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9" r:id="rId4"/>
    <p:sldId id="277"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CF29"/>
    <a:srgbClr val="FF0066"/>
    <a:srgbClr val="FEEF98"/>
    <a:srgbClr val="2006BA"/>
    <a:srgbClr val="F6BB00"/>
    <a:srgbClr val="F26A1E"/>
    <a:srgbClr val="B957A6"/>
    <a:srgbClr val="FF9999"/>
    <a:srgbClr val="7F6AF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98" autoAdjust="0"/>
    <p:restoredTop sz="94434" autoAdjust="0"/>
  </p:normalViewPr>
  <p:slideViewPr>
    <p:cSldViewPr>
      <p:cViewPr varScale="1">
        <p:scale>
          <a:sx n="53" d="100"/>
          <a:sy n="53" d="100"/>
        </p:scale>
        <p:origin x="1494" y="9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14/02/2020</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4</a:t>
            </a:fld>
            <a:endParaRPr lang="es-PE" dirty="0"/>
          </a:p>
        </p:txBody>
      </p:sp>
    </p:spTree>
    <p:extLst>
      <p:ext uri="{BB962C8B-B14F-4D97-AF65-F5344CB8AC3E}">
        <p14:creationId xmlns:p14="http://schemas.microsoft.com/office/powerpoint/2010/main" val="3759913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14/02/2020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14/02/2020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55622" y="968819"/>
            <a:ext cx="2592288"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10" name="68 Rectángulo"/>
          <p:cNvSpPr>
            <a:spLocks noChangeArrowheads="1"/>
          </p:cNvSpPr>
          <p:nvPr/>
        </p:nvSpPr>
        <p:spPr bwMode="auto">
          <a:xfrm>
            <a:off x="257067" y="1475945"/>
            <a:ext cx="6384112" cy="7294305"/>
          </a:xfrm>
          <a:prstGeom prst="rect">
            <a:avLst/>
          </a:prstGeom>
          <a:noFill/>
          <a:ln w="28575">
            <a:solidFill>
              <a:srgbClr val="FFFF00"/>
            </a:solidFill>
            <a:prstDash val="lgDash"/>
            <a:miter lim="800000"/>
            <a:headEnd/>
            <a:tailEnd/>
          </a:ln>
        </p:spPr>
        <p:txBody>
          <a:bodyPr wrap="square">
            <a:spAutoFit/>
          </a:bodyPr>
          <a:lstStyle/>
          <a:p>
            <a:pPr algn="ctr"/>
            <a:r>
              <a:rPr lang="es-CR" sz="1400" dirty="0" smtClean="0">
                <a:latin typeface="Arial" panose="020B0604020202020204" pitchFamily="34" charset="0"/>
                <a:cs typeface="Arial" panose="020B0604020202020204" pitchFamily="34" charset="0"/>
              </a:rPr>
              <a:t>Hermanos fieles, hoy Cristo Lisbet nos explica que nosotros somos el </a:t>
            </a:r>
          </a:p>
          <a:p>
            <a:pPr algn="ctr"/>
            <a:r>
              <a:rPr lang="es-CR" sz="1400" dirty="0" smtClean="0">
                <a:latin typeface="Arial" panose="020B0604020202020204" pitchFamily="34" charset="0"/>
                <a:cs typeface="Arial" panose="020B0604020202020204" pitchFamily="34" charset="0"/>
              </a:rPr>
              <a:t>Séquito de MelquisedecLisbet, o sea Sus santos ángeles y primicias.  </a:t>
            </a:r>
          </a:p>
          <a:p>
            <a:pPr algn="ctr"/>
            <a:r>
              <a:rPr lang="es-CR" sz="1400" dirty="0" smtClean="0">
                <a:latin typeface="Arial" panose="020B0604020202020204" pitchFamily="34" charset="0"/>
                <a:cs typeface="Arial" panose="020B0604020202020204" pitchFamily="34" charset="0"/>
              </a:rPr>
              <a:t>Por eso Dios nos demanda vivir una vida santa y pura.</a:t>
            </a:r>
          </a:p>
          <a:p>
            <a:pPr algn="ctr"/>
            <a:endParaRPr lang="es-CR" sz="1200" dirty="0">
              <a:latin typeface="Arial" panose="020B0604020202020204" pitchFamily="34" charset="0"/>
              <a:cs typeface="Arial" panose="020B0604020202020204" pitchFamily="34" charset="0"/>
            </a:endParaRPr>
          </a:p>
          <a:p>
            <a:r>
              <a:rPr lang="es-CR" sz="1400" dirty="0" smtClean="0">
                <a:latin typeface="Arial" panose="020B0604020202020204" pitchFamily="34" charset="0"/>
                <a:cs typeface="Arial" panose="020B0604020202020204" pitchFamily="34" charset="0"/>
              </a:rPr>
              <a:t>Al hermano mayor no le gusta la palabra sequito, porque quiere decir que estamos apartados para MelquisedecLisbet. Lo que esto significa es no mezclar las preciosas Palabras de Cristo Lisbet con costumbres humanas que nada tienen que ver con las enseñanzas que aprendemos en el Reino de Salem</a:t>
            </a:r>
            <a:r>
              <a:rPr lang="es-CR" sz="1200" i="1" dirty="0" smtClean="0">
                <a:latin typeface="Arial" panose="020B0604020202020204" pitchFamily="34" charset="0"/>
                <a:cs typeface="Arial" panose="020B0604020202020204" pitchFamily="34" charset="0"/>
              </a:rPr>
              <a:t>.  Jeremías 15:19</a:t>
            </a:r>
          </a:p>
          <a:p>
            <a:endParaRPr lang="es-CR" sz="1200" dirty="0">
              <a:latin typeface="Arial" panose="020B0604020202020204" pitchFamily="34" charset="0"/>
              <a:cs typeface="Arial" panose="020B0604020202020204" pitchFamily="34" charset="0"/>
            </a:endParaRPr>
          </a:p>
          <a:p>
            <a:r>
              <a:rPr lang="es-CR" sz="1400" dirty="0" smtClean="0">
                <a:latin typeface="Arial" panose="020B0604020202020204" pitchFamily="34" charset="0"/>
                <a:cs typeface="Arial" panose="020B0604020202020204" pitchFamily="34" charset="0"/>
              </a:rPr>
              <a:t>Nosotros somos seres espirituales, linaje escogido, una nación santa, creados a Imagen y Semejanza de los Dios vivos, MelquisedecLisbet, por lo tanto debemos vivir de la siguiente manera:</a:t>
            </a:r>
          </a:p>
          <a:p>
            <a:endParaRPr lang="es-CR"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MelquisedecLisbet deben ser lo </a:t>
            </a:r>
            <a:r>
              <a:rPr lang="es-CR" sz="1400" b="1" dirty="0" smtClean="0">
                <a:latin typeface="Arial" panose="020B0604020202020204" pitchFamily="34" charset="0"/>
                <a:cs typeface="Arial" panose="020B0604020202020204" pitchFamily="34" charset="0"/>
              </a:rPr>
              <a:t>m</a:t>
            </a:r>
            <a:r>
              <a:rPr lang="es-CR" sz="1400" dirty="0">
                <a:latin typeface="Arial" panose="020B0604020202020204" pitchFamily="34" charset="0"/>
                <a:cs typeface="Arial" panose="020B0604020202020204" pitchFamily="34" charset="0"/>
              </a:rPr>
              <a:t>á</a:t>
            </a:r>
            <a:r>
              <a:rPr lang="es-CR" sz="1400" b="1" dirty="0" smtClean="0">
                <a:latin typeface="Arial" panose="020B0604020202020204" pitchFamily="34" charset="0"/>
                <a:cs typeface="Arial" panose="020B0604020202020204" pitchFamily="34" charset="0"/>
              </a:rPr>
              <a:t>s importante y lo primero</a:t>
            </a:r>
            <a:r>
              <a:rPr lang="es-CR" sz="1400" dirty="0" smtClean="0">
                <a:latin typeface="Arial" panose="020B0604020202020204" pitchFamily="34" charset="0"/>
                <a:cs typeface="Arial" panose="020B0604020202020204" pitchFamily="34" charset="0"/>
              </a:rPr>
              <a:t> en nuestra vida</a:t>
            </a:r>
          </a:p>
          <a:p>
            <a:pPr marL="171450" indent="-1714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Nuestros amigos deben ser amigos de MelquisedecLisbet, debemos saber escoger nuestras amistades</a:t>
            </a:r>
          </a:p>
          <a:p>
            <a:pPr marL="171450" indent="-1714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Actuar como piden MelquisedecLisbet, con amor y haciéndolo todo correctamente y no actuar como los demás</a:t>
            </a:r>
            <a:endParaRPr lang="es-CR"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Tener un buen testimonio de vida, siendo tierra deseable para los extranjeros, no teniendo las mismas costumbres </a:t>
            </a:r>
            <a:r>
              <a:rPr lang="es-CR" sz="1400" dirty="0">
                <a:latin typeface="Arial" panose="020B0604020202020204" pitchFamily="34" charset="0"/>
                <a:cs typeface="Arial" panose="020B0604020202020204" pitchFamily="34" charset="0"/>
              </a:rPr>
              <a:t>o</a:t>
            </a:r>
            <a:r>
              <a:rPr lang="es-CR" sz="1400" dirty="0" smtClean="0">
                <a:latin typeface="Arial" panose="020B0604020202020204" pitchFamily="34" charset="0"/>
                <a:cs typeface="Arial" panose="020B0604020202020204" pitchFamily="34" charset="0"/>
              </a:rPr>
              <a:t> hacer lo mismo que hace el resto del mundo </a:t>
            </a:r>
          </a:p>
          <a:p>
            <a:pPr marL="171450" indent="-1714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Obedecer en todo</a:t>
            </a:r>
          </a:p>
          <a:p>
            <a:pPr marL="171450" indent="-1714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Compartir el conocimiento que nos han dado MelquisedecLisbet</a:t>
            </a:r>
          </a:p>
          <a:p>
            <a:pPr marL="171450" indent="-171450">
              <a:buFont typeface="Arial" panose="020B0604020202020204" pitchFamily="34" charset="0"/>
              <a:buChar char="•"/>
            </a:pPr>
            <a:endParaRPr lang="es-CR" sz="1200" dirty="0">
              <a:latin typeface="Arial" panose="020B0604020202020204" pitchFamily="34" charset="0"/>
              <a:cs typeface="Arial" panose="020B0604020202020204" pitchFamily="34" charset="0"/>
            </a:endParaRPr>
          </a:p>
          <a:p>
            <a:r>
              <a:rPr lang="es-CR" sz="1400" dirty="0" smtClean="0">
                <a:latin typeface="Arial" panose="020B0604020202020204" pitchFamily="34" charset="0"/>
                <a:cs typeface="Arial" panose="020B0604020202020204" pitchFamily="34" charset="0"/>
              </a:rPr>
              <a:t>Santos ángeles, Cristo Lisbet nos </a:t>
            </a:r>
            <a:r>
              <a:rPr lang="es-CR" sz="1400" dirty="0">
                <a:latin typeface="Arial" panose="020B0604020202020204" pitchFamily="34" charset="0"/>
                <a:cs typeface="Arial" panose="020B0604020202020204" pitchFamily="34" charset="0"/>
              </a:rPr>
              <a:t>enseña </a:t>
            </a:r>
            <a:r>
              <a:rPr lang="es-CR" sz="1400" dirty="0" smtClean="0">
                <a:latin typeface="Arial" panose="020B0604020202020204" pitchFamily="34" charset="0"/>
                <a:cs typeface="Arial" panose="020B0604020202020204" pitchFamily="34" charset="0"/>
              </a:rPr>
              <a:t>todo lo que necesitamos para no morir, para poder tener Vida Eterna.  Nosotros tenemos el privilegio de poder escuchar Sus consejos, podemos leer la biblia y entender las figuras, tenemos inteligencia espiritual para retener sus enseñanzas y ponerlas en practica cada día. </a:t>
            </a:r>
            <a:r>
              <a:rPr lang="es-CR" sz="1200" i="1" dirty="0" smtClean="0">
                <a:latin typeface="Arial" panose="020B0604020202020204" pitchFamily="34" charset="0"/>
                <a:cs typeface="Arial" panose="020B0604020202020204" pitchFamily="34" charset="0"/>
              </a:rPr>
              <a:t>Proverbios 7:1-5</a:t>
            </a:r>
            <a:endParaRPr lang="es-CR" sz="1200" i="1" dirty="0">
              <a:latin typeface="Arial" panose="020B0604020202020204" pitchFamily="34" charset="0"/>
              <a:cs typeface="Arial" panose="020B0604020202020204" pitchFamily="34" charset="0"/>
            </a:endParaRPr>
          </a:p>
          <a:p>
            <a:pPr algn="ctr"/>
            <a:r>
              <a:rPr lang="es-CR" sz="1200" dirty="0" smtClean="0">
                <a:solidFill>
                  <a:schemeClr val="accent2">
                    <a:lumMod val="75000"/>
                  </a:schemeClr>
                </a:solidFill>
                <a:latin typeface="Arial Rounded MT Bold" panose="020F0704030504030204" pitchFamily="34" charset="0"/>
                <a:cs typeface="Arial" panose="020B0604020202020204" pitchFamily="34" charset="0"/>
              </a:rPr>
              <a:t>Repite conmigo</a:t>
            </a:r>
          </a:p>
          <a:p>
            <a:pPr algn="ctr"/>
            <a:r>
              <a:rPr lang="es-CR" sz="1600" b="1" dirty="0" smtClean="0">
                <a:solidFill>
                  <a:schemeClr val="accent2">
                    <a:lumMod val="75000"/>
                  </a:schemeClr>
                </a:solidFill>
                <a:latin typeface="Arial Rounded MT Bold" panose="020F0704030504030204" pitchFamily="34" charset="0"/>
                <a:cs typeface="Arial" panose="020B0604020202020204" pitchFamily="34" charset="0"/>
              </a:rPr>
              <a:t>¡Soy Tu sequito MelquisedecLisbet, </a:t>
            </a:r>
            <a:r>
              <a:rPr lang="es-CR" sz="1600" b="1" dirty="0">
                <a:solidFill>
                  <a:schemeClr val="accent2">
                    <a:lumMod val="75000"/>
                  </a:schemeClr>
                </a:solidFill>
                <a:latin typeface="Arial Rounded MT Bold" panose="020F0704030504030204" pitchFamily="34" charset="0"/>
                <a:cs typeface="Arial" panose="020B0604020202020204" pitchFamily="34" charset="0"/>
              </a:rPr>
              <a:t>E</a:t>
            </a:r>
            <a:r>
              <a:rPr lang="es-CR" sz="1600" b="1" dirty="0" smtClean="0">
                <a:solidFill>
                  <a:schemeClr val="accent2">
                    <a:lumMod val="75000"/>
                  </a:schemeClr>
                </a:solidFill>
                <a:latin typeface="Arial Rounded MT Bold" panose="020F0704030504030204" pitchFamily="34" charset="0"/>
                <a:cs typeface="Arial" panose="020B0604020202020204" pitchFamily="34" charset="0"/>
              </a:rPr>
              <a:t>res lo mas importante para mi y escogí seguirte. Amen, Aleluya!</a:t>
            </a:r>
            <a:endParaRPr lang="es-CR" sz="1600" dirty="0" smtClean="0">
              <a:solidFill>
                <a:schemeClr val="accent2">
                  <a:lumMod val="75000"/>
                </a:schemeClr>
              </a:solidFill>
              <a:latin typeface="Arial Rounded MT Bold" panose="020F0704030504030204" pitchFamily="34" charset="0"/>
              <a:cs typeface="Arial" panose="020B0604020202020204" pitchFamily="34" charset="0"/>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11" name="Rectangle 10"/>
          <p:cNvSpPr/>
          <p:nvPr/>
        </p:nvSpPr>
        <p:spPr>
          <a:xfrm>
            <a:off x="1556792" y="708344"/>
            <a:ext cx="4248472" cy="338554"/>
          </a:xfrm>
          <a:prstGeom prst="rect">
            <a:avLst/>
          </a:prstGeom>
        </p:spPr>
        <p:txBody>
          <a:bodyPr wrap="square">
            <a:spAutoFit/>
          </a:bodyPr>
          <a:lstStyle/>
          <a:p>
            <a:pPr algn="ctr"/>
            <a:r>
              <a:rPr lang="es-CR" sz="1600" dirty="0" smtClean="0">
                <a:latin typeface="Century Gothic" panose="020B0502020202020204" pitchFamily="34" charset="0"/>
              </a:rPr>
              <a:t>Clase#275 S</a:t>
            </a:r>
            <a:r>
              <a:rPr lang="es-CR" sz="1600" dirty="0">
                <a:latin typeface="Arial" panose="020B0604020202020204" pitchFamily="34" charset="0"/>
                <a:cs typeface="Arial" panose="020B0604020202020204" pitchFamily="34" charset="0"/>
              </a:rPr>
              <a:t>é</a:t>
            </a:r>
            <a:r>
              <a:rPr lang="es-CR" sz="1600" dirty="0" smtClean="0">
                <a:latin typeface="Century Gothic" panose="020B0502020202020204" pitchFamily="34" charset="0"/>
              </a:rPr>
              <a:t>quito de MelquisedecLisbet</a:t>
            </a:r>
            <a:endParaRPr lang="es-CR" sz="1600" dirty="0">
              <a:latin typeface="Century Gothic" panose="020B0502020202020204" pitchFamily="34" charset="0"/>
            </a:endParaRPr>
          </a:p>
        </p:txBody>
      </p:sp>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0" y="1331746"/>
            <a:ext cx="692696" cy="1008006"/>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6177875" y="1331746"/>
            <a:ext cx="692696" cy="1008006"/>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6186960" y="8150038"/>
            <a:ext cx="692696" cy="1008006"/>
          </a:xfrm>
          <a:prstGeom prst="rect">
            <a:avLst/>
          </a:prstGeom>
        </p:spPr>
      </p:pic>
      <p:pic>
        <p:nvPicPr>
          <p:cNvPr id="12" name="Picture 11"/>
          <p:cNvPicPr/>
          <p:nvPr/>
        </p:nvPicPr>
        <p:blipFill>
          <a:blip r:embed="rId6" cstate="print">
            <a:extLst>
              <a:ext uri="{28A0092B-C50C-407E-A947-70E740481C1C}">
                <a14:useLocalDpi xmlns:a14="http://schemas.microsoft.com/office/drawing/2010/main" val="0"/>
              </a:ext>
            </a:extLst>
          </a:blip>
          <a:stretch>
            <a:fillRect/>
          </a:stretch>
        </p:blipFill>
        <p:spPr>
          <a:xfrm>
            <a:off x="-7102" y="8155918"/>
            <a:ext cx="648979" cy="1008006"/>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060848" y="1523483"/>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222424" y="2134121"/>
            <a:ext cx="6501058" cy="6263253"/>
          </a:xfrm>
          <a:prstGeom prst="rect">
            <a:avLst/>
          </a:prstGeom>
          <a:noFill/>
        </p:spPr>
        <p:txBody>
          <a:bodyPr wrap="square" rtlCol="0">
            <a:spAutoFit/>
          </a:bodyPr>
          <a:lstStyle/>
          <a:p>
            <a:r>
              <a:rPr lang="es-CR" sz="1300" b="1" dirty="0" smtClean="0">
                <a:latin typeface="Arial" panose="020B0604020202020204" pitchFamily="34" charset="0"/>
                <a:cs typeface="Arial" panose="020B0604020202020204" pitchFamily="34" charset="0"/>
              </a:rPr>
              <a:t>Instrucciones para la clase:</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Hacer copias de la pagina 1</a:t>
            </a:r>
            <a:r>
              <a:rPr lang="es-CR" sz="1300" dirty="0">
                <a:latin typeface="Arial" panose="020B0604020202020204" pitchFamily="34" charset="0"/>
                <a:cs typeface="Arial" panose="020B0604020202020204" pitchFamily="34" charset="0"/>
              </a:rPr>
              <a:t> </a:t>
            </a:r>
            <a:r>
              <a:rPr lang="es-CR" sz="1300" dirty="0" smtClean="0">
                <a:latin typeface="Arial" panose="020B0604020202020204" pitchFamily="34" charset="0"/>
                <a:cs typeface="Arial" panose="020B0604020202020204" pitchFamily="34" charset="0"/>
              </a:rPr>
              <a:t>y 3 para los niños menores</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Hacer copias de la paginas 1 y 4 para los niños mayores</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El </a:t>
            </a:r>
            <a:r>
              <a:rPr lang="es-CR" sz="1300" dirty="0">
                <a:latin typeface="Arial" panose="020B0604020202020204" pitchFamily="34" charset="0"/>
                <a:cs typeface="Arial" panose="020B0604020202020204" pitchFamily="34" charset="0"/>
              </a:rPr>
              <a:t>colaborador da una breve introducción al tema </a:t>
            </a:r>
            <a:r>
              <a:rPr lang="es-CR" sz="1400" dirty="0">
                <a:latin typeface="Arial" panose="020B0604020202020204" pitchFamily="34" charset="0"/>
                <a:cs typeface="Arial" panose="020B0604020202020204" pitchFamily="34" charset="0"/>
              </a:rPr>
              <a:t>y comparte </a:t>
            </a:r>
            <a:r>
              <a:rPr lang="es-CR" sz="1400" dirty="0" smtClean="0">
                <a:latin typeface="Arial" panose="020B0604020202020204" pitchFamily="34" charset="0"/>
                <a:cs typeface="Arial" panose="020B0604020202020204" pitchFamily="34" charset="0"/>
              </a:rPr>
              <a:t>los siguientes significados</a:t>
            </a:r>
            <a:endParaRPr lang="es-CR" sz="1400" dirty="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      </a:t>
            </a:r>
            <a:r>
              <a:rPr lang="es-CR" sz="1400" b="1" u="sng" dirty="0" smtClean="0">
                <a:latin typeface="Arial" panose="020B0604020202020204" pitchFamily="34" charset="0"/>
                <a:cs typeface="Arial" panose="020B0604020202020204" pitchFamily="34" charset="0"/>
              </a:rPr>
              <a:t>Sequito</a:t>
            </a:r>
            <a:r>
              <a:rPr lang="es-CR" sz="1400" dirty="0" smtClean="0">
                <a:latin typeface="Arial" panose="020B0604020202020204" pitchFamily="34" charset="0"/>
                <a:cs typeface="Arial" panose="020B0604020202020204" pitchFamily="34" charset="0"/>
              </a:rPr>
              <a:t>: Un grupo de personas que asisten o rodean a una persona </a:t>
            </a:r>
          </a:p>
          <a:p>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     importante (Seguidores). Persona apartada para el servicio del Rey y la </a:t>
            </a:r>
          </a:p>
          <a:p>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     Reina, Sus santos ángeles o primicias. </a:t>
            </a:r>
          </a:p>
          <a:p>
            <a:r>
              <a:rPr lang="es-CR" sz="1200" b="1" dirty="0" smtClean="0">
                <a:latin typeface="Arial" panose="020B0604020202020204" pitchFamily="34" charset="0"/>
                <a:cs typeface="Arial" panose="020B0604020202020204" pitchFamily="34" charset="0"/>
              </a:rPr>
              <a:t>       </a:t>
            </a:r>
            <a:r>
              <a:rPr lang="es-CR" sz="1200" b="1" u="sng" dirty="0" smtClean="0">
                <a:latin typeface="Arial" panose="020B0604020202020204" pitchFamily="34" charset="0"/>
                <a:cs typeface="Arial" panose="020B0604020202020204" pitchFamily="34" charset="0"/>
              </a:rPr>
              <a:t>I</a:t>
            </a:r>
            <a:r>
              <a:rPr lang="es-CR" sz="1400" b="1" u="sng" dirty="0" smtClean="0">
                <a:latin typeface="Arial" panose="020B0604020202020204" pitchFamily="34" charset="0"/>
                <a:cs typeface="Arial" panose="020B0604020202020204" pitchFamily="34" charset="0"/>
              </a:rPr>
              <a:t>nfluencia</a:t>
            </a:r>
            <a:r>
              <a:rPr lang="es-CR" sz="1400" dirty="0" smtClean="0">
                <a:latin typeface="Arial" panose="020B0604020202020204" pitchFamily="34" charset="0"/>
                <a:cs typeface="Arial" panose="020B0604020202020204" pitchFamily="34" charset="0"/>
              </a:rPr>
              <a:t>: El poder que tiene una persona de cambiar la forma de pensar o </a:t>
            </a:r>
          </a:p>
          <a:p>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     actuar de alguien. </a:t>
            </a: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Pueden hacer las siguientes preguntas para reforzar el tema, si no tienen</a:t>
            </a:r>
          </a:p>
          <a:p>
            <a:r>
              <a:rPr lang="es-CR" sz="1300" dirty="0">
                <a:latin typeface="Arial" panose="020B0604020202020204" pitchFamily="34" charset="0"/>
                <a:cs typeface="Arial" panose="020B0604020202020204" pitchFamily="34" charset="0"/>
              </a:rPr>
              <a:t> </a:t>
            </a:r>
            <a:r>
              <a:rPr lang="es-CR" sz="1300" dirty="0" smtClean="0">
                <a:latin typeface="Arial" panose="020B0604020202020204" pitchFamily="34" charset="0"/>
                <a:cs typeface="Arial" panose="020B0604020202020204" pitchFamily="34" charset="0"/>
              </a:rPr>
              <a:t>     acceso al video: </a:t>
            </a:r>
            <a:endParaRPr lang="es-CR" sz="1300" dirty="0" smtClean="0">
              <a:solidFill>
                <a:srgbClr val="17CF29"/>
              </a:solidFill>
              <a:latin typeface="Arial" panose="020B0604020202020204" pitchFamily="34" charset="0"/>
              <a:cs typeface="Arial" panose="020B0604020202020204" pitchFamily="34" charset="0"/>
            </a:endParaRPr>
          </a:p>
          <a:p>
            <a:pPr marL="463550" indent="-177800">
              <a:buFont typeface="+mj-lt"/>
              <a:buAutoNum type="arabicPeriod"/>
            </a:pPr>
            <a:r>
              <a:rPr lang="es-CR" sz="1300" dirty="0" smtClean="0">
                <a:latin typeface="Arial" panose="020B0604020202020204" pitchFamily="34" charset="0"/>
                <a:cs typeface="Arial" panose="020B0604020202020204" pitchFamily="34" charset="0"/>
              </a:rPr>
              <a:t>¿Qué significa estar apartado para MelquisedecLisbet? </a:t>
            </a:r>
            <a:r>
              <a:rPr lang="es-CR" sz="1300" dirty="0" smtClean="0">
                <a:solidFill>
                  <a:schemeClr val="accent2">
                    <a:lumMod val="75000"/>
                  </a:schemeClr>
                </a:solidFill>
                <a:latin typeface="Arial" panose="020B0604020202020204" pitchFamily="34" charset="0"/>
                <a:cs typeface="Arial" panose="020B0604020202020204" pitchFamily="34" charset="0"/>
              </a:rPr>
              <a:t>N</a:t>
            </a:r>
            <a:r>
              <a:rPr lang="es-CR" sz="1400" dirty="0" smtClean="0">
                <a:solidFill>
                  <a:schemeClr val="accent2">
                    <a:lumMod val="75000"/>
                  </a:schemeClr>
                </a:solidFill>
                <a:latin typeface="Arial" panose="020B0604020202020204" pitchFamily="34" charset="0"/>
                <a:cs typeface="Arial" panose="020B0604020202020204" pitchFamily="34" charset="0"/>
              </a:rPr>
              <a:t>o </a:t>
            </a:r>
            <a:r>
              <a:rPr lang="es-CR" sz="1400" dirty="0">
                <a:solidFill>
                  <a:schemeClr val="accent2">
                    <a:lumMod val="75000"/>
                  </a:schemeClr>
                </a:solidFill>
                <a:latin typeface="Arial" panose="020B0604020202020204" pitchFamily="34" charset="0"/>
                <a:cs typeface="Arial" panose="020B0604020202020204" pitchFamily="34" charset="0"/>
              </a:rPr>
              <a:t>mezclar las preciosas Palabras de Cristo Lisbet con costumbres humanas que nada tienen que ver con las enseñanzas que aprendemos en el Reino de </a:t>
            </a:r>
            <a:r>
              <a:rPr lang="es-CR" sz="1400" dirty="0" smtClean="0">
                <a:solidFill>
                  <a:schemeClr val="accent2">
                    <a:lumMod val="75000"/>
                  </a:schemeClr>
                </a:solidFill>
                <a:latin typeface="Arial" panose="020B0604020202020204" pitchFamily="34" charset="0"/>
                <a:cs typeface="Arial" panose="020B0604020202020204" pitchFamily="34" charset="0"/>
              </a:rPr>
              <a:t>Salem.</a:t>
            </a:r>
            <a:endParaRPr lang="es-CR" sz="1300" dirty="0" smtClean="0">
              <a:solidFill>
                <a:schemeClr val="accent2">
                  <a:lumMod val="75000"/>
                </a:schemeClr>
              </a:solidFill>
              <a:latin typeface="Arial" panose="020B0604020202020204" pitchFamily="34" charset="0"/>
              <a:cs typeface="Arial" panose="020B0604020202020204" pitchFamily="34" charset="0"/>
            </a:endParaRPr>
          </a:p>
          <a:p>
            <a:pPr marL="463550" indent="-177800">
              <a:buFont typeface="+mj-lt"/>
              <a:buAutoNum type="arabicPeriod"/>
            </a:pPr>
            <a:r>
              <a:rPr lang="es-CR" sz="1300" dirty="0">
                <a:latin typeface="Arial" panose="020B0604020202020204" pitchFamily="34" charset="0"/>
                <a:cs typeface="Arial" panose="020B0604020202020204" pitchFamily="34" charset="0"/>
              </a:rPr>
              <a:t>¿ Qué </a:t>
            </a:r>
            <a:r>
              <a:rPr lang="es-CR" sz="1300" dirty="0" smtClean="0">
                <a:latin typeface="Arial" panose="020B0604020202020204" pitchFamily="34" charset="0"/>
                <a:cs typeface="Arial" panose="020B0604020202020204" pitchFamily="34" charset="0"/>
              </a:rPr>
              <a:t>significa ser el Sequito de MelquisedecLisbet? </a:t>
            </a:r>
            <a:r>
              <a:rPr lang="es-CR" sz="1300" dirty="0" smtClean="0">
                <a:solidFill>
                  <a:schemeClr val="accent2">
                    <a:lumMod val="75000"/>
                  </a:schemeClr>
                </a:solidFill>
                <a:latin typeface="Arial" panose="020B0604020202020204" pitchFamily="34" charset="0"/>
                <a:cs typeface="Arial" panose="020B0604020202020204" pitchFamily="34" charset="0"/>
              </a:rPr>
              <a:t>Ser sus seguidores, Sus santos ángeles y primicias.  </a:t>
            </a:r>
            <a:endParaRPr lang="es-CR" sz="1300" dirty="0">
              <a:solidFill>
                <a:schemeClr val="accent2">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altLang="es-MX" sz="1300" dirty="0" smtClean="0">
                <a:latin typeface="Arial" panose="020B0604020202020204" pitchFamily="34" charset="0"/>
                <a:cs typeface="Arial" panose="020B0604020202020204" pitchFamily="34" charset="0"/>
              </a:rPr>
              <a:t>El colaborador debe motivar a los niños a contestar las preguntas mientras aparece el reloj en la pantalla del video.  </a:t>
            </a:r>
          </a:p>
          <a:p>
            <a:pPr marL="285750" indent="-285750">
              <a:buFont typeface="Arial" panose="020B0604020202020204" pitchFamily="34" charset="0"/>
              <a:buChar char="•"/>
            </a:pPr>
            <a:r>
              <a:rPr lang="es-CR" altLang="es-MX" sz="1300" dirty="0" smtClean="0">
                <a:latin typeface="Arial" panose="020B0604020202020204" pitchFamily="34" charset="0"/>
                <a:cs typeface="Arial" panose="020B0604020202020204" pitchFamily="34" charset="0"/>
              </a:rPr>
              <a:t>Se recomienda recordarles a los niños la importancia de repasar la clase en sus casas.</a:t>
            </a:r>
          </a:p>
          <a:p>
            <a:endParaRPr lang="es-CR" sz="1300" dirty="0" smtClean="0">
              <a:latin typeface="Arial" panose="020B0604020202020204" pitchFamily="34" charset="0"/>
              <a:cs typeface="Arial" panose="020B0604020202020204" pitchFamily="34" charset="0"/>
            </a:endParaRPr>
          </a:p>
          <a:p>
            <a:r>
              <a:rPr lang="es-CR" sz="1300" b="1" dirty="0" smtClean="0">
                <a:latin typeface="Arial" panose="020B0604020202020204" pitchFamily="34" charset="0"/>
                <a:cs typeface="Arial" panose="020B0604020202020204" pitchFamily="34" charset="0"/>
              </a:rPr>
              <a:t>Actividad</a:t>
            </a:r>
            <a:r>
              <a:rPr lang="es-CR" sz="1300" dirty="0" smtClean="0">
                <a:latin typeface="Arial" panose="020B0604020202020204" pitchFamily="34" charset="0"/>
                <a:cs typeface="Arial" panose="020B0604020202020204" pitchFamily="34" charset="0"/>
              </a:rPr>
              <a:t>: </a:t>
            </a:r>
          </a:p>
          <a:p>
            <a:r>
              <a:rPr lang="es-CR" sz="1300" dirty="0" smtClean="0">
                <a:latin typeface="Arial" panose="020B0604020202020204" pitchFamily="34" charset="0"/>
                <a:cs typeface="Arial" panose="020B0604020202020204" pitchFamily="34" charset="0"/>
              </a:rPr>
              <a:t>Los niños van a pintar el dibujo en la pagina 3.</a:t>
            </a:r>
          </a:p>
          <a:p>
            <a:endParaRPr lang="es-CR" sz="1300" b="1" dirty="0">
              <a:latin typeface="Arial" panose="020B0604020202020204" pitchFamily="34" charset="0"/>
              <a:cs typeface="Arial" panose="020B0604020202020204" pitchFamily="34" charset="0"/>
            </a:endParaRPr>
          </a:p>
          <a:p>
            <a:r>
              <a:rPr lang="es-CR" sz="1300" b="1" dirty="0" smtClean="0">
                <a:latin typeface="Arial" panose="020B0604020202020204" pitchFamily="34" charset="0"/>
                <a:cs typeface="Arial" panose="020B0604020202020204" pitchFamily="34" charset="0"/>
              </a:rPr>
              <a:t>Materiales:         </a:t>
            </a:r>
            <a:endParaRPr lang="es-CR" sz="13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Crayolas / lápices de color</a:t>
            </a:r>
          </a:p>
          <a:p>
            <a:pPr marL="171450" indent="-1714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Lápices</a:t>
            </a: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9" name="Rectangle 8"/>
          <p:cNvSpPr/>
          <p:nvPr/>
        </p:nvSpPr>
        <p:spPr>
          <a:xfrm>
            <a:off x="1556792" y="708344"/>
            <a:ext cx="4248472" cy="338554"/>
          </a:xfrm>
          <a:prstGeom prst="rect">
            <a:avLst/>
          </a:prstGeom>
        </p:spPr>
        <p:txBody>
          <a:bodyPr wrap="square">
            <a:spAutoFit/>
          </a:bodyPr>
          <a:lstStyle/>
          <a:p>
            <a:pPr algn="ctr"/>
            <a:r>
              <a:rPr lang="es-CR" sz="1600" dirty="0" smtClean="0">
                <a:latin typeface="Century Gothic" panose="020B0502020202020204" pitchFamily="34" charset="0"/>
              </a:rPr>
              <a:t>Clase#275 S</a:t>
            </a:r>
            <a:r>
              <a:rPr lang="es-CR" sz="1600" dirty="0">
                <a:latin typeface="Arial" panose="020B0604020202020204" pitchFamily="34" charset="0"/>
                <a:cs typeface="Arial" panose="020B0604020202020204" pitchFamily="34" charset="0"/>
              </a:rPr>
              <a:t>é</a:t>
            </a:r>
            <a:r>
              <a:rPr lang="es-CR" sz="1600" dirty="0" smtClean="0">
                <a:latin typeface="Century Gothic" panose="020B0502020202020204" pitchFamily="34" charset="0"/>
              </a:rPr>
              <a:t>quito de MelquisedecLisbet</a:t>
            </a:r>
            <a:endParaRPr lang="es-CR" sz="1600" dirty="0">
              <a:latin typeface="Century Gothic" panose="020B0502020202020204" pitchFamily="34" charset="0"/>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20" name="Rectangle 19"/>
          <p:cNvSpPr/>
          <p:nvPr/>
        </p:nvSpPr>
        <p:spPr>
          <a:xfrm>
            <a:off x="1556792" y="708344"/>
            <a:ext cx="4248472" cy="338554"/>
          </a:xfrm>
          <a:prstGeom prst="rect">
            <a:avLst/>
          </a:prstGeom>
        </p:spPr>
        <p:txBody>
          <a:bodyPr wrap="square">
            <a:spAutoFit/>
          </a:bodyPr>
          <a:lstStyle/>
          <a:p>
            <a:pPr algn="ctr"/>
            <a:r>
              <a:rPr lang="es-CR" sz="1600" dirty="0" smtClean="0">
                <a:latin typeface="Century Gothic" panose="020B0502020202020204" pitchFamily="34" charset="0"/>
              </a:rPr>
              <a:t>Clase#275 S</a:t>
            </a:r>
            <a:r>
              <a:rPr lang="es-CR" sz="1600" dirty="0">
                <a:latin typeface="Arial" panose="020B0604020202020204" pitchFamily="34" charset="0"/>
                <a:cs typeface="Arial" panose="020B0604020202020204" pitchFamily="34" charset="0"/>
              </a:rPr>
              <a:t>é</a:t>
            </a:r>
            <a:r>
              <a:rPr lang="es-CR" sz="1600" dirty="0" smtClean="0">
                <a:latin typeface="Century Gothic" panose="020B0502020202020204" pitchFamily="34" charset="0"/>
              </a:rPr>
              <a:t>quito de MelquisedecLisbet</a:t>
            </a:r>
            <a:endParaRPr lang="es-CR" sz="1600" dirty="0">
              <a:latin typeface="Century Gothic" panose="020B0502020202020204" pitchFamily="34" charset="0"/>
            </a:endParaRPr>
          </a:p>
        </p:txBody>
      </p:sp>
      <p:pic>
        <p:nvPicPr>
          <p:cNvPr id="2" name="Picture 1"/>
          <p:cNvPicPr>
            <a:picLocks noChangeAspect="1"/>
          </p:cNvPicPr>
          <p:nvPr/>
        </p:nvPicPr>
        <p:blipFill>
          <a:blip r:embed="rId4">
            <a:biLevel thresh="50000"/>
            <a:extLst>
              <a:ext uri="{28A0092B-C50C-407E-A947-70E740481C1C}">
                <a14:useLocalDpi xmlns:a14="http://schemas.microsoft.com/office/drawing/2010/main" val="0"/>
              </a:ext>
            </a:extLst>
          </a:blip>
          <a:stretch>
            <a:fillRect/>
          </a:stretch>
        </p:blipFill>
        <p:spPr>
          <a:xfrm>
            <a:off x="0" y="1187624"/>
            <a:ext cx="6858000" cy="7956376"/>
          </a:xfrm>
          <a:prstGeom prst="rect">
            <a:avLst/>
          </a:prstGeom>
        </p:spPr>
      </p:pic>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8" name="Rectangle 7"/>
          <p:cNvSpPr/>
          <p:nvPr/>
        </p:nvSpPr>
        <p:spPr>
          <a:xfrm>
            <a:off x="1556792" y="708344"/>
            <a:ext cx="4248472" cy="338554"/>
          </a:xfrm>
          <a:prstGeom prst="rect">
            <a:avLst/>
          </a:prstGeom>
        </p:spPr>
        <p:txBody>
          <a:bodyPr wrap="square">
            <a:spAutoFit/>
          </a:bodyPr>
          <a:lstStyle/>
          <a:p>
            <a:pPr algn="ctr"/>
            <a:r>
              <a:rPr lang="es-CR" sz="1600" dirty="0" smtClean="0">
                <a:latin typeface="Century Gothic" panose="020B0502020202020204" pitchFamily="34" charset="0"/>
              </a:rPr>
              <a:t>Clase#275 S</a:t>
            </a:r>
            <a:r>
              <a:rPr lang="es-CR" sz="1600" dirty="0">
                <a:latin typeface="Arial" panose="020B0604020202020204" pitchFamily="34" charset="0"/>
                <a:cs typeface="Arial" panose="020B0604020202020204" pitchFamily="34" charset="0"/>
              </a:rPr>
              <a:t>é</a:t>
            </a:r>
            <a:r>
              <a:rPr lang="es-CR" sz="1600" dirty="0" smtClean="0">
                <a:latin typeface="Century Gothic" panose="020B0502020202020204" pitchFamily="34" charset="0"/>
              </a:rPr>
              <a:t>quito de MelquisedecLisbet</a:t>
            </a:r>
            <a:endParaRPr lang="es-CR" sz="1600" dirty="0">
              <a:latin typeface="Century Gothic" panose="020B0502020202020204" pitchFamily="34" charset="0"/>
            </a:endParaRPr>
          </a:p>
        </p:txBody>
      </p:sp>
      <p:sp>
        <p:nvSpPr>
          <p:cNvPr id="5" name="TextBox 4">
            <a:extLst>
              <a:ext uri="{FF2B5EF4-FFF2-40B4-BE49-F238E27FC236}">
                <a16:creationId xmlns:a16="http://schemas.microsoft.com/office/drawing/2014/main" xmlns="" id="{BAC318F4-216A-4F00-BCF2-B205C2297A9E}"/>
              </a:ext>
            </a:extLst>
          </p:cNvPr>
          <p:cNvSpPr txBox="1"/>
          <p:nvPr/>
        </p:nvSpPr>
        <p:spPr>
          <a:xfrm>
            <a:off x="656692" y="1472606"/>
            <a:ext cx="5400600" cy="707886"/>
          </a:xfrm>
          <a:prstGeom prst="rect">
            <a:avLst/>
          </a:prstGeom>
          <a:noFill/>
        </p:spPr>
        <p:txBody>
          <a:bodyPr wrap="square" rtlCol="0">
            <a:spAutoFit/>
          </a:bodyPr>
          <a:lstStyle/>
          <a:p>
            <a:pPr algn="ctr"/>
            <a:r>
              <a:rPr lang="en-US" sz="2000" smtClean="0"/>
              <a:t>Completa las oraciones con el conocimiento que has recibido de Cristo Lisbet hoy. </a:t>
            </a:r>
            <a:endParaRPr lang="en-US" sz="2000" dirty="0"/>
          </a:p>
        </p:txBody>
      </p:sp>
      <p:sp>
        <p:nvSpPr>
          <p:cNvPr id="6" name="TextBox 5">
            <a:extLst>
              <a:ext uri="{FF2B5EF4-FFF2-40B4-BE49-F238E27FC236}">
                <a16:creationId xmlns:a16="http://schemas.microsoft.com/office/drawing/2014/main" xmlns="" id="{50056391-F93D-427B-BCB0-875D1A911454}"/>
              </a:ext>
            </a:extLst>
          </p:cNvPr>
          <p:cNvSpPr txBox="1"/>
          <p:nvPr/>
        </p:nvSpPr>
        <p:spPr>
          <a:xfrm>
            <a:off x="656692" y="2555776"/>
            <a:ext cx="5544616" cy="6186309"/>
          </a:xfrm>
          <a:prstGeom prst="rect">
            <a:avLst/>
          </a:prstGeom>
          <a:noFill/>
        </p:spPr>
        <p:txBody>
          <a:bodyPr wrap="square" rtlCol="0">
            <a:spAutoFit/>
          </a:bodyPr>
          <a:lstStyle/>
          <a:p>
            <a:pPr marL="342900" indent="-342900">
              <a:lnSpc>
                <a:spcPct val="150000"/>
              </a:lnSpc>
              <a:buAutoNum type="arabicPeriod"/>
            </a:pPr>
            <a:r>
              <a:rPr lang="es-CR">
                <a:latin typeface="Arial" panose="020B0604020202020204" pitchFamily="34" charset="0"/>
                <a:cs typeface="Arial" panose="020B0604020202020204" pitchFamily="34" charset="0"/>
              </a:rPr>
              <a:t>Nosotros somos seres </a:t>
            </a:r>
            <a:r>
              <a:rPr lang="es-CR">
                <a:latin typeface="Arial" panose="020B0604020202020204" pitchFamily="34" charset="0"/>
                <a:cs typeface="Arial" panose="020B0604020202020204" pitchFamily="34" charset="0"/>
              </a:rPr>
              <a:t>espirituales</a:t>
            </a:r>
            <a:r>
              <a:rPr lang="en-US" smtClean="0">
                <a:latin typeface="Arial" panose="020B0604020202020204" pitchFamily="34" charset="0"/>
                <a:cs typeface="Arial" panose="020B0604020202020204" pitchFamily="34" charset="0"/>
              </a:rPr>
              <a:t>, linaje </a:t>
            </a:r>
            <a:r>
              <a:rPr lang="en-US">
                <a:latin typeface="Arial" panose="020B0604020202020204" pitchFamily="34" charset="0"/>
                <a:cs typeface="Arial" panose="020B0604020202020204" pitchFamily="34" charset="0"/>
              </a:rPr>
              <a:t>______________ </a:t>
            </a:r>
            <a:r>
              <a:rPr lang="en-US"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lnSpc>
                <a:spcPct val="150000"/>
              </a:lnSpc>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AutoNum type="arabicPeriod"/>
            </a:pPr>
            <a:r>
              <a:rPr lang="es-CR" smtClean="0">
                <a:latin typeface="Arial" panose="020B0604020202020204" pitchFamily="34" charset="0"/>
                <a:cs typeface="Arial" panose="020B0604020202020204" pitchFamily="34" charset="0"/>
              </a:rPr>
              <a:t>Nosotros no mezclamos </a:t>
            </a:r>
            <a:r>
              <a:rPr lang="es-CR">
                <a:latin typeface="Arial" panose="020B0604020202020204" pitchFamily="34" charset="0"/>
                <a:cs typeface="Arial" panose="020B0604020202020204" pitchFamily="34" charset="0"/>
              </a:rPr>
              <a:t>las preciosas </a:t>
            </a:r>
            <a:r>
              <a:rPr lang="en-US" smtClean="0">
                <a:latin typeface="Arial" panose="020B0604020202020204" pitchFamily="34" charset="0"/>
                <a:cs typeface="Arial" panose="020B0604020202020204" pitchFamily="34" charset="0"/>
              </a:rPr>
              <a:t>____________ </a:t>
            </a:r>
            <a:r>
              <a:rPr lang="es-CR">
                <a:latin typeface="Arial" panose="020B0604020202020204" pitchFamily="34" charset="0"/>
                <a:cs typeface="Arial" panose="020B0604020202020204" pitchFamily="34" charset="0"/>
              </a:rPr>
              <a:t>de Cristo Lisbet con costumbres humanas </a:t>
            </a:r>
            <a:r>
              <a:rPr lang="en-US"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lnSpc>
                <a:spcPct val="150000"/>
              </a:lnSpc>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FontTx/>
              <a:buAutoNum type="arabicPeriod"/>
            </a:pPr>
            <a:r>
              <a:rPr lang="es-CR">
                <a:latin typeface="Arial" panose="020B0604020202020204" pitchFamily="34" charset="0"/>
                <a:cs typeface="Arial" panose="020B0604020202020204" pitchFamily="34" charset="0"/>
              </a:rPr>
              <a:t>Actuar como piden MelquisedecLisbet, con </a:t>
            </a:r>
            <a:r>
              <a:rPr lang="en-US" smtClean="0">
                <a:latin typeface="Arial" panose="020B0604020202020204" pitchFamily="34" charset="0"/>
                <a:cs typeface="Arial" panose="020B0604020202020204" pitchFamily="34" charset="0"/>
              </a:rPr>
              <a:t>__________ </a:t>
            </a:r>
            <a:r>
              <a:rPr lang="es-CR">
                <a:latin typeface="Arial" panose="020B0604020202020204" pitchFamily="34" charset="0"/>
                <a:cs typeface="Arial" panose="020B0604020202020204" pitchFamily="34" charset="0"/>
              </a:rPr>
              <a:t>y haciéndolo todo correctamente y </a:t>
            </a:r>
            <a:r>
              <a:rPr lang="es-CR">
                <a:latin typeface="Arial" panose="020B0604020202020204" pitchFamily="34" charset="0"/>
                <a:cs typeface="Arial" panose="020B0604020202020204" pitchFamily="34" charset="0"/>
              </a:rPr>
              <a:t>no </a:t>
            </a:r>
            <a:r>
              <a:rPr lang="es-CR" smtClean="0">
                <a:latin typeface="Arial" panose="020B0604020202020204" pitchFamily="34" charset="0"/>
                <a:cs typeface="Arial" panose="020B0604020202020204" pitchFamily="34" charset="0"/>
              </a:rPr>
              <a:t>actuar como __________</a:t>
            </a:r>
            <a:r>
              <a:rPr lang="en-US"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______________.</a:t>
            </a:r>
          </a:p>
          <a:p>
            <a:pPr marL="342900" indent="-342900">
              <a:lnSpc>
                <a:spcPct val="150000"/>
              </a:lnSpc>
              <a:buFontTx/>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FontTx/>
              <a:buAutoNum type="arabicPeriod"/>
            </a:pPr>
            <a:r>
              <a:rPr lang="es-CR">
                <a:latin typeface="Arial" panose="020B0604020202020204" pitchFamily="34" charset="0"/>
                <a:cs typeface="Arial" panose="020B0604020202020204" pitchFamily="34" charset="0"/>
              </a:rPr>
              <a:t>Tener un buen testimonio </a:t>
            </a:r>
            <a:r>
              <a:rPr lang="es-CR">
                <a:latin typeface="Arial" panose="020B0604020202020204" pitchFamily="34" charset="0"/>
                <a:cs typeface="Arial" panose="020B0604020202020204" pitchFamily="34" charset="0"/>
              </a:rPr>
              <a:t>de </a:t>
            </a:r>
            <a:r>
              <a:rPr lang="en-US" smtClean="0">
                <a:latin typeface="Arial" panose="020B0604020202020204" pitchFamily="34" charset="0"/>
                <a:cs typeface="Arial" panose="020B0604020202020204" pitchFamily="34" charset="0"/>
              </a:rPr>
              <a:t> </a:t>
            </a:r>
            <a:r>
              <a:rPr lang="en-US">
                <a:latin typeface="Arial" panose="020B0604020202020204" pitchFamily="34" charset="0"/>
                <a:cs typeface="Arial" panose="020B0604020202020204" pitchFamily="34" charset="0"/>
              </a:rPr>
              <a:t>__________, </a:t>
            </a:r>
            <a:r>
              <a:rPr lang="es-CR">
                <a:latin typeface="Arial" panose="020B0604020202020204" pitchFamily="34" charset="0"/>
                <a:cs typeface="Arial" panose="020B0604020202020204" pitchFamily="34" charset="0"/>
              </a:rPr>
              <a:t>siendo </a:t>
            </a:r>
            <a:r>
              <a:rPr lang="es-CR" smtClean="0">
                <a:latin typeface="Arial" panose="020B0604020202020204" pitchFamily="34" charset="0"/>
                <a:cs typeface="Arial" panose="020B0604020202020204" pitchFamily="34" charset="0"/>
              </a:rPr>
              <a:t>____________ </a:t>
            </a:r>
            <a:r>
              <a:rPr lang="en-US" smtClean="0">
                <a:latin typeface="Arial" panose="020B0604020202020204" pitchFamily="34" charset="0"/>
                <a:cs typeface="Arial" panose="020B0604020202020204" pitchFamily="34" charset="0"/>
              </a:rPr>
              <a:t>deseable </a:t>
            </a:r>
            <a:r>
              <a:rPr lang="es-CR">
                <a:latin typeface="Arial" panose="020B0604020202020204" pitchFamily="34" charset="0"/>
                <a:cs typeface="Arial" panose="020B0604020202020204" pitchFamily="34" charset="0"/>
              </a:rPr>
              <a:t>para </a:t>
            </a:r>
            <a:r>
              <a:rPr lang="es-CR">
                <a:latin typeface="Arial" panose="020B0604020202020204" pitchFamily="34" charset="0"/>
                <a:cs typeface="Arial" panose="020B0604020202020204" pitchFamily="34" charset="0"/>
              </a:rPr>
              <a:t>los </a:t>
            </a:r>
            <a:r>
              <a:rPr lang="es-CR" smtClean="0">
                <a:latin typeface="Arial" panose="020B0604020202020204" pitchFamily="34" charset="0"/>
                <a:cs typeface="Arial" panose="020B0604020202020204" pitchFamily="34" charset="0"/>
              </a:rPr>
              <a:t>extranjeros</a:t>
            </a:r>
            <a:endParaRPr lang="en-US" dirty="0">
              <a:latin typeface="Arial" panose="020B0604020202020204" pitchFamily="34" charset="0"/>
              <a:cs typeface="Arial" panose="020B0604020202020204" pitchFamily="34" charset="0"/>
            </a:endParaRPr>
          </a:p>
          <a:p>
            <a:pPr marL="342900" indent="-342900">
              <a:buAutoNum type="arabicPeriod"/>
            </a:pPr>
            <a:endParaRPr lang="en-US" dirty="0"/>
          </a:p>
        </p:txBody>
      </p:sp>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1104230</TotalTime>
  <Words>610</Words>
  <Application>Microsoft Office PowerPoint</Application>
  <PresentationFormat>On-screen Show (4:3)</PresentationFormat>
  <Paragraphs>57</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8180</cp:revision>
  <cp:lastPrinted>2015-12-22T05:03:42Z</cp:lastPrinted>
  <dcterms:created xsi:type="dcterms:W3CDTF">2011-04-01T14:17:38Z</dcterms:created>
  <dcterms:modified xsi:type="dcterms:W3CDTF">2020-02-14T23:36:54Z</dcterms:modified>
</cp:coreProperties>
</file>