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3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21.png" ContentType="image/pn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9.png" ContentType="image/png"/>
  <Override PartName="/ppt/media/image14.jpeg" ContentType="image/jpeg"/>
  <Override PartName="/ppt/media/image29.png" ContentType="image/pn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20.png" ContentType="image/png"/>
  <Override PartName="/ppt/media/image22.png" ContentType="image/png"/>
  <Override PartName="/ppt/media/image23.jpeg" ContentType="image/jpe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30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6858000" cy="9144000"/>
  <p:notesSz cx="7010400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PE" sz="248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04426DB-DEBC-4C61-AB2B-F1383BC72D17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ldImg"/>
          </p:nvPr>
        </p:nvSpPr>
        <p:spPr>
          <a:xfrm>
            <a:off x="2197080" y="696960"/>
            <a:ext cx="2615760" cy="3485880"/>
          </a:xfrm>
          <a:prstGeom prst="rect">
            <a:avLst/>
          </a:prstGeom>
        </p:spPr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701280" y="4415400"/>
            <a:ext cx="5607720" cy="418392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3971160" y="8829360"/>
            <a:ext cx="3036960" cy="4651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F910DAD-5123-4CA5-A081-DE00EF77ECEC}" type="slidenum">
              <a:rPr b="0" lang="it-IT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600" y="546444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244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7176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471560" y="243432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160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7176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471560" y="5464440"/>
            <a:ext cx="19044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600" y="486720"/>
            <a:ext cx="5914800" cy="819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580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2440" y="546444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2440" y="2434320"/>
            <a:ext cx="288612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600" y="5464440"/>
            <a:ext cx="5914800" cy="276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71600" y="486720"/>
            <a:ext cx="5914800" cy="17668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248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s-PE" sz="24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71600" y="2434320"/>
            <a:ext cx="5914800" cy="5801400"/>
          </a:xfrm>
          <a:prstGeom prst="rect">
            <a:avLst/>
          </a:prstGeom>
        </p:spPr>
        <p:txBody>
          <a:bodyPr>
            <a:noAutofit/>
          </a:bodyPr>
          <a:p>
            <a:pPr marL="128520" indent="-128160">
              <a:lnSpc>
                <a:spcPct val="90000"/>
              </a:lnSpc>
              <a:spcBef>
                <a:spcPts val="56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58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s-PE" sz="1580" spc="-1" strike="noStrike">
              <a:solidFill>
                <a:srgbClr val="000000"/>
              </a:solidFill>
              <a:latin typeface="Calibri"/>
            </a:endParaRPr>
          </a:p>
          <a:p>
            <a:pPr lvl="1" marL="38592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s-PE" sz="1350" spc="-1" strike="noStrike">
              <a:solidFill>
                <a:srgbClr val="000000"/>
              </a:solidFill>
              <a:latin typeface="Calibri"/>
            </a:endParaRPr>
          </a:p>
          <a:p>
            <a:pPr lvl="2" marL="64296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13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s-PE" sz="1130" spc="-1" strike="noStrike">
              <a:solidFill>
                <a:srgbClr val="000000"/>
              </a:solidFill>
              <a:latin typeface="Calibri"/>
            </a:endParaRPr>
          </a:p>
          <a:p>
            <a:pPr lvl="3" marL="9000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  <a:p>
            <a:pPr lvl="4" marL="1157400" indent="-12816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02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s-PE" sz="10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7160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8486AE-A15A-4966-89DF-2114FAD1B4C3}" type="datetime">
              <a:rPr b="0" lang="es-PE" sz="680" spc="-1" strike="noStrike">
                <a:solidFill>
                  <a:srgbClr val="8b8b8b"/>
                </a:solidFill>
                <a:latin typeface="Calibri"/>
              </a:rPr>
              <a:t>21/02/21</a:t>
            </a:fld>
            <a:endParaRPr b="0" lang="it-IT" sz="68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271600" y="8475120"/>
            <a:ext cx="231408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84344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210E137-D148-4E60-B72D-62C82ED20276}" type="slidenum">
              <a:rPr b="0" lang="es-PE" sz="68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68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3" Type="http://schemas.openxmlformats.org/officeDocument/2006/relationships/image" Target="../media/image13.jpeg"/><Relationship Id="rId14" Type="http://schemas.openxmlformats.org/officeDocument/2006/relationships/image" Target="../media/image14.jpeg"/><Relationship Id="rId15" Type="http://schemas.openxmlformats.org/officeDocument/2006/relationships/image" Target="../media/image15.jpeg"/><Relationship Id="rId16" Type="http://schemas.openxmlformats.org/officeDocument/2006/relationships/image" Target="../media/image16.jpeg"/><Relationship Id="rId17" Type="http://schemas.openxmlformats.org/officeDocument/2006/relationships/image" Target="../media/image17.jpeg"/><Relationship Id="rId18" Type="http://schemas.openxmlformats.org/officeDocument/2006/relationships/image" Target="../media/image18.jpeg"/><Relationship Id="rId19" Type="http://schemas.openxmlformats.org/officeDocument/2006/relationships/slideLayout" Target="../slideLayouts/slideLayout1.xml"/><Relationship Id="rId20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918000"/>
            <a:ext cx="2340360" cy="425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MelquisedecLisbet!!</a:t>
            </a:r>
            <a:endParaRPr b="0" lang="it-IT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000000"/>
                </a:solidFill>
                <a:latin typeface="Calibri"/>
              </a:rPr>
              <a:t>Per nostro Padre e nostra Madre!!</a:t>
            </a:r>
            <a:endParaRPr b="0" lang="it-IT" sz="1100" spc="-1" strike="noStrike">
              <a:latin typeface="Arial"/>
            </a:endParaRPr>
          </a:p>
        </p:txBody>
      </p:sp>
      <p:pic>
        <p:nvPicPr>
          <p:cNvPr id="48" name="Picture 9" descr=""/>
          <p:cNvPicPr/>
          <p:nvPr/>
        </p:nvPicPr>
        <p:blipFill>
          <a:blip r:embed="rId1"/>
          <a:stretch/>
        </p:blipFill>
        <p:spPr>
          <a:xfrm>
            <a:off x="5846400" y="6084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49" name="Picture 11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50" name="CustomShape 2"/>
          <p:cNvSpPr/>
          <p:nvPr/>
        </p:nvSpPr>
        <p:spPr>
          <a:xfrm>
            <a:off x="1364040" y="672120"/>
            <a:ext cx="48963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#328 La giustizia di Dio MelquisedecLisbet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116640" y="1485000"/>
            <a:ext cx="6565320" cy="7938000"/>
          </a:xfrm>
          <a:prstGeom prst="rect">
            <a:avLst/>
          </a:prstGeom>
          <a:noFill/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Colonne del Tempio di Cristo Lisbet, oggi impareremo l'importanza di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comprendere la giustizia di MelquisedecLisbet per poter vivere in essa.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it-IT" sz="1200" spc="-1" strike="noStrike"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Cristo Lisbet è la giustizia, ascoltandola si forma in noi una nuova coscienza. </a:t>
            </a:r>
            <a:r>
              <a:rPr b="0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È importante che quando facciamo un voto a Dio, lo adempiamo prontamente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, non possiamo impiegare molto tempo per adempiere ciò che promettiamo o permettere che i cattivi pensieri ci distolgano dalla giustizia di Dio, come dice </a:t>
            </a:r>
            <a:r>
              <a:rPr b="0" i="1" lang="es-CR" sz="1200" spc="-1" strike="noStrike">
                <a:solidFill>
                  <a:srgbClr val="000000"/>
                </a:solidFill>
                <a:latin typeface="Arial"/>
              </a:rPr>
              <a:t>Sapienza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s-CR" sz="1200" spc="-1" strike="noStrike">
                <a:solidFill>
                  <a:srgbClr val="000000"/>
                </a:solidFill>
                <a:latin typeface="Arial"/>
              </a:rPr>
              <a:t>1: 5.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Ci sono diverse </a:t>
            </a:r>
            <a:r>
              <a:rPr b="0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cose che dobbiamo fare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per poter Vivere nella Giustizia di Dio, vediamone alcune: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Distruggere il ragionamento umano, cioè il nostro modo di pensare e vedere le cose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  <a:ea typeface="Microsoft YaHei"/>
              </a:rPr>
              <a:t>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Non dobbiamo avere risentimento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Riconciliare le due nazioni in noi con amore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Rivedere i nostri pensieri ogni giorno per assicurarci di fare la cosa giusta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lasciare che Cristo Lisbet ci purifichi e faccia cambiamenti Veri e Permanenti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Non dobbiamo essere orgogliosi o pigri, non possiamo smettere  di  pronunciare  la  Parola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che ci rende santi e ci dà pace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tenere gli occhi fissi su MelquisedecLisbet, che sono presenti e ci insegnano</a:t>
            </a:r>
            <a:endParaRPr b="0" lang="it-IT" sz="1200" spc="-1" strike="noStrike">
              <a:latin typeface="Arial"/>
            </a:endParaRPr>
          </a:p>
          <a:p>
            <a:pPr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Non possiamo lasciarci sfuggire i dettagli che ci portano a correggerci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fare cose giuste per raccogliere la Giustizia di Dio</a:t>
            </a:r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mettere in ordine i nostri impegni con Dio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Dobbiamo smettere di guardare ciò che accade nella vita degli altri e concentriamoci sulla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nostra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endParaRPr b="0" lang="it-IT" sz="1200" spc="-1" strike="noStrike"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Fratelli,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Dio concede solo ciò che è giusto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, siamo già in quella buona Terra che Dio ci dà, dove si trova la Giusta e Santa Legge di Dio. </a:t>
            </a:r>
            <a:r>
              <a:rPr b="0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Siamo giusti perché Dio ci sta rendendo i Suoi Spiriti Perfetti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. Ecco perché è importante ricordare cosa dice in 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Galati 6: 8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. Quando seminiamo per lo Spirito, possiamo vivere l'Eternità in Armonia, godendo delle meraviglie di Dio che sono pronte per quelli di noi che amano Veramente la Sua Giustizia del Cielo.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endParaRPr b="0" lang="it-IT" sz="1200" spc="-1" strike="noStrike">
              <a:latin typeface="Arial"/>
            </a:endParaRPr>
          </a:p>
          <a:p>
            <a:pPr algn="just">
              <a:lnSpc>
                <a:spcPts val="1001"/>
              </a:lnSpc>
            </a:pPr>
            <a:r>
              <a:rPr b="0" lang="es-CR" sz="1200" spc="-1" strike="noStrike" u="sng">
                <a:solidFill>
                  <a:srgbClr val="000000"/>
                </a:solidFill>
                <a:uFillTx/>
                <a:latin typeface="Arial"/>
              </a:rPr>
              <a:t>Noi cerchiamo sempre di essere Santi, obbedendo a Dio con Timore e Rispetto</a:t>
            </a:r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, ci sforziamo diligentemente, senza pigrizia, con Azioni Giuste. Amando noi stessi e Amando gli altri con la Purezza e la Misericordia del Cielo. Ci Rallegriamo nel fare sempre il bene perché vediamo la Fedeltà di MelquisedecLisbet nelle nostre vite, come ci Sostengono e ci Incoraggiano. come ci Purificano e ci Insegnano a essere Degni, come ci Amano. Quanto è bello poter sempre Confidare in MelquisedecLisbet.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it-IT" sz="12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es-CR" sz="1200" spc="-1" strike="noStrike">
                <a:solidFill>
                  <a:srgbClr val="990000"/>
                </a:solidFill>
                <a:latin typeface="Arial"/>
              </a:rPr>
              <a:t> </a:t>
            </a:r>
            <a:r>
              <a:rPr b="0" lang="es-CR" sz="1200" spc="-1" strike="noStrike">
                <a:solidFill>
                  <a:srgbClr val="990000"/>
                </a:solidFill>
                <a:latin typeface="Arial"/>
              </a:rPr>
              <a:t>Grazie MelquisedecLisbet per insegnarci la Tua Giustizia, per poterla dimostrare </a:t>
            </a:r>
            <a:endParaRPr b="0" lang="it-IT" sz="1200" spc="-1" strike="noStrike">
              <a:solidFill>
                <a:srgbClr val="990000"/>
              </a:solidFill>
              <a:latin typeface="Arial"/>
            </a:endParaRPr>
          </a:p>
          <a:p>
            <a:pPr algn="ctr"/>
            <a:r>
              <a:rPr b="0" lang="es-CR" sz="1200" spc="-1" strike="noStrike">
                <a:solidFill>
                  <a:srgbClr val="990000"/>
                </a:solidFill>
                <a:latin typeface="Arial"/>
              </a:rPr>
              <a:t>con Azioni Giuste e Sante per esserti sempre graditi.</a:t>
            </a:r>
            <a:endParaRPr b="0" lang="it-IT" sz="1200" spc="-1" strike="noStrike">
              <a:solidFill>
                <a:srgbClr val="990000"/>
              </a:solidFill>
              <a:latin typeface="Arial"/>
            </a:endParaRPr>
          </a:p>
          <a:p>
            <a:pPr algn="ctr"/>
            <a:r>
              <a:rPr b="0" lang="es-CR" sz="1200" spc="-1" strike="noStrike">
                <a:solidFill>
                  <a:srgbClr val="990000"/>
                </a:solidFill>
                <a:latin typeface="Arial"/>
              </a:rPr>
              <a:t>Amen, Alleluia!</a:t>
            </a:r>
            <a:endParaRPr b="0" lang="it-IT" sz="1200" spc="-1" strike="noStrike">
              <a:solidFill>
                <a:srgbClr val="990000"/>
              </a:solidFill>
              <a:latin typeface="Arial"/>
            </a:endParaRPr>
          </a:p>
          <a:p>
            <a:endParaRPr b="0" lang="it-IT" sz="1200" spc="-1" strike="noStrike">
              <a:latin typeface="Arial"/>
            </a:endParaRPr>
          </a:p>
          <a:p>
            <a:pPr algn="just"/>
            <a:endParaRPr b="0" lang="it-IT" sz="1200" spc="-1" strike="noStrike">
              <a:latin typeface="Arial"/>
            </a:endParaRPr>
          </a:p>
          <a:p>
            <a:pPr algn="just"/>
            <a:r>
              <a:rPr b="0" lang="es-CR" sz="1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it-IT" sz="1200" spc="-1" strike="noStrike">
              <a:latin typeface="Arial"/>
            </a:endParaRPr>
          </a:p>
        </p:txBody>
      </p:sp>
      <p:pic>
        <p:nvPicPr>
          <p:cNvPr id="52" name="Picture 4" descr="Image result for justicesymbol"/>
          <p:cNvPicPr/>
          <p:nvPr/>
        </p:nvPicPr>
        <p:blipFill>
          <a:blip r:embed="rId3"/>
          <a:stretch/>
        </p:blipFill>
        <p:spPr>
          <a:xfrm>
            <a:off x="-30600" y="1318680"/>
            <a:ext cx="672120" cy="70740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4" descr="Image result for justicesymbol"/>
          <p:cNvPicPr/>
          <p:nvPr/>
        </p:nvPicPr>
        <p:blipFill>
          <a:blip r:embed="rId4"/>
          <a:stretch/>
        </p:blipFill>
        <p:spPr>
          <a:xfrm>
            <a:off x="6175440" y="1318680"/>
            <a:ext cx="672120" cy="70740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6" descr="Image result for justicesymbol"/>
          <p:cNvPicPr/>
          <p:nvPr/>
        </p:nvPicPr>
        <p:blipFill>
          <a:blip r:embed="rId5"/>
          <a:srcRect l="27080" t="0" r="26532" b="0"/>
          <a:stretch/>
        </p:blipFill>
        <p:spPr>
          <a:xfrm>
            <a:off x="6381360" y="8172360"/>
            <a:ext cx="531000" cy="971280"/>
          </a:xfrm>
          <a:prstGeom prst="rect">
            <a:avLst/>
          </a:prstGeom>
          <a:ln w="0">
            <a:noFill/>
          </a:ln>
        </p:spPr>
      </p:pic>
      <p:pic>
        <p:nvPicPr>
          <p:cNvPr id="55" name="Picture 6" descr="Image result for justicesymbol"/>
          <p:cNvPicPr/>
          <p:nvPr/>
        </p:nvPicPr>
        <p:blipFill>
          <a:blip r:embed="rId6"/>
          <a:srcRect l="30976" t="0" r="29510" b="0"/>
          <a:stretch/>
        </p:blipFill>
        <p:spPr>
          <a:xfrm flipH="1">
            <a:off x="10080" y="8172360"/>
            <a:ext cx="531000" cy="945360"/>
          </a:xfrm>
          <a:prstGeom prst="rect">
            <a:avLst/>
          </a:prstGeom>
          <a:ln w="0">
            <a:noFill/>
          </a:ln>
        </p:spPr>
      </p:pic>
      <p:pic>
        <p:nvPicPr>
          <p:cNvPr id="56" name="Picture 4_0" descr="Image result for justicesymbol"/>
          <p:cNvPicPr/>
          <p:nvPr/>
        </p:nvPicPr>
        <p:blipFill>
          <a:blip r:embed="rId7"/>
          <a:stretch/>
        </p:blipFill>
        <p:spPr>
          <a:xfrm>
            <a:off x="164520" y="3348000"/>
            <a:ext cx="195480" cy="205920"/>
          </a:xfrm>
          <a:prstGeom prst="rect">
            <a:avLst/>
          </a:prstGeom>
          <a:ln w="0">
            <a:noFill/>
          </a:ln>
        </p:spPr>
      </p:pic>
      <p:pic>
        <p:nvPicPr>
          <p:cNvPr id="57" name="Picture 4_1" descr="Image result for justicesymbol"/>
          <p:cNvPicPr/>
          <p:nvPr/>
        </p:nvPicPr>
        <p:blipFill>
          <a:blip r:embed="rId8"/>
          <a:stretch/>
        </p:blipFill>
        <p:spPr>
          <a:xfrm>
            <a:off x="164880" y="3348000"/>
            <a:ext cx="195480" cy="205920"/>
          </a:xfrm>
          <a:prstGeom prst="rect">
            <a:avLst/>
          </a:prstGeom>
          <a:ln w="0">
            <a:noFill/>
          </a:ln>
        </p:spPr>
      </p:pic>
      <p:pic>
        <p:nvPicPr>
          <p:cNvPr id="58" name="Picture 4_2" descr="Image result for justicesymbol"/>
          <p:cNvPicPr/>
          <p:nvPr/>
        </p:nvPicPr>
        <p:blipFill>
          <a:blip r:embed="rId9"/>
          <a:stretch/>
        </p:blipFill>
        <p:spPr>
          <a:xfrm>
            <a:off x="180000" y="407736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4_3" descr="Image result for justicesymbol"/>
          <p:cNvPicPr/>
          <p:nvPr/>
        </p:nvPicPr>
        <p:blipFill>
          <a:blip r:embed="rId10"/>
          <a:stretch/>
        </p:blipFill>
        <p:spPr>
          <a:xfrm>
            <a:off x="180360" y="355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4_4" descr="Image result for justicesymbol"/>
          <p:cNvPicPr/>
          <p:nvPr/>
        </p:nvPicPr>
        <p:blipFill>
          <a:blip r:embed="rId11"/>
          <a:stretch/>
        </p:blipFill>
        <p:spPr>
          <a:xfrm>
            <a:off x="180000" y="373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1" name="Picture 4_5" descr="Image result for justicesymbol"/>
          <p:cNvPicPr/>
          <p:nvPr/>
        </p:nvPicPr>
        <p:blipFill>
          <a:blip r:embed="rId12"/>
          <a:stretch/>
        </p:blipFill>
        <p:spPr>
          <a:xfrm>
            <a:off x="180000" y="392400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2" name="Picture 4_6" descr="Image result for justicesymbol"/>
          <p:cNvPicPr/>
          <p:nvPr/>
        </p:nvPicPr>
        <p:blipFill>
          <a:blip r:embed="rId13"/>
          <a:stretch/>
        </p:blipFill>
        <p:spPr>
          <a:xfrm>
            <a:off x="180000" y="427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3" name="Picture 4_7" descr="Image result for justicesymbol"/>
          <p:cNvPicPr/>
          <p:nvPr/>
        </p:nvPicPr>
        <p:blipFill>
          <a:blip r:embed="rId14"/>
          <a:stretch/>
        </p:blipFill>
        <p:spPr>
          <a:xfrm>
            <a:off x="180000" y="463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4" name="Picture 4_8" descr="Image result for justicesymbol"/>
          <p:cNvPicPr/>
          <p:nvPr/>
        </p:nvPicPr>
        <p:blipFill>
          <a:blip r:embed="rId15"/>
          <a:stretch/>
        </p:blipFill>
        <p:spPr>
          <a:xfrm>
            <a:off x="180000" y="481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4_9" descr="Image result for justicesymbol"/>
          <p:cNvPicPr/>
          <p:nvPr/>
        </p:nvPicPr>
        <p:blipFill>
          <a:blip r:embed="rId16"/>
          <a:stretch/>
        </p:blipFill>
        <p:spPr>
          <a:xfrm>
            <a:off x="180000" y="499464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4_10" descr="Image result for justicesymbol"/>
          <p:cNvPicPr/>
          <p:nvPr/>
        </p:nvPicPr>
        <p:blipFill>
          <a:blip r:embed="rId17"/>
          <a:stretch/>
        </p:blipFill>
        <p:spPr>
          <a:xfrm>
            <a:off x="180000" y="5184000"/>
            <a:ext cx="180000" cy="189360"/>
          </a:xfrm>
          <a:prstGeom prst="rect">
            <a:avLst/>
          </a:prstGeom>
          <a:ln w="0">
            <a:noFill/>
          </a:ln>
        </p:spPr>
      </p:pic>
      <p:pic>
        <p:nvPicPr>
          <p:cNvPr id="67" name="Picture 4_12" descr="Image result for justicesymbol"/>
          <p:cNvPicPr/>
          <p:nvPr/>
        </p:nvPicPr>
        <p:blipFill>
          <a:blip r:embed="rId18"/>
          <a:stretch/>
        </p:blipFill>
        <p:spPr>
          <a:xfrm>
            <a:off x="180000" y="5354640"/>
            <a:ext cx="180000" cy="189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260640" y="2540880"/>
            <a:ext cx="6264360" cy="529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Istruzioni per la classe: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it-IT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Fare copie delle pagine 1 e 3 per i bimbi più piccoli</a:t>
            </a:r>
            <a:endParaRPr b="0" lang="it-IT" sz="1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Fare copie delle pagine 1 e 4 per i bambini più grandi</a:t>
            </a:r>
            <a:endParaRPr b="0" lang="it-IT" sz="1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Il collaboratore/genitore da una breve introduzione al tema e spiega cosa significa il seguente termine: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1" lang="it-IT" sz="1200" spc="-1" strike="noStrike" u="sng">
                <a:solidFill>
                  <a:srgbClr val="000000"/>
                </a:solidFill>
                <a:uFillTx/>
                <a:latin typeface="Arial"/>
              </a:rPr>
              <a:t>Coscienza</a:t>
            </a: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0" lang="it-IT" sz="1200" spc="-1" strike="noStrike">
                <a:solidFill>
                  <a:srgbClr val="202124"/>
                </a:solidFill>
                <a:latin typeface="Roboto"/>
              </a:rPr>
              <a:t>Conoscenza che l’essere umano ha della sua propria esistenza, dei suoi</a:t>
            </a:r>
            <a:endParaRPr b="0" lang="it-IT" sz="1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202124"/>
                </a:solidFill>
                <a:latin typeface="Roboto"/>
              </a:rPr>
              <a:t>	</a:t>
            </a:r>
            <a:r>
              <a:rPr b="0" lang="it-IT" sz="1200" spc="-1" strike="noStrike">
                <a:solidFill>
                  <a:srgbClr val="202124"/>
                </a:solidFill>
                <a:latin typeface="Roboto"/>
              </a:rPr>
              <a:t>	</a:t>
            </a:r>
            <a:r>
              <a:rPr b="0" lang="it-IT" sz="1200" spc="-1" strike="noStrike">
                <a:solidFill>
                  <a:srgbClr val="202124"/>
                </a:solidFill>
                <a:latin typeface="Roboto"/>
              </a:rPr>
              <a:t>     </a:t>
            </a:r>
            <a:r>
              <a:rPr b="0" lang="it-IT" sz="1200" spc="-1" strike="noStrike">
                <a:solidFill>
                  <a:srgbClr val="202124"/>
                </a:solidFill>
                <a:latin typeface="Roboto"/>
              </a:rPr>
              <a:t>atti.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Potete fare le seguenti domande per rafforzare il tema: </a:t>
            </a:r>
            <a:endParaRPr b="0" lang="it-IT" sz="1200" spc="-1" strike="noStrike">
              <a:latin typeface="Arial"/>
            </a:endParaRPr>
          </a:p>
          <a:p>
            <a:pPr marL="631800" indent="-34272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Menziona quattro cose che dobbiamo fare per vivere nella Giustizia di Dio MelquisedecLisbet.</a:t>
            </a:r>
            <a:endParaRPr b="0" lang="it-IT" sz="1200" spc="-1" strike="noStrike">
              <a:latin typeface="Arial"/>
            </a:endParaRPr>
          </a:p>
          <a:p>
            <a:pPr marL="631800" indent="-342720" algn="just">
              <a:lnSpc>
                <a:spcPct val="10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Quali sono le cose che Dio MelquisedecLisbet ci concedono?  </a:t>
            </a:r>
            <a:r>
              <a:rPr b="1" lang="it-IT" sz="1200" spc="-1" strike="noStrike">
                <a:solidFill>
                  <a:srgbClr val="990000"/>
                </a:solidFill>
                <a:latin typeface="Arial"/>
              </a:rPr>
              <a:t>Dio concede solo ciò che è Giusto.</a:t>
            </a:r>
            <a:endParaRPr b="0" lang="it-IT" sz="1200" spc="-1" strike="noStrike">
              <a:latin typeface="Arial"/>
            </a:endParaRPr>
          </a:p>
          <a:p>
            <a:pPr marL="631800" indent="289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Il collaboratore/genitore deve motivare i bambini a rispondere alle domande         mentre appare l’orologio sullo schermo.</a:t>
            </a:r>
            <a:endParaRPr b="0" lang="it-IT" sz="12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Si raccomanda ripassare la classe durante la settimana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Attività: La Gustizia di Dio è Cristo, una Donna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I bambini confronteranno il simbolo della giustizia con Cristo Lisbet.  Tracceranno una linea dalla frase corretta verso il disegno e sulle altre due metteranno una X perché non sono in accordo a ciò che abbiamo appreso.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Arial"/>
              </a:rPr>
              <a:t>Materiali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: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it-IT" sz="1400" spc="-1" strike="noStrike">
              <a:latin typeface="Arial"/>
            </a:endParaRPr>
          </a:p>
          <a:p>
            <a:pPr lvl="1"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Arial"/>
              </a:rPr>
              <a:t>Matite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it-IT" sz="1400" spc="-1" strike="noStrike">
                <a:solidFill>
                  <a:srgbClr val="000000"/>
                </a:solidFill>
                <a:latin typeface="Arial"/>
              </a:rPr>
              <a:t>    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1592640" y="1634400"/>
            <a:ext cx="4055400" cy="303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entury Gothic"/>
              </a:rPr>
              <a:t>Foglio per il Collaboratore/Genitore</a:t>
            </a:r>
            <a:endParaRPr b="0" lang="it-IT" sz="1400" spc="-1" strike="noStrike">
              <a:latin typeface="Arial"/>
            </a:endParaRPr>
          </a:p>
        </p:txBody>
      </p:sp>
      <p:pic>
        <p:nvPicPr>
          <p:cNvPr id="70" name="Picture 11" descr=""/>
          <p:cNvPicPr/>
          <p:nvPr/>
        </p:nvPicPr>
        <p:blipFill>
          <a:blip r:embed="rId1"/>
          <a:stretch/>
        </p:blipFill>
        <p:spPr>
          <a:xfrm>
            <a:off x="5847840" y="13392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71" name="Picture 9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72" name="CustomShape 3"/>
          <p:cNvSpPr/>
          <p:nvPr/>
        </p:nvSpPr>
        <p:spPr>
          <a:xfrm>
            <a:off x="1212840" y="797040"/>
            <a:ext cx="48963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#328 La giustizia di Dio MelquisedecLisbet</a:t>
            </a:r>
            <a:endParaRPr b="0" lang="it-IT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980640" y="6372360"/>
            <a:ext cx="204840" cy="297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18" descr=""/>
          <p:cNvPicPr/>
          <p:nvPr/>
        </p:nvPicPr>
        <p:blipFill>
          <a:blip r:embed="rId1"/>
          <a:stretch/>
        </p:blipFill>
        <p:spPr>
          <a:xfrm>
            <a:off x="5856120" y="17136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75" name="Picture 8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76" name="CustomShape 2"/>
          <p:cNvSpPr/>
          <p:nvPr/>
        </p:nvSpPr>
        <p:spPr>
          <a:xfrm>
            <a:off x="455040" y="2171160"/>
            <a:ext cx="6857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3"/>
          <p:cNvSpPr/>
          <p:nvPr/>
        </p:nvSpPr>
        <p:spPr>
          <a:xfrm rot="2354400">
            <a:off x="3346920" y="215388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4"/>
          <p:cNvSpPr/>
          <p:nvPr/>
        </p:nvSpPr>
        <p:spPr>
          <a:xfrm>
            <a:off x="1364040" y="672120"/>
            <a:ext cx="48963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#328 La giustizia di Dio MelquisedecLisbet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79" name="Picture 6" descr="Image result for justicesymbol"/>
          <p:cNvPicPr/>
          <p:nvPr/>
        </p:nvPicPr>
        <p:blipFill>
          <a:blip r:embed="rId3"/>
          <a:stretch/>
        </p:blipFill>
        <p:spPr>
          <a:xfrm>
            <a:off x="1440360" y="3721680"/>
            <a:ext cx="3888000" cy="2773800"/>
          </a:xfrm>
          <a:prstGeom prst="rect">
            <a:avLst/>
          </a:prstGeom>
          <a:ln w="0">
            <a:noFill/>
          </a:ln>
        </p:spPr>
      </p:pic>
      <p:sp>
        <p:nvSpPr>
          <p:cNvPr id="80" name="CustomShape 5"/>
          <p:cNvSpPr/>
          <p:nvPr/>
        </p:nvSpPr>
        <p:spPr>
          <a:xfrm flipH="1">
            <a:off x="260640" y="1380240"/>
            <a:ext cx="6431040" cy="9126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Traccia una linea verso il disegno dalla frase che lo rappresenta.  Se la frase va contro ciò che abbiamo appreso oggi, traccia una </a:t>
            </a:r>
            <a:r>
              <a:rPr b="1" lang="it-IT" sz="1800" spc="-1" strike="noStrike">
                <a:solidFill>
                  <a:srgbClr val="000000"/>
                </a:solidFill>
                <a:latin typeface="Calibri"/>
              </a:rPr>
              <a:t>X </a:t>
            </a: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su di essa.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81" name="CustomShape 6"/>
          <p:cNvSpPr/>
          <p:nvPr/>
        </p:nvSpPr>
        <p:spPr>
          <a:xfrm flipH="1">
            <a:off x="3429000" y="2639880"/>
            <a:ext cx="310032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Cristo Lisbet, la Giustizia di Dio, è una donna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 flipH="1">
            <a:off x="346680" y="2639880"/>
            <a:ext cx="193068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NON necessito porre attenzione ai dettagli né rivedere i miei pensieri per essere giusto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83" name="CustomShape 8"/>
          <p:cNvSpPr/>
          <p:nvPr/>
        </p:nvSpPr>
        <p:spPr>
          <a:xfrm flipH="1">
            <a:off x="4197960" y="6847920"/>
            <a:ext cx="27172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Posso comportarmi in qualunque modo ed essere giusto davanti a Dio.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84" name="CustomShape 9"/>
          <p:cNvSpPr/>
          <p:nvPr/>
        </p:nvSpPr>
        <p:spPr>
          <a:xfrm flipH="1" rot="19802400">
            <a:off x="28080" y="5512320"/>
            <a:ext cx="260676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Dio concede solo ciò che è Giusto. Se semini bene, raccogli bene, è come una bilancia.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85" name="CustomShape 10"/>
          <p:cNvSpPr/>
          <p:nvPr/>
        </p:nvSpPr>
        <p:spPr>
          <a:xfrm flipH="1" rot="1497600">
            <a:off x="4526640" y="4090680"/>
            <a:ext cx="223776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Cristo Lisbet,  ci purifica con la Sua Parola, la spada del Vangelo Eterno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86" name="CustomShape 11"/>
          <p:cNvSpPr/>
          <p:nvPr/>
        </p:nvSpPr>
        <p:spPr>
          <a:xfrm flipH="1">
            <a:off x="103680" y="7563960"/>
            <a:ext cx="427176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Quando obbedisco a Dio con Timore e Rispetto e le mie Azioni sono Giuste e Sante, sono gradito alla Giustizia di Dio, Cristo Lisbet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980640" y="6372360"/>
            <a:ext cx="204840" cy="2970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8" name="Picture 18" descr=""/>
          <p:cNvPicPr/>
          <p:nvPr/>
        </p:nvPicPr>
        <p:blipFill>
          <a:blip r:embed="rId1"/>
          <a:stretch/>
        </p:blipFill>
        <p:spPr>
          <a:xfrm>
            <a:off x="5856120" y="171360"/>
            <a:ext cx="835560" cy="57816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8" descr=""/>
          <p:cNvPicPr/>
          <p:nvPr/>
        </p:nvPicPr>
        <p:blipFill>
          <a:blip r:embed="rId2"/>
          <a:stretch/>
        </p:blipFill>
        <p:spPr>
          <a:xfrm>
            <a:off x="447840" y="-6840"/>
            <a:ext cx="4835880" cy="902160"/>
          </a:xfrm>
          <a:prstGeom prst="rect">
            <a:avLst/>
          </a:prstGeom>
          <a:ln w="0"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455040" y="2171160"/>
            <a:ext cx="6857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/>
          <p:cNvSpPr/>
          <p:nvPr/>
        </p:nvSpPr>
        <p:spPr>
          <a:xfrm rot="2354400">
            <a:off x="3346920" y="215388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"/>
          <p:cNvSpPr/>
          <p:nvPr/>
        </p:nvSpPr>
        <p:spPr>
          <a:xfrm rot="2320800">
            <a:off x="3238920" y="3004560"/>
            <a:ext cx="933120" cy="6346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5"/>
          <p:cNvSpPr/>
          <p:nvPr/>
        </p:nvSpPr>
        <p:spPr>
          <a:xfrm>
            <a:off x="1364040" y="672120"/>
            <a:ext cx="48963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Tx/>
                <a:latin typeface="Chaparral Pro Light"/>
                <a:ea typeface="Kozuka Gothic Pr6N L"/>
              </a:rPr>
              <a:t>Classe #328 La giustizia di Dio MelquisedecLisbet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94" name="CustomShape 6"/>
          <p:cNvSpPr/>
          <p:nvPr/>
        </p:nvSpPr>
        <p:spPr>
          <a:xfrm>
            <a:off x="296640" y="1763640"/>
            <a:ext cx="6264360" cy="69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Ci sono varie </a:t>
            </a:r>
            <a:r>
              <a:rPr b="0" lang="it-IT" sz="1800" spc="-1" strike="noStrike" u="sng">
                <a:solidFill>
                  <a:srgbClr val="000000"/>
                </a:solidFill>
                <a:uFillTx/>
                <a:latin typeface="Arial"/>
              </a:rPr>
              <a:t>cose che dobbiamo fare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 per poter Vivere nella Giustizia di Dio, vediamone alcune: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3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Distruggere i ragionamenti umani, cioè la nostra maniera di  _____________ e vedere le cose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4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Non dobbiamo avere ___________________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5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Dobbiamo Riconciliare le due nazioni in noi con __________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6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Rivedere i nostri pensieri ogni giorno per assicurarci di stare facendo  _________________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7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Dobbiamo lasciare che Cristo Lisbet ci ________________ e faccia cambiamenti Veri e Permanenti 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8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Non dobbiamo essere orgogliosi o pigri, non possiamo smettere di pronunciare la Parola che ci rende ____________ e ci dà pace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9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Dobbiamo tenere gli _________________ fissi su MelquisedecLisbet, che sono presenti e ci insegnano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10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Non posiamo lasciarci sfuggire i _______________ che ci portano a correggerci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11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Dobbiamo fare cose ____________________ per poter raccogliere la Giustizia di Dio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12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Dobbiamo mettere in ordine i nostri impegni verso  ___________</a:t>
            </a:r>
            <a:endParaRPr b="0" lang="it-IT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SzPct val="100000"/>
              <a:buBlip>
                <a:blip r:embed="rId13"/>
              </a:buBlip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Smettiamo di _________________ quello che succede nella vita degli altri e concentriamoci nella nostra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1268640" y="1305360"/>
            <a:ext cx="48358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Santo angelo, completa le frasi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1071317</TotalTime>
  <Application>LibreOffice/7.0.4.2$Windows_X86_64 LibreOffice_project/dcf040e67528d9187c66b2379df5ea4407429775</Application>
  <AppVersion>15.0000</AppVersion>
  <Words>966</Words>
  <Paragraphs>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2011-04-01T14:17:38Z</dcterms:created>
  <dc:creator>Willington</dc:creator>
  <dc:description/>
  <dc:language>it-IT</dc:language>
  <cp:lastModifiedBy/>
  <cp:lastPrinted>2018-09-10T19:54:12Z</cp:lastPrinted>
  <dcterms:modified xsi:type="dcterms:W3CDTF">2021-02-21T13:32:41Z</dcterms:modified>
  <cp:revision>7893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4</vt:i4>
  </property>
</Properties>
</file>