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5"/>
  </p:notesMasterIdLst>
  <p:sldIdLst>
    <p:sldId id="270" r:id="rId2"/>
    <p:sldId id="276" r:id="rId3"/>
    <p:sldId id="277" r:id="rId4"/>
  </p:sldIdLst>
  <p:sldSz cx="6858000" cy="9144000" type="screen4x3"/>
  <p:notesSz cx="6888163" cy="100203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3156">
          <p15:clr>
            <a:srgbClr val="A4A3A4"/>
          </p15:clr>
        </p15:guide>
        <p15:guide id="2" pos="216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06BA"/>
    <a:srgbClr val="FF6699"/>
    <a:srgbClr val="17CF29"/>
    <a:srgbClr val="FF9999"/>
    <a:srgbClr val="F26A1E"/>
    <a:srgbClr val="7F6AFA"/>
    <a:srgbClr val="B957A6"/>
    <a:srgbClr val="FF0066"/>
    <a:srgbClr val="E785DB"/>
    <a:srgbClr val="FEEF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83" autoAdjust="0"/>
    <p:restoredTop sz="94434" autoAdjust="0"/>
  </p:normalViewPr>
  <p:slideViewPr>
    <p:cSldViewPr>
      <p:cViewPr>
        <p:scale>
          <a:sx n="85" d="100"/>
          <a:sy n="85" d="100"/>
        </p:scale>
        <p:origin x="1824" y="-96"/>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3156"/>
        <p:guide pos="216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4500" cy="50165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02075" y="0"/>
            <a:ext cx="2984500" cy="50165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4/07/2022</a:t>
            </a:fld>
            <a:endParaRPr lang="es-PE" dirty="0"/>
          </a:p>
        </p:txBody>
      </p:sp>
      <p:sp>
        <p:nvSpPr>
          <p:cNvPr id="4" name="3 Marcador de imagen de diapositiva"/>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688975" y="4759325"/>
            <a:ext cx="5510213" cy="4510088"/>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02075" y="9517063"/>
            <a:ext cx="2984500" cy="5016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3</a:t>
            </a:fld>
            <a:endParaRPr lang="es-PE" dirty="0"/>
          </a:p>
        </p:txBody>
      </p:sp>
    </p:spTree>
    <p:extLst>
      <p:ext uri="{BB962C8B-B14F-4D97-AF65-F5344CB8AC3E}">
        <p14:creationId xmlns:p14="http://schemas.microsoft.com/office/powerpoint/2010/main" val="3759913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4/07/2022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4/07/2022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4/07/2022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4/07/2022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4/07/2022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4/07/2022</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4/07/2022</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4/07/2022</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4/07/2022</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4/07/2022</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4/07/2022</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4/07/2022</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hyperlink" Target="https://www.pngall.com/cupcake-png" TargetMode="External"/><Relationship Id="rId3" Type="http://schemas.openxmlformats.org/officeDocument/2006/relationships/image" Target="../media/image1.png"/><Relationship Id="rId7" Type="http://schemas.openxmlformats.org/officeDocument/2006/relationships/image" Target="../media/image8.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1.jpeg"/><Relationship Id="rId5" Type="http://schemas.openxmlformats.org/officeDocument/2006/relationships/image" Target="../media/image6.jpeg"/><Relationship Id="rId10" Type="http://schemas.openxmlformats.org/officeDocument/2006/relationships/hyperlink" Target="https://pngimg.com/download/28463" TargetMode="External"/><Relationship Id="rId4" Type="http://schemas.openxmlformats.org/officeDocument/2006/relationships/image" Target="../media/image2.pn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 CuadroTexto"/>
          <p:cNvSpPr txBox="1">
            <a:spLocks noChangeArrowheads="1"/>
          </p:cNvSpPr>
          <p:nvPr/>
        </p:nvSpPr>
        <p:spPr bwMode="auto">
          <a:xfrm>
            <a:off x="0" y="958733"/>
            <a:ext cx="2592288" cy="430887"/>
          </a:xfrm>
          <a:prstGeom prst="rect">
            <a:avLst/>
          </a:prstGeom>
          <a:noFill/>
          <a:ln w="9525">
            <a:noFill/>
            <a:miter lim="800000"/>
            <a:headEnd/>
            <a:tailEnd/>
          </a:ln>
        </p:spPr>
        <p:txBody>
          <a:bodyPr wrap="square">
            <a:spAutoFit/>
          </a:bodyPr>
          <a:lstStyle/>
          <a:p>
            <a:pPr eaLnBrk="1" hangingPunct="1"/>
            <a:r>
              <a:rPr lang="es-CR" altLang="es-MX" sz="1100" b="1" dirty="0"/>
              <a:t>Por MelquisedecLisbet!!</a:t>
            </a:r>
          </a:p>
          <a:p>
            <a:pPr eaLnBrk="1" hangingPunct="1"/>
            <a:r>
              <a:rPr lang="es-CR" altLang="es-MX" sz="1100" b="1" dirty="0"/>
              <a:t>Por nuestro Padre y nuestra Madre!!</a:t>
            </a:r>
          </a:p>
        </p:txBody>
      </p:sp>
      <p:sp>
        <p:nvSpPr>
          <p:cNvPr id="10" name="68 Rectángulo"/>
          <p:cNvSpPr>
            <a:spLocks noChangeArrowheads="1"/>
          </p:cNvSpPr>
          <p:nvPr/>
        </p:nvSpPr>
        <p:spPr bwMode="auto">
          <a:xfrm>
            <a:off x="188640" y="1604305"/>
            <a:ext cx="6520643" cy="7463582"/>
          </a:xfrm>
          <a:prstGeom prst="rect">
            <a:avLst/>
          </a:prstGeom>
          <a:noFill/>
          <a:ln w="28575">
            <a:solidFill>
              <a:srgbClr val="17CF29"/>
            </a:solidFill>
            <a:prstDash val="lgDashDot"/>
            <a:miter lim="800000"/>
            <a:headEnd/>
            <a:tailEnd/>
          </a:ln>
        </p:spPr>
        <p:txBody>
          <a:bodyPr wrap="square">
            <a:spAutoFit/>
          </a:bodyPr>
          <a:lstStyle/>
          <a:p>
            <a:pPr algn="ctr"/>
            <a:r>
              <a:rPr lang="es-CR" sz="1100" dirty="0">
                <a:latin typeface="Arial" panose="020B0604020202020204" pitchFamily="34" charset="0"/>
                <a:cs typeface="Arial" panose="020B0604020202020204" pitchFamily="34" charset="0"/>
              </a:rPr>
              <a:t>Estrellas resplandecientes, hoy aprenderemos mas sobre el hermano mayor, que es el viejo hombre terrenal, o sea la antigua forma de pensar y actuar.  MelquisedecLisbet lo están Cambiando y Reconciliando en nosotros y poniendo a ese hombre terrenal bajo Su Dominio.</a:t>
            </a:r>
          </a:p>
          <a:p>
            <a:pPr algn="ctr"/>
            <a:endParaRPr lang="es-CR" sz="1000" dirty="0">
              <a:solidFill>
                <a:schemeClr val="accent2">
                  <a:lumMod val="75000"/>
                </a:schemeClr>
              </a:solidFill>
              <a:latin typeface="Arial" panose="020B0604020202020204" pitchFamily="34" charset="0"/>
              <a:cs typeface="Arial" panose="020B0604020202020204" pitchFamily="34" charset="0"/>
            </a:endParaRPr>
          </a:p>
          <a:p>
            <a:r>
              <a:rPr lang="es-CR" sz="1100" u="sng" dirty="0">
                <a:latin typeface="Arial" panose="020B0604020202020204" pitchFamily="34" charset="0"/>
                <a:cs typeface="Arial" panose="020B0604020202020204" pitchFamily="34" charset="0"/>
              </a:rPr>
              <a:t>Esa mente terrenal es la vieja información que fue formada en nosotros </a:t>
            </a:r>
            <a:r>
              <a:rPr lang="es-CR" sz="1100" dirty="0">
                <a:latin typeface="Arial" panose="020B0604020202020204" pitchFamily="34" charset="0"/>
                <a:cs typeface="Arial" panose="020B0604020202020204" pitchFamily="34" charset="0"/>
              </a:rPr>
              <a:t>de diferentes maneras. Puede ser por tradiciones o costumbres o que lo hayamos aprendido de nuestra familia, amigos o aun de compañeros de escuela.  Sabemos que hasta ahora, todos los que han vivido antes de nosotros han sido afectados por esa falsa doctrina, y que nunca quisieron Obedecer a Cristo cuando se ha manifestado para ponerle fin a esos malos pensamientos de altivez, ira, miedo, rencor, tristeza y todo lo que esta en contra y no agrada al Dios Vivo MelquisedecLisbet.</a:t>
            </a:r>
          </a:p>
          <a:p>
            <a:endParaRPr lang="es-CR" sz="1000" dirty="0">
              <a:latin typeface="Arial" panose="020B0604020202020204" pitchFamily="34" charset="0"/>
              <a:cs typeface="Arial" panose="020B0604020202020204" pitchFamily="34" charset="0"/>
            </a:endParaRPr>
          </a:p>
          <a:p>
            <a:r>
              <a:rPr lang="es-CR" sz="1100" u="sng" dirty="0">
                <a:latin typeface="Arial" panose="020B0604020202020204" pitchFamily="34" charset="0"/>
                <a:cs typeface="Arial" panose="020B0604020202020204" pitchFamily="34" charset="0"/>
              </a:rPr>
              <a:t>Nuestra Madre nos dice que Ella adopto a ese hermano mayor cuando nacimos del vientre espiritual de Cristo Lisbet </a:t>
            </a:r>
            <a:r>
              <a:rPr lang="es-CR" sz="1100" dirty="0">
                <a:latin typeface="Arial" panose="020B0604020202020204" pitchFamily="34" charset="0"/>
                <a:cs typeface="Arial" panose="020B0604020202020204" pitchFamily="34" charset="0"/>
              </a:rPr>
              <a:t>y ese terrenal ahora solo sirve a Cristo Lisbet, que Reina en nuestra mente y es figura del hermano menor.</a:t>
            </a:r>
          </a:p>
          <a:p>
            <a:endParaRPr lang="es-CR" sz="1000" dirty="0">
              <a:latin typeface="Arial" panose="020B0604020202020204" pitchFamily="34" charset="0"/>
              <a:cs typeface="Arial" panose="020B0604020202020204" pitchFamily="34" charset="0"/>
            </a:endParaRPr>
          </a:p>
          <a:p>
            <a:r>
              <a:rPr lang="es-CR" sz="1100" dirty="0">
                <a:latin typeface="Arial" panose="020B0604020202020204" pitchFamily="34" charset="0"/>
                <a:cs typeface="Arial" panose="020B0604020202020204" pitchFamily="34" charset="0"/>
              </a:rPr>
              <a:t>Si decimos que estamos sometidos a Cristo Lisbet es porque le estamos Obedeciendo solamente a Ella, y hacemos todo lo que Ella nos manda y enseña para vivir vidas Santas y sin mancha junto a Ella, por una eternidad.  Por eso es tan importante morir a la pasada manera de vivir o pensar. </a:t>
            </a:r>
            <a:r>
              <a:rPr lang="es-CR" sz="1100" u="sng" dirty="0">
                <a:latin typeface="Arial" panose="020B0604020202020204" pitchFamily="34" charset="0"/>
                <a:cs typeface="Arial" panose="020B0604020202020204" pitchFamily="34" charset="0"/>
              </a:rPr>
              <a:t>Solo debemos Vivir y Pensar como el Nuevo Ser Espiritual creado En y Según Dios MelquisedecLisbet</a:t>
            </a:r>
            <a:r>
              <a:rPr lang="es-CR" sz="1100" dirty="0">
                <a:latin typeface="Arial" panose="020B0604020202020204" pitchFamily="34" charset="0"/>
                <a:cs typeface="Arial" panose="020B0604020202020204" pitchFamily="34" charset="0"/>
              </a:rPr>
              <a:t>.</a:t>
            </a:r>
          </a:p>
          <a:p>
            <a:endParaRPr lang="es-CR" sz="1000" dirty="0">
              <a:latin typeface="Arial" panose="020B0604020202020204" pitchFamily="34" charset="0"/>
              <a:cs typeface="Arial" panose="020B0604020202020204" pitchFamily="34" charset="0"/>
            </a:endParaRPr>
          </a:p>
          <a:p>
            <a:r>
              <a:rPr lang="es-CR" sz="1100" dirty="0">
                <a:latin typeface="Arial" panose="020B0604020202020204" pitchFamily="34" charset="0"/>
                <a:cs typeface="Arial" panose="020B0604020202020204" pitchFamily="34" charset="0"/>
              </a:rPr>
              <a:t>Gracias Cristo Lisbet por Tu manifestación para Salvarnos de la condenación y muerte por causa de la mala información que habíamos recibido, sin saber como despegarnos de eso porque ni sabíamos que existía. </a:t>
            </a:r>
          </a:p>
          <a:p>
            <a:endParaRPr lang="es-CR" sz="1000" dirty="0">
              <a:latin typeface="Arial" panose="020B0604020202020204" pitchFamily="34" charset="0"/>
              <a:cs typeface="Arial" panose="020B0604020202020204" pitchFamily="34" charset="0"/>
            </a:endParaRPr>
          </a:p>
          <a:p>
            <a:r>
              <a:rPr lang="es-CR" sz="1100" u="sng" dirty="0">
                <a:latin typeface="Arial" panose="020B0604020202020204" pitchFamily="34" charset="0"/>
                <a:cs typeface="Arial" panose="020B0604020202020204" pitchFamily="34" charset="0"/>
              </a:rPr>
              <a:t>Todas las cosas son hechas nuevas en Cristo Lisbet, el hermano mayor, la mente terrenal ya no gobierna en nosotros. Solo el hermano menor, el espiritual, la mente de Cristo Lisbet nos gobierna, solo la Oímos y Obedecemos a Ella</a:t>
            </a:r>
            <a:r>
              <a:rPr lang="es-CR" sz="1100" dirty="0">
                <a:latin typeface="Arial" panose="020B0604020202020204" pitchFamily="34" charset="0"/>
                <a:cs typeface="Arial" panose="020B0604020202020204" pitchFamily="34" charset="0"/>
              </a:rPr>
              <a:t>.  </a:t>
            </a:r>
            <a:r>
              <a:rPr lang="es-CR" sz="1100" u="sng" dirty="0">
                <a:latin typeface="Arial" panose="020B0604020202020204" pitchFamily="34" charset="0"/>
                <a:cs typeface="Arial" panose="020B0604020202020204" pitchFamily="34" charset="0"/>
              </a:rPr>
              <a:t>Es necesario morir a ese hombre terrenal y todas sus malas costumbres</a:t>
            </a:r>
            <a:r>
              <a:rPr lang="es-CR" sz="1100">
                <a:latin typeface="Arial" panose="020B0604020202020204" pitchFamily="34" charset="0"/>
                <a:cs typeface="Arial" panose="020B0604020202020204" pitchFamily="34" charset="0"/>
              </a:rPr>
              <a:t>. </a:t>
            </a:r>
            <a:r>
              <a:rPr lang="es-CR" sz="1100">
                <a:solidFill>
                  <a:srgbClr val="FF0000"/>
                </a:solidFill>
                <a:latin typeface="Arial" panose="020B0604020202020204" pitchFamily="34" charset="0"/>
                <a:cs typeface="Arial" panose="020B0604020202020204" pitchFamily="34" charset="0"/>
              </a:rPr>
              <a:t>  </a:t>
            </a:r>
            <a:r>
              <a:rPr lang="es-CR" sz="1100" dirty="0">
                <a:latin typeface="Arial" panose="020B0604020202020204" pitchFamily="34" charset="0"/>
                <a:cs typeface="Arial" panose="020B0604020202020204" pitchFamily="34" charset="0"/>
              </a:rPr>
              <a:t>No podemos poner excusas porque Cristo Lisbet nos ayuda en todo.  Si no dejamos todo por completo estamos tomando en poco lo que nuestra Madre ha hecho por salvarnos.  Por eso no podemos dejar que nada nos saque de la Paz y Reposo que Cristo nos Da a través de Su Poderosa Palabra.</a:t>
            </a:r>
          </a:p>
          <a:p>
            <a:endParaRPr lang="es-CR" sz="1000" dirty="0">
              <a:latin typeface="Arial" panose="020B0604020202020204" pitchFamily="34" charset="0"/>
              <a:cs typeface="Arial" panose="020B0604020202020204" pitchFamily="34" charset="0"/>
            </a:endParaRPr>
          </a:p>
          <a:p>
            <a:r>
              <a:rPr lang="es-CR" sz="1100" dirty="0">
                <a:latin typeface="Arial" panose="020B0604020202020204" pitchFamily="34" charset="0"/>
                <a:cs typeface="Arial" panose="020B0604020202020204" pitchFamily="34" charset="0"/>
              </a:rPr>
              <a:t>Hermanos, </a:t>
            </a:r>
            <a:r>
              <a:rPr lang="es-CR" sz="1100" u="sng" dirty="0">
                <a:latin typeface="Arial" panose="020B0604020202020204" pitchFamily="34" charset="0"/>
                <a:cs typeface="Arial" panose="020B0604020202020204" pitchFamily="34" charset="0"/>
              </a:rPr>
              <a:t>la manera como le podemos demostrar a MelquisedecLisbet nuestro agradecimiento por todo lo que han hecho por nosotros es al Obedecer Su Palabra y vivir como a Ellos les agrada al morir a la mente terrena</a:t>
            </a:r>
            <a:r>
              <a:rPr lang="es-CR" sz="1100" dirty="0">
                <a:latin typeface="Arial" panose="020B0604020202020204" pitchFamily="34" charset="0"/>
                <a:cs typeface="Arial" panose="020B0604020202020204" pitchFamily="34" charset="0"/>
              </a:rPr>
              <a:t>l. Ya no nos pertenecemos a nosotros mismos, MelquisedecLisbet compraron nuestra mente y cuerpo para ser Su Santo Templo donde solo Ellos viven y gobiernan.  </a:t>
            </a:r>
          </a:p>
          <a:p>
            <a:endParaRPr lang="es-CR" sz="1000" dirty="0">
              <a:latin typeface="Arial" panose="020B0604020202020204" pitchFamily="34" charset="0"/>
              <a:cs typeface="Arial" panose="020B0604020202020204" pitchFamily="34" charset="0"/>
            </a:endParaRPr>
          </a:p>
          <a:p>
            <a:r>
              <a:rPr lang="es-CR" sz="1100" dirty="0">
                <a:latin typeface="Arial" panose="020B0604020202020204" pitchFamily="34" charset="0"/>
                <a:cs typeface="Arial" panose="020B0604020202020204" pitchFamily="34" charset="0"/>
              </a:rPr>
              <a:t>Debemos cuidar mucho el precioso regalo de la Tierra Prometida, la Mente de Cristo Lisbet en nosotros, para dar Buenos Frutos y Ella a cambio, nos cuida a nosotros.</a:t>
            </a:r>
            <a:endParaRPr lang="es-CR" sz="1200" dirty="0">
              <a:solidFill>
                <a:schemeClr val="accent2">
                  <a:lumMod val="75000"/>
                </a:schemeClr>
              </a:solidFill>
              <a:latin typeface="Arial" panose="020B0604020202020204" pitchFamily="34" charset="0"/>
              <a:cs typeface="Arial" panose="020B0604020202020204" pitchFamily="34" charset="0"/>
            </a:endParaRPr>
          </a:p>
          <a:p>
            <a:endParaRPr lang="es-CR" sz="1000" dirty="0">
              <a:solidFill>
                <a:srgbClr val="FF9999"/>
              </a:solidFill>
              <a:latin typeface="Arial" panose="020B0604020202020204" pitchFamily="34" charset="0"/>
              <a:cs typeface="Arial" panose="020B0604020202020204" pitchFamily="34" charset="0"/>
            </a:endParaRPr>
          </a:p>
          <a:p>
            <a:pPr algn="ctr"/>
            <a:r>
              <a:rPr lang="es-CR" sz="1400" b="1" dirty="0">
                <a:solidFill>
                  <a:srgbClr val="FF6699"/>
                </a:solidFill>
                <a:latin typeface="Arial Rounded MT Bold" panose="020F0704030504030204" pitchFamily="34" charset="0"/>
                <a:cs typeface="Arial" panose="020B0604020202020204" pitchFamily="34" charset="0"/>
              </a:rPr>
              <a:t>¡Gracias Cristo Lisbet por permitirnos nacer de Tu vientre espiritual y hacernos crecer juntamente Contigo, para poder vivir vidas Nuevas y Santas como le agrada a Dios MelquisedecLisbet.  Amen, Aleluya!</a:t>
            </a:r>
            <a:endParaRPr lang="es-CR" sz="1400" dirty="0">
              <a:solidFill>
                <a:srgbClr val="FF6699"/>
              </a:solidFill>
              <a:latin typeface="Arial Rounded MT Bold" panose="020F0704030504030204" pitchFamily="34" charset="0"/>
              <a:cs typeface="Arial" panose="020B0604020202020204" pitchFamily="34" charset="0"/>
            </a:endParaRPr>
          </a:p>
        </p:txBody>
      </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7067" y="0"/>
            <a:ext cx="4836105" cy="902699"/>
          </a:xfrm>
          <a:prstGeom prst="rect">
            <a:avLst/>
          </a:prstGeom>
        </p:spPr>
      </p:pic>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sp>
        <p:nvSpPr>
          <p:cNvPr id="11" name="Rectangle 10"/>
          <p:cNvSpPr/>
          <p:nvPr/>
        </p:nvSpPr>
        <p:spPr>
          <a:xfrm>
            <a:off x="1664804" y="701606"/>
            <a:ext cx="3528392" cy="338554"/>
          </a:xfrm>
          <a:prstGeom prst="rect">
            <a:avLst/>
          </a:prstGeom>
        </p:spPr>
        <p:txBody>
          <a:bodyPr wrap="square">
            <a:spAutoFit/>
          </a:bodyPr>
          <a:lstStyle/>
          <a:p>
            <a:pPr algn="ctr"/>
            <a:r>
              <a:rPr lang="es-CR" sz="1600" dirty="0">
                <a:latin typeface="Century Gothic" panose="020B0502020202020204" pitchFamily="34" charset="0"/>
              </a:rPr>
              <a:t>Clase# 400 El Hermano Mayor</a:t>
            </a:r>
          </a:p>
        </p:txBody>
      </p:sp>
      <p:pic>
        <p:nvPicPr>
          <p:cNvPr id="22" name="Picture 21">
            <a:extLst>
              <a:ext uri="{FF2B5EF4-FFF2-40B4-BE49-F238E27FC236}">
                <a16:creationId xmlns:a16="http://schemas.microsoft.com/office/drawing/2014/main" id="{297E3C82-FF05-4B20-A16A-FE6F45FCCEE6}"/>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47764" y="8532440"/>
            <a:ext cx="577153" cy="611560"/>
          </a:xfrm>
          <a:prstGeom prst="rect">
            <a:avLst/>
          </a:prstGeom>
        </p:spPr>
      </p:pic>
      <p:pic>
        <p:nvPicPr>
          <p:cNvPr id="23" name="Picture 22">
            <a:extLst>
              <a:ext uri="{FF2B5EF4-FFF2-40B4-BE49-F238E27FC236}">
                <a16:creationId xmlns:a16="http://schemas.microsoft.com/office/drawing/2014/main" id="{1C9DD76B-9D8C-44CA-9B20-AA023420B87E}"/>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6309319" y="8543612"/>
            <a:ext cx="582353" cy="611560"/>
          </a:xfrm>
          <a:prstGeom prst="rect">
            <a:avLst/>
          </a:prstGeom>
        </p:spPr>
      </p:pic>
      <p:pic>
        <p:nvPicPr>
          <p:cNvPr id="25" name="Picture 24">
            <a:extLst>
              <a:ext uri="{FF2B5EF4-FFF2-40B4-BE49-F238E27FC236}">
                <a16:creationId xmlns:a16="http://schemas.microsoft.com/office/drawing/2014/main" id="{D78B9FBF-C68E-4024-AEC8-B96C8E0E0204}"/>
              </a:ext>
            </a:extLst>
          </p:cNvPr>
          <p:cNvPicPr/>
          <p:nvPr/>
        </p:nvPicPr>
        <p:blipFill>
          <a:blip r:embed="rId7" cstate="print">
            <a:extLst>
              <a:ext uri="{28A0092B-C50C-407E-A947-70E740481C1C}">
                <a14:useLocalDpi xmlns:a14="http://schemas.microsoft.com/office/drawing/2010/main" val="0"/>
              </a:ext>
            </a:extLst>
          </a:blip>
          <a:stretch>
            <a:fillRect/>
          </a:stretch>
        </p:blipFill>
        <p:spPr>
          <a:xfrm>
            <a:off x="-47764" y="1317431"/>
            <a:ext cx="962025" cy="647700"/>
          </a:xfrm>
          <a:prstGeom prst="rect">
            <a:avLst/>
          </a:prstGeom>
        </p:spPr>
      </p:pic>
    </p:spTree>
    <p:extLst>
      <p:ext uri="{BB962C8B-B14F-4D97-AF65-F5344CB8AC3E}">
        <p14:creationId xmlns:p14="http://schemas.microsoft.com/office/powerpoint/2010/main" val="30365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8 Rectángulo"/>
          <p:cNvSpPr>
            <a:spLocks noChangeArrowheads="1"/>
          </p:cNvSpPr>
          <p:nvPr/>
        </p:nvSpPr>
        <p:spPr bwMode="auto">
          <a:xfrm>
            <a:off x="1844824" y="1351781"/>
            <a:ext cx="3168352" cy="307777"/>
          </a:xfrm>
          <a:prstGeom prst="rect">
            <a:avLst/>
          </a:prstGeom>
          <a:noFill/>
          <a:ln w="9525">
            <a:noFill/>
            <a:miter lim="800000"/>
            <a:headEnd/>
            <a:tailEnd/>
          </a:ln>
        </p:spPr>
        <p:txBody>
          <a:bodyPr wrap="square">
            <a:spAutoFit/>
          </a:bodyPr>
          <a:lstStyle/>
          <a:p>
            <a:pPr algn="ctr" eaLnBrk="1" hangingPunct="1"/>
            <a:r>
              <a:rPr lang="es-CR" altLang="es-MX" sz="1400" dirty="0">
                <a:latin typeface="Century Gothic" panose="020B0502020202020204" pitchFamily="34" charset="0"/>
                <a:cs typeface="Arial" panose="020B0604020202020204" pitchFamily="34" charset="0"/>
              </a:rPr>
              <a:t>Hoja para el Colaborador/Padre</a:t>
            </a:r>
          </a:p>
        </p:txBody>
      </p:sp>
      <p:sp>
        <p:nvSpPr>
          <p:cNvPr id="10" name="TextBox 9"/>
          <p:cNvSpPr txBox="1"/>
          <p:nvPr/>
        </p:nvSpPr>
        <p:spPr>
          <a:xfrm>
            <a:off x="178471" y="2022229"/>
            <a:ext cx="6501058" cy="4524315"/>
          </a:xfrm>
          <a:prstGeom prst="rect">
            <a:avLst/>
          </a:prstGeom>
          <a:noFill/>
        </p:spPr>
        <p:txBody>
          <a:bodyPr wrap="square" rtlCol="0">
            <a:spAutoFit/>
          </a:bodyPr>
          <a:lstStyle/>
          <a:p>
            <a:r>
              <a:rPr lang="es-CR" sz="1200" b="1" dirty="0">
                <a:latin typeface="Arial" panose="020B0604020202020204" pitchFamily="34" charset="0"/>
                <a:cs typeface="Arial" panose="020B0604020202020204" pitchFamily="34" charset="0"/>
              </a:rPr>
              <a:t>Instrucciones para la clase:</a:t>
            </a:r>
          </a:p>
          <a:p>
            <a:pPr marL="285750" indent="-285750">
              <a:buFont typeface="Arial" panose="020B0604020202020204" pitchFamily="34" charset="0"/>
              <a:buChar char="•"/>
            </a:pPr>
            <a:r>
              <a:rPr lang="es-CR" sz="1200" dirty="0">
                <a:latin typeface="Arial" panose="020B0604020202020204" pitchFamily="34" charset="0"/>
                <a:cs typeface="Arial" panose="020B0604020202020204" pitchFamily="34" charset="0"/>
              </a:rPr>
              <a:t>Hacer copias de la pagina 1 y 3 a color para todos los niños </a:t>
            </a:r>
          </a:p>
          <a:p>
            <a:pPr marL="285750" indent="-285750">
              <a:buFont typeface="Arial" panose="020B0604020202020204" pitchFamily="34" charset="0"/>
              <a:buChar char="•"/>
            </a:pPr>
            <a:r>
              <a:rPr lang="es-CR" sz="1200" dirty="0">
                <a:latin typeface="Arial" panose="020B0604020202020204" pitchFamily="34" charset="0"/>
                <a:cs typeface="Arial" panose="020B0604020202020204" pitchFamily="34" charset="0"/>
              </a:rPr>
              <a:t>El colaborador da una breve introducción al tema </a:t>
            </a:r>
          </a:p>
          <a:p>
            <a:pPr marL="171450" indent="-171450">
              <a:buFont typeface="Arial" panose="020B0604020202020204" pitchFamily="34" charset="0"/>
              <a:buChar char="•"/>
            </a:pPr>
            <a:r>
              <a:rPr lang="es-CR" sz="1200" dirty="0">
                <a:latin typeface="Arial" panose="020B0604020202020204" pitchFamily="34" charset="0"/>
                <a:cs typeface="Arial" panose="020B0604020202020204" pitchFamily="34" charset="0"/>
              </a:rPr>
              <a:t>Pueden hacer las siguientes preguntas para reforzar el tema, si no tienen</a:t>
            </a:r>
          </a:p>
          <a:p>
            <a:r>
              <a:rPr lang="es-CR" sz="1200" dirty="0">
                <a:latin typeface="Arial" panose="020B0604020202020204" pitchFamily="34" charset="0"/>
                <a:cs typeface="Arial" panose="020B0604020202020204" pitchFamily="34" charset="0"/>
              </a:rPr>
              <a:t>      acceso al video:</a:t>
            </a:r>
            <a:r>
              <a:rPr lang="es-CR" sz="1200" dirty="0">
                <a:solidFill>
                  <a:srgbClr val="2006BA"/>
                </a:solidFill>
                <a:latin typeface="Arial" panose="020B0604020202020204" pitchFamily="34" charset="0"/>
                <a:cs typeface="Arial" panose="020B0604020202020204" pitchFamily="34" charset="0"/>
              </a:rPr>
              <a:t> </a:t>
            </a:r>
            <a:endParaRPr lang="es-CR" sz="1200" dirty="0">
              <a:solidFill>
                <a:srgbClr val="F26A1E"/>
              </a:solidFill>
              <a:latin typeface="Arial" panose="020B0604020202020204" pitchFamily="34" charset="0"/>
              <a:cs typeface="Arial" panose="020B0604020202020204" pitchFamily="34" charset="0"/>
            </a:endParaRPr>
          </a:p>
          <a:p>
            <a:pPr marL="463550" indent="-177800">
              <a:buFont typeface="+mj-lt"/>
              <a:buAutoNum type="arabicPeriod"/>
            </a:pPr>
            <a:r>
              <a:rPr lang="es-CR" sz="1200" dirty="0">
                <a:latin typeface="Arial" panose="020B0604020202020204" pitchFamily="34" charset="0"/>
                <a:cs typeface="Arial" panose="020B0604020202020204" pitchFamily="34" charset="0"/>
              </a:rPr>
              <a:t>¿Qué es el hermano mayor? </a:t>
            </a:r>
            <a:r>
              <a:rPr lang="es-CR" sz="1200" b="1" dirty="0">
                <a:solidFill>
                  <a:srgbClr val="FF6699"/>
                </a:solidFill>
                <a:latin typeface="Arial" panose="020B0604020202020204" pitchFamily="34" charset="0"/>
                <a:cs typeface="Arial" panose="020B0604020202020204" pitchFamily="34" charset="0"/>
              </a:rPr>
              <a:t>Es el viejo hombre, la mente terrenal</a:t>
            </a:r>
          </a:p>
          <a:p>
            <a:pPr marL="463550" indent="-177800">
              <a:buFont typeface="+mj-lt"/>
              <a:buAutoNum type="arabicPeriod"/>
            </a:pPr>
            <a:r>
              <a:rPr lang="es-CR" sz="1200" dirty="0">
                <a:latin typeface="Arial" panose="020B0604020202020204" pitchFamily="34" charset="0"/>
                <a:cs typeface="Arial" panose="020B0604020202020204" pitchFamily="34" charset="0"/>
              </a:rPr>
              <a:t>¿Cómo debemos vivir y pensar? </a:t>
            </a:r>
            <a:r>
              <a:rPr lang="es-CR" sz="1200" b="1" dirty="0">
                <a:solidFill>
                  <a:srgbClr val="FF6699"/>
                </a:solidFill>
                <a:latin typeface="Arial" panose="020B0604020202020204" pitchFamily="34" charset="0"/>
                <a:cs typeface="Arial" panose="020B0604020202020204" pitchFamily="34" charset="0"/>
              </a:rPr>
              <a:t>Solo debemos Vivir y Pensar como el Nuevo Ser Espiritual creado En y Según Dios MelquisedecLisbet.</a:t>
            </a:r>
          </a:p>
          <a:p>
            <a:pPr marL="463550" indent="-177800">
              <a:buFont typeface="+mj-lt"/>
              <a:buAutoNum type="arabicPeriod"/>
            </a:pPr>
            <a:r>
              <a:rPr lang="es-CR" sz="1200" dirty="0">
                <a:latin typeface="Arial" panose="020B0604020202020204" pitchFamily="34" charset="0"/>
                <a:cs typeface="Arial" panose="020B0604020202020204" pitchFamily="34" charset="0"/>
              </a:rPr>
              <a:t>¿Cómo le podemos demostrar a MelquisedecLisbet nuestro agradecimiento por todo lo que han hecho por nosotros? </a:t>
            </a:r>
            <a:r>
              <a:rPr lang="es-CR" sz="1200" b="1" dirty="0">
                <a:solidFill>
                  <a:srgbClr val="FF6699"/>
                </a:solidFill>
                <a:latin typeface="Arial" panose="020B0604020202020204" pitchFamily="34" charset="0"/>
                <a:cs typeface="Arial" panose="020B0604020202020204" pitchFamily="34" charset="0"/>
              </a:rPr>
              <a:t>Al</a:t>
            </a:r>
            <a:r>
              <a:rPr lang="es-CR" sz="1200" dirty="0">
                <a:latin typeface="Arial" panose="020B0604020202020204" pitchFamily="34" charset="0"/>
                <a:cs typeface="Arial" panose="020B0604020202020204" pitchFamily="34" charset="0"/>
              </a:rPr>
              <a:t> </a:t>
            </a:r>
            <a:r>
              <a:rPr lang="es-CR" sz="1200" b="1" dirty="0">
                <a:solidFill>
                  <a:srgbClr val="FF6699"/>
                </a:solidFill>
                <a:latin typeface="Arial" panose="020B0604020202020204" pitchFamily="34" charset="0"/>
                <a:cs typeface="Arial" panose="020B0604020202020204" pitchFamily="34" charset="0"/>
              </a:rPr>
              <a:t>Obedecer Su Palabra y vivir como a Ellos les agrada, al morir a la mente terrenal</a:t>
            </a:r>
            <a:r>
              <a:rPr lang="es-CR" sz="1200" dirty="0">
                <a:latin typeface="Arial" panose="020B0604020202020204" pitchFamily="34" charset="0"/>
                <a:cs typeface="Arial" panose="020B0604020202020204" pitchFamily="34" charset="0"/>
              </a:rPr>
              <a:t>. </a:t>
            </a:r>
          </a:p>
          <a:p>
            <a:pPr marL="288925" indent="-288925">
              <a:buFont typeface="Arial" panose="020B0604020202020204" pitchFamily="34" charset="0"/>
              <a:buChar char="•"/>
            </a:pPr>
            <a:r>
              <a:rPr lang="es-CR" altLang="es-MX" sz="1200" dirty="0">
                <a:latin typeface="Arial" panose="020B0604020202020204" pitchFamily="34" charset="0"/>
                <a:cs typeface="Arial" panose="020B0604020202020204" pitchFamily="34" charset="0"/>
              </a:rPr>
              <a:t>El colaborador o padre debe motivar a los niños a contestar las preguntas mientras aparece el reloj en la pantalla del video.  </a:t>
            </a:r>
          </a:p>
          <a:p>
            <a:pPr marL="285750" indent="-285750">
              <a:buFont typeface="Arial" panose="020B0604020202020204" pitchFamily="34" charset="0"/>
              <a:buChar char="•"/>
            </a:pPr>
            <a:r>
              <a:rPr lang="es-CR" altLang="es-MX" sz="1200" dirty="0">
                <a:latin typeface="Arial" panose="020B0604020202020204" pitchFamily="34" charset="0"/>
                <a:cs typeface="Arial" panose="020B0604020202020204" pitchFamily="34" charset="0"/>
              </a:rPr>
              <a:t>Se recomienda recordarles a los niños la importancia de repasar la clase durante la semana.</a:t>
            </a:r>
          </a:p>
          <a:p>
            <a:endParaRPr lang="es-CR" sz="1200" dirty="0">
              <a:latin typeface="Arial" panose="020B0604020202020204" pitchFamily="34" charset="0"/>
              <a:cs typeface="Arial" panose="020B0604020202020204" pitchFamily="34" charset="0"/>
            </a:endParaRPr>
          </a:p>
          <a:p>
            <a:r>
              <a:rPr lang="es-CR" sz="1200" b="1" dirty="0">
                <a:latin typeface="Arial" panose="020B0604020202020204" pitchFamily="34" charset="0"/>
                <a:cs typeface="Arial" panose="020B0604020202020204" pitchFamily="34" charset="0"/>
              </a:rPr>
              <a:t>Actividad: Morir al Hermano Mayor</a:t>
            </a:r>
            <a:endParaRPr lang="es-CR" sz="1200" dirty="0">
              <a:latin typeface="Arial" panose="020B0604020202020204" pitchFamily="34" charset="0"/>
              <a:cs typeface="Arial" panose="020B0604020202020204" pitchFamily="34" charset="0"/>
            </a:endParaRPr>
          </a:p>
          <a:p>
            <a:r>
              <a:rPr lang="es-CR" sz="1200" dirty="0">
                <a:latin typeface="Arial" panose="020B0604020202020204" pitchFamily="34" charset="0"/>
                <a:cs typeface="Arial" panose="020B0604020202020204" pitchFamily="34" charset="0"/>
              </a:rPr>
              <a:t>Los niños van a  recortar el juego en la pagina tres y se dobla siguiendo la forma del cuadro en el centro</a:t>
            </a:r>
          </a:p>
          <a:p>
            <a:endParaRPr lang="es-CR" sz="1200" b="1" dirty="0">
              <a:latin typeface="Arial" panose="020B0604020202020204" pitchFamily="34" charset="0"/>
              <a:cs typeface="Arial" panose="020B0604020202020204" pitchFamily="34" charset="0"/>
            </a:endParaRPr>
          </a:p>
          <a:p>
            <a:r>
              <a:rPr lang="es-CR" sz="1200" b="1" dirty="0">
                <a:latin typeface="Arial" panose="020B0604020202020204" pitchFamily="34" charset="0"/>
                <a:cs typeface="Arial" panose="020B0604020202020204" pitchFamily="34" charset="0"/>
              </a:rPr>
              <a:t>Materiales:        </a:t>
            </a:r>
            <a:endParaRPr lang="es-CR"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s-CR" sz="1200" dirty="0">
                <a:latin typeface="Arial" panose="020B0604020202020204" pitchFamily="34" charset="0"/>
                <a:cs typeface="Arial" panose="020B0604020202020204" pitchFamily="34" charset="0"/>
              </a:rPr>
              <a:t>Tijeras</a:t>
            </a:r>
          </a:p>
          <a:p>
            <a:pPr marL="171450" indent="-171450">
              <a:buFont typeface="Arial" panose="020B0604020202020204" pitchFamily="34" charset="0"/>
              <a:buChar char="•"/>
            </a:pPr>
            <a:endParaRPr lang="es-CR"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s-CR" sz="1200" dirty="0">
              <a:latin typeface="Arial" panose="020B0604020202020204" pitchFamily="34" charset="0"/>
              <a:cs typeface="Arial" panose="020B0604020202020204" pitchFamily="34" charset="0"/>
            </a:endParaRPr>
          </a:p>
        </p:txBody>
      </p:sp>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7067" y="0"/>
            <a:ext cx="4836105" cy="902699"/>
          </a:xfrm>
          <a:prstGeom prst="rect">
            <a:avLst/>
          </a:prstGeom>
        </p:spPr>
      </p:pic>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sp>
        <p:nvSpPr>
          <p:cNvPr id="9" name="Rectangle 8">
            <a:extLst>
              <a:ext uri="{FF2B5EF4-FFF2-40B4-BE49-F238E27FC236}">
                <a16:creationId xmlns:a16="http://schemas.microsoft.com/office/drawing/2014/main" id="{C218C052-9C16-4575-8B59-1FFE41A0113E}"/>
              </a:ext>
            </a:extLst>
          </p:cNvPr>
          <p:cNvSpPr/>
          <p:nvPr/>
        </p:nvSpPr>
        <p:spPr>
          <a:xfrm>
            <a:off x="1664804" y="701606"/>
            <a:ext cx="3528392" cy="338554"/>
          </a:xfrm>
          <a:prstGeom prst="rect">
            <a:avLst/>
          </a:prstGeom>
        </p:spPr>
        <p:txBody>
          <a:bodyPr wrap="square">
            <a:spAutoFit/>
          </a:bodyPr>
          <a:lstStyle/>
          <a:p>
            <a:pPr algn="ctr"/>
            <a:r>
              <a:rPr lang="es-CR" sz="1600" dirty="0">
                <a:latin typeface="Century Gothic" panose="020B0502020202020204" pitchFamily="34" charset="0"/>
              </a:rPr>
              <a:t>Clase# 400 El Hermano Mayor</a:t>
            </a:r>
          </a:p>
        </p:txBody>
      </p:sp>
    </p:spTree>
    <p:extLst>
      <p:ext uri="{BB962C8B-B14F-4D97-AF65-F5344CB8AC3E}">
        <p14:creationId xmlns:p14="http://schemas.microsoft.com/office/powerpoint/2010/main" val="44874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7067" y="0"/>
            <a:ext cx="4836105" cy="902699"/>
          </a:xfrm>
          <a:prstGeom prst="rect">
            <a:avLst/>
          </a:prstGeom>
        </p:spPr>
      </p:pic>
      <p:pic>
        <p:nvPicPr>
          <p:cNvPr id="31" name="Picture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sp>
        <p:nvSpPr>
          <p:cNvPr id="20" name="TextBox 19">
            <a:extLst>
              <a:ext uri="{FF2B5EF4-FFF2-40B4-BE49-F238E27FC236}">
                <a16:creationId xmlns:a16="http://schemas.microsoft.com/office/drawing/2014/main" id="{CD1F5843-C651-4AA8-BFCC-E1C7FAB27940}"/>
              </a:ext>
            </a:extLst>
          </p:cNvPr>
          <p:cNvSpPr txBox="1"/>
          <p:nvPr/>
        </p:nvSpPr>
        <p:spPr>
          <a:xfrm>
            <a:off x="3446578" y="7117488"/>
            <a:ext cx="889102" cy="1015663"/>
          </a:xfrm>
          <a:prstGeom prst="rect">
            <a:avLst/>
          </a:prstGeom>
          <a:noFill/>
        </p:spPr>
        <p:txBody>
          <a:bodyPr wrap="square" rtlCol="0">
            <a:spAutoFit/>
          </a:bodyPr>
          <a:lstStyle/>
          <a:p>
            <a:r>
              <a:rPr lang="es-CR" sz="1200" dirty="0">
                <a:solidFill>
                  <a:schemeClr val="bg1"/>
                </a:solidFill>
              </a:rPr>
              <a:t>Cristo Lisbet </a:t>
            </a:r>
          </a:p>
          <a:p>
            <a:r>
              <a:rPr lang="es-CR" sz="1200" dirty="0">
                <a:solidFill>
                  <a:schemeClr val="bg1"/>
                </a:solidFill>
              </a:rPr>
              <a:t>me</a:t>
            </a:r>
          </a:p>
          <a:p>
            <a:r>
              <a:rPr lang="es-CR" sz="1200" dirty="0">
                <a:solidFill>
                  <a:schemeClr val="bg1"/>
                </a:solidFill>
              </a:rPr>
              <a:t> ense</a:t>
            </a:r>
            <a:r>
              <a:rPr lang="es-CR" sz="1200" dirty="0">
                <a:solidFill>
                  <a:schemeClr val="bg1"/>
                </a:solidFill>
                <a:latin typeface="Arial" panose="020B0604020202020204" pitchFamily="34" charset="0"/>
                <a:cs typeface="Arial" panose="020B0604020202020204" pitchFamily="34" charset="0"/>
              </a:rPr>
              <a:t>ñ</a:t>
            </a:r>
            <a:r>
              <a:rPr lang="es-CR" sz="1200" dirty="0">
                <a:solidFill>
                  <a:schemeClr val="bg1"/>
                </a:solidFill>
              </a:rPr>
              <a:t>a</a:t>
            </a:r>
          </a:p>
          <a:p>
            <a:r>
              <a:rPr lang="es-CR" sz="1200" dirty="0">
                <a:solidFill>
                  <a:schemeClr val="bg1"/>
                </a:solidFill>
              </a:rPr>
              <a:t>Su Palabra</a:t>
            </a:r>
          </a:p>
        </p:txBody>
      </p:sp>
      <p:sp>
        <p:nvSpPr>
          <p:cNvPr id="23" name="TextBox 22">
            <a:extLst>
              <a:ext uri="{FF2B5EF4-FFF2-40B4-BE49-F238E27FC236}">
                <a16:creationId xmlns:a16="http://schemas.microsoft.com/office/drawing/2014/main" id="{08A72C32-237C-4E27-9468-4FCE2C6E3CB1}"/>
              </a:ext>
            </a:extLst>
          </p:cNvPr>
          <p:cNvSpPr txBox="1"/>
          <p:nvPr/>
        </p:nvSpPr>
        <p:spPr>
          <a:xfrm>
            <a:off x="2754920" y="5110455"/>
            <a:ext cx="889102" cy="1015663"/>
          </a:xfrm>
          <a:prstGeom prst="rect">
            <a:avLst/>
          </a:prstGeom>
          <a:noFill/>
        </p:spPr>
        <p:txBody>
          <a:bodyPr wrap="square" rtlCol="0">
            <a:spAutoFit/>
          </a:bodyPr>
          <a:lstStyle/>
          <a:p>
            <a:pPr algn="r"/>
            <a:r>
              <a:rPr lang="es-CR" sz="1200" dirty="0">
                <a:solidFill>
                  <a:schemeClr val="bg1"/>
                </a:solidFill>
              </a:rPr>
              <a:t>Trato</a:t>
            </a:r>
          </a:p>
          <a:p>
            <a:pPr algn="r"/>
            <a:r>
              <a:rPr lang="es-CR" sz="1200" dirty="0">
                <a:solidFill>
                  <a:schemeClr val="bg1"/>
                </a:solidFill>
              </a:rPr>
              <a:t> bien</a:t>
            </a:r>
          </a:p>
          <a:p>
            <a:pPr algn="r"/>
            <a:r>
              <a:rPr lang="es-CR" sz="1200" dirty="0">
                <a:solidFill>
                  <a:schemeClr val="bg1"/>
                </a:solidFill>
              </a:rPr>
              <a:t>a mi hermano mayor </a:t>
            </a:r>
          </a:p>
        </p:txBody>
      </p:sp>
      <p:sp>
        <p:nvSpPr>
          <p:cNvPr id="27" name="TextBox 26">
            <a:extLst>
              <a:ext uri="{FF2B5EF4-FFF2-40B4-BE49-F238E27FC236}">
                <a16:creationId xmlns:a16="http://schemas.microsoft.com/office/drawing/2014/main" id="{CD9C1D4B-260E-4254-8ED5-7920182B99AA}"/>
              </a:ext>
            </a:extLst>
          </p:cNvPr>
          <p:cNvSpPr txBox="1"/>
          <p:nvPr/>
        </p:nvSpPr>
        <p:spPr>
          <a:xfrm>
            <a:off x="2018980" y="3067644"/>
            <a:ext cx="889102" cy="1015663"/>
          </a:xfrm>
          <a:prstGeom prst="rect">
            <a:avLst/>
          </a:prstGeom>
          <a:noFill/>
        </p:spPr>
        <p:txBody>
          <a:bodyPr wrap="square" rtlCol="0">
            <a:spAutoFit/>
          </a:bodyPr>
          <a:lstStyle/>
          <a:p>
            <a:r>
              <a:rPr lang="es-CR" sz="1200" dirty="0">
                <a:solidFill>
                  <a:schemeClr val="bg1"/>
                </a:solidFill>
              </a:rPr>
              <a:t>Cristo Lisbet</a:t>
            </a:r>
          </a:p>
          <a:p>
            <a:r>
              <a:rPr lang="es-CR" sz="1200" dirty="0">
                <a:solidFill>
                  <a:schemeClr val="bg1"/>
                </a:solidFill>
              </a:rPr>
              <a:t>Me </a:t>
            </a:r>
          </a:p>
          <a:p>
            <a:r>
              <a:rPr lang="es-CR" sz="1200" dirty="0">
                <a:solidFill>
                  <a:schemeClr val="bg1"/>
                </a:solidFill>
              </a:rPr>
              <a:t>Ayuda</a:t>
            </a:r>
          </a:p>
          <a:p>
            <a:r>
              <a:rPr lang="es-CR" sz="1200" dirty="0">
                <a:solidFill>
                  <a:schemeClr val="bg1"/>
                </a:solidFill>
              </a:rPr>
              <a:t>A vencer </a:t>
            </a:r>
          </a:p>
        </p:txBody>
      </p:sp>
      <p:sp>
        <p:nvSpPr>
          <p:cNvPr id="9" name="Rectangle 8">
            <a:extLst>
              <a:ext uri="{FF2B5EF4-FFF2-40B4-BE49-F238E27FC236}">
                <a16:creationId xmlns:a16="http://schemas.microsoft.com/office/drawing/2014/main" id="{1774BD24-25D9-4095-ACCF-74B8E86EC3C6}"/>
              </a:ext>
            </a:extLst>
          </p:cNvPr>
          <p:cNvSpPr/>
          <p:nvPr/>
        </p:nvSpPr>
        <p:spPr>
          <a:xfrm>
            <a:off x="1664804" y="701606"/>
            <a:ext cx="3528392" cy="338554"/>
          </a:xfrm>
          <a:prstGeom prst="rect">
            <a:avLst/>
          </a:prstGeom>
        </p:spPr>
        <p:txBody>
          <a:bodyPr wrap="square">
            <a:spAutoFit/>
          </a:bodyPr>
          <a:lstStyle/>
          <a:p>
            <a:pPr algn="ctr"/>
            <a:r>
              <a:rPr lang="es-CR" sz="1600" dirty="0">
                <a:latin typeface="Century Gothic" panose="020B0502020202020204" pitchFamily="34" charset="0"/>
              </a:rPr>
              <a:t>Clase# 400 El Hermano Mayor</a:t>
            </a:r>
          </a:p>
        </p:txBody>
      </p:sp>
      <p:pic>
        <p:nvPicPr>
          <p:cNvPr id="1026" name="Picture 2">
            <a:extLst>
              <a:ext uri="{FF2B5EF4-FFF2-40B4-BE49-F238E27FC236}">
                <a16:creationId xmlns:a16="http://schemas.microsoft.com/office/drawing/2014/main" id="{4BF4D4F5-7412-A3DF-ECF0-74DFC422B3A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78" y="1895222"/>
            <a:ext cx="6858000" cy="643046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08A8163C-FBD8-2B02-DDA6-6F8DE6B2343F}"/>
              </a:ext>
            </a:extLst>
          </p:cNvPr>
          <p:cNvPicPr/>
          <p:nvPr/>
        </p:nvPicPr>
        <p:blipFill>
          <a:blip r:embed="rId6" cstate="print">
            <a:extLst>
              <a:ext uri="{28A0092B-C50C-407E-A947-70E740481C1C}">
                <a14:useLocalDpi xmlns:a14="http://schemas.microsoft.com/office/drawing/2010/main" val="0"/>
              </a:ext>
            </a:extLst>
          </a:blip>
          <a:stretch>
            <a:fillRect/>
          </a:stretch>
        </p:blipFill>
        <p:spPr>
          <a:xfrm rot="21375294">
            <a:off x="4248361" y="7389526"/>
            <a:ext cx="693034" cy="746640"/>
          </a:xfrm>
          <a:prstGeom prst="rect">
            <a:avLst/>
          </a:prstGeom>
        </p:spPr>
      </p:pic>
      <p:pic>
        <p:nvPicPr>
          <p:cNvPr id="11" name="Picture 10">
            <a:extLst>
              <a:ext uri="{FF2B5EF4-FFF2-40B4-BE49-F238E27FC236}">
                <a16:creationId xmlns:a16="http://schemas.microsoft.com/office/drawing/2014/main" id="{A4761575-8875-49AD-F9CA-17FB8D34396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495" r="76659"/>
          <a:stretch/>
        </p:blipFill>
        <p:spPr>
          <a:xfrm rot="2872149">
            <a:off x="286186" y="6609396"/>
            <a:ext cx="1777390" cy="1497090"/>
          </a:xfrm>
          <a:prstGeom prst="rect">
            <a:avLst/>
          </a:prstGeom>
        </p:spPr>
      </p:pic>
      <p:pic>
        <p:nvPicPr>
          <p:cNvPr id="14" name="Picture 13">
            <a:extLst>
              <a:ext uri="{FF2B5EF4-FFF2-40B4-BE49-F238E27FC236}">
                <a16:creationId xmlns:a16="http://schemas.microsoft.com/office/drawing/2014/main" id="{D2E5427B-E907-FD14-D871-A2F8130BF4E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8726195">
            <a:off x="279978" y="2207516"/>
            <a:ext cx="1661973" cy="1504088"/>
          </a:xfrm>
          <a:prstGeom prst="rect">
            <a:avLst/>
          </a:prstGeom>
        </p:spPr>
      </p:pic>
      <p:pic>
        <p:nvPicPr>
          <p:cNvPr id="24" name="Picture 23">
            <a:extLst>
              <a:ext uri="{FF2B5EF4-FFF2-40B4-BE49-F238E27FC236}">
                <a16:creationId xmlns:a16="http://schemas.microsoft.com/office/drawing/2014/main" id="{0055430A-3135-F059-2AAE-58D2DAA2927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965041" y="2159266"/>
            <a:ext cx="1676138" cy="1598537"/>
          </a:xfrm>
          <a:prstGeom prst="rect">
            <a:avLst/>
          </a:prstGeom>
        </p:spPr>
      </p:pic>
      <p:sp>
        <p:nvSpPr>
          <p:cNvPr id="4" name="Isosceles Triangle 3">
            <a:extLst>
              <a:ext uri="{FF2B5EF4-FFF2-40B4-BE49-F238E27FC236}">
                <a16:creationId xmlns:a16="http://schemas.microsoft.com/office/drawing/2014/main" id="{FCC9FD7A-0345-15A5-4F81-1896ACA9681E}"/>
              </a:ext>
            </a:extLst>
          </p:cNvPr>
          <p:cNvSpPr/>
          <p:nvPr/>
        </p:nvSpPr>
        <p:spPr>
          <a:xfrm>
            <a:off x="564806" y="3966615"/>
            <a:ext cx="2677389" cy="1109809"/>
          </a:xfrm>
          <a:prstGeom prst="triangle">
            <a:avLst>
              <a:gd name="adj" fmla="val 49206"/>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9" name="Isosceles Triangle 28">
            <a:extLst>
              <a:ext uri="{FF2B5EF4-FFF2-40B4-BE49-F238E27FC236}">
                <a16:creationId xmlns:a16="http://schemas.microsoft.com/office/drawing/2014/main" id="{6A38E5D5-FC92-AC0B-7028-5A18645E3833}"/>
              </a:ext>
            </a:extLst>
          </p:cNvPr>
          <p:cNvSpPr/>
          <p:nvPr/>
        </p:nvSpPr>
        <p:spPr>
          <a:xfrm rot="16200000">
            <a:off x="1437311" y="6088713"/>
            <a:ext cx="2677389" cy="1287052"/>
          </a:xfrm>
          <a:prstGeom prst="triangle">
            <a:avLst>
              <a:gd name="adj" fmla="val 49206"/>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2" name="Isosceles Triangle 31">
            <a:extLst>
              <a:ext uri="{FF2B5EF4-FFF2-40B4-BE49-F238E27FC236}">
                <a16:creationId xmlns:a16="http://schemas.microsoft.com/office/drawing/2014/main" id="{4C4D0B6E-7BB4-C8F8-9A4A-6E2948A61EFA}"/>
              </a:ext>
            </a:extLst>
          </p:cNvPr>
          <p:cNvSpPr/>
          <p:nvPr/>
        </p:nvSpPr>
        <p:spPr>
          <a:xfrm rot="5400000">
            <a:off x="2846728" y="3053034"/>
            <a:ext cx="2677389" cy="1239269"/>
          </a:xfrm>
          <a:prstGeom prst="triangle">
            <a:avLst>
              <a:gd name="adj" fmla="val 49206"/>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3" name="Isosceles Triangle 32">
            <a:extLst>
              <a:ext uri="{FF2B5EF4-FFF2-40B4-BE49-F238E27FC236}">
                <a16:creationId xmlns:a16="http://schemas.microsoft.com/office/drawing/2014/main" id="{A34728B1-2216-EF49-2087-485FF9F70611}"/>
              </a:ext>
            </a:extLst>
          </p:cNvPr>
          <p:cNvSpPr/>
          <p:nvPr/>
        </p:nvSpPr>
        <p:spPr>
          <a:xfrm rot="5400000">
            <a:off x="2783048" y="6065257"/>
            <a:ext cx="2677389" cy="1109809"/>
          </a:xfrm>
          <a:prstGeom prst="triangle">
            <a:avLst>
              <a:gd name="adj" fmla="val 49206"/>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4" name="Isosceles Triangle 33">
            <a:extLst>
              <a:ext uri="{FF2B5EF4-FFF2-40B4-BE49-F238E27FC236}">
                <a16:creationId xmlns:a16="http://schemas.microsoft.com/office/drawing/2014/main" id="{EFB93798-9343-9657-F3E1-8F2E88AB88DF}"/>
              </a:ext>
            </a:extLst>
          </p:cNvPr>
          <p:cNvSpPr/>
          <p:nvPr/>
        </p:nvSpPr>
        <p:spPr>
          <a:xfrm rot="16200000">
            <a:off x="1512205" y="3202898"/>
            <a:ext cx="2677389" cy="1109809"/>
          </a:xfrm>
          <a:prstGeom prst="triangle">
            <a:avLst>
              <a:gd name="adj" fmla="val 49206"/>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5" name="Isosceles Triangle 34">
            <a:extLst>
              <a:ext uri="{FF2B5EF4-FFF2-40B4-BE49-F238E27FC236}">
                <a16:creationId xmlns:a16="http://schemas.microsoft.com/office/drawing/2014/main" id="{9493CDAA-633D-A18B-5AF0-C69FA292A379}"/>
              </a:ext>
            </a:extLst>
          </p:cNvPr>
          <p:cNvSpPr/>
          <p:nvPr/>
        </p:nvSpPr>
        <p:spPr>
          <a:xfrm rot="10800000">
            <a:off x="550154" y="5326624"/>
            <a:ext cx="2677389" cy="1167422"/>
          </a:xfrm>
          <a:prstGeom prst="triangle">
            <a:avLst>
              <a:gd name="adj" fmla="val 49206"/>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36" name="Isosceles Triangle 35">
            <a:extLst>
              <a:ext uri="{FF2B5EF4-FFF2-40B4-BE49-F238E27FC236}">
                <a16:creationId xmlns:a16="http://schemas.microsoft.com/office/drawing/2014/main" id="{8000CCF9-8F49-23B6-F5DD-B2E3E01D8098}"/>
              </a:ext>
            </a:extLst>
          </p:cNvPr>
          <p:cNvSpPr/>
          <p:nvPr/>
        </p:nvSpPr>
        <p:spPr>
          <a:xfrm>
            <a:off x="3716296" y="3806648"/>
            <a:ext cx="2677389" cy="1269776"/>
          </a:xfrm>
          <a:prstGeom prst="triangle">
            <a:avLst>
              <a:gd name="adj" fmla="val 49206"/>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7" name="Isosceles Triangle 36">
            <a:extLst>
              <a:ext uri="{FF2B5EF4-FFF2-40B4-BE49-F238E27FC236}">
                <a16:creationId xmlns:a16="http://schemas.microsoft.com/office/drawing/2014/main" id="{7CD9BB3F-0887-1592-FD0A-5062CE20133E}"/>
              </a:ext>
            </a:extLst>
          </p:cNvPr>
          <p:cNvSpPr/>
          <p:nvPr/>
        </p:nvSpPr>
        <p:spPr>
          <a:xfrm rot="10800000">
            <a:off x="3677247" y="5326624"/>
            <a:ext cx="2677389" cy="1194055"/>
          </a:xfrm>
          <a:prstGeom prst="triangle">
            <a:avLst>
              <a:gd name="adj" fmla="val 49206"/>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 name="TextBox 1">
            <a:extLst>
              <a:ext uri="{FF2B5EF4-FFF2-40B4-BE49-F238E27FC236}">
                <a16:creationId xmlns:a16="http://schemas.microsoft.com/office/drawing/2014/main" id="{11E5F8D4-8C78-6089-63D2-E02C00790D5F}"/>
              </a:ext>
            </a:extLst>
          </p:cNvPr>
          <p:cNvSpPr txBox="1"/>
          <p:nvPr/>
        </p:nvSpPr>
        <p:spPr>
          <a:xfrm rot="10800000">
            <a:off x="858547" y="5221698"/>
            <a:ext cx="1992352" cy="646331"/>
          </a:xfrm>
          <a:prstGeom prst="rect">
            <a:avLst/>
          </a:prstGeom>
          <a:noFill/>
        </p:spPr>
        <p:txBody>
          <a:bodyPr wrap="square" rtlCol="0">
            <a:spAutoFit/>
          </a:bodyPr>
          <a:lstStyle/>
          <a:p>
            <a:pPr algn="ctr"/>
            <a:r>
              <a:rPr lang="es-CR" b="1">
                <a:solidFill>
                  <a:srgbClr val="7030A0"/>
                </a:solidFill>
              </a:rPr>
              <a:t>Muero a la mente terrenal cada dia</a:t>
            </a:r>
          </a:p>
        </p:txBody>
      </p:sp>
      <p:sp>
        <p:nvSpPr>
          <p:cNvPr id="38" name="TextBox 37">
            <a:extLst>
              <a:ext uri="{FF2B5EF4-FFF2-40B4-BE49-F238E27FC236}">
                <a16:creationId xmlns:a16="http://schemas.microsoft.com/office/drawing/2014/main" id="{3DD44BBB-6FB8-2646-AF27-66DD76F80249}"/>
              </a:ext>
            </a:extLst>
          </p:cNvPr>
          <p:cNvSpPr txBox="1"/>
          <p:nvPr/>
        </p:nvSpPr>
        <p:spPr>
          <a:xfrm rot="5400000">
            <a:off x="2828588" y="3380262"/>
            <a:ext cx="2160240" cy="646331"/>
          </a:xfrm>
          <a:prstGeom prst="rect">
            <a:avLst/>
          </a:prstGeom>
          <a:noFill/>
        </p:spPr>
        <p:txBody>
          <a:bodyPr wrap="square" rtlCol="0">
            <a:spAutoFit/>
          </a:bodyPr>
          <a:lstStyle/>
          <a:p>
            <a:pPr algn="ctr"/>
            <a:r>
              <a:rPr lang="es-CR" sz="1800" b="1" dirty="0">
                <a:solidFill>
                  <a:srgbClr val="7030A0"/>
                </a:solidFill>
                <a:latin typeface="+mn-lt"/>
                <a:cs typeface="Arial" panose="020B0604020202020204" pitchFamily="34" charset="0"/>
              </a:rPr>
              <a:t>¿Cómo</a:t>
            </a:r>
            <a:r>
              <a:rPr lang="es-CR" b="1" dirty="0">
                <a:solidFill>
                  <a:srgbClr val="7030A0"/>
                </a:solidFill>
                <a:latin typeface="+mn-lt"/>
              </a:rPr>
              <a:t> debes </a:t>
            </a:r>
          </a:p>
          <a:p>
            <a:pPr algn="ctr"/>
            <a:r>
              <a:rPr lang="es-CR" b="1" dirty="0">
                <a:solidFill>
                  <a:srgbClr val="7030A0"/>
                </a:solidFill>
                <a:latin typeface="+mn-lt"/>
              </a:rPr>
              <a:t>vivir y pensar?</a:t>
            </a:r>
          </a:p>
        </p:txBody>
      </p:sp>
      <p:sp>
        <p:nvSpPr>
          <p:cNvPr id="39" name="TextBox 38">
            <a:extLst>
              <a:ext uri="{FF2B5EF4-FFF2-40B4-BE49-F238E27FC236}">
                <a16:creationId xmlns:a16="http://schemas.microsoft.com/office/drawing/2014/main" id="{70721D4D-99C6-96AB-EE38-ADAAEA829D8B}"/>
              </a:ext>
            </a:extLst>
          </p:cNvPr>
          <p:cNvSpPr txBox="1"/>
          <p:nvPr/>
        </p:nvSpPr>
        <p:spPr>
          <a:xfrm rot="16200000">
            <a:off x="1965756" y="6225557"/>
            <a:ext cx="2160240" cy="923330"/>
          </a:xfrm>
          <a:prstGeom prst="rect">
            <a:avLst/>
          </a:prstGeom>
          <a:noFill/>
        </p:spPr>
        <p:txBody>
          <a:bodyPr wrap="square" rtlCol="0">
            <a:spAutoFit/>
          </a:bodyPr>
          <a:lstStyle/>
          <a:p>
            <a:pPr algn="ctr"/>
            <a:r>
              <a:rPr lang="es-CR" b="1" dirty="0">
                <a:solidFill>
                  <a:srgbClr val="7030A0"/>
                </a:solidFill>
              </a:rPr>
              <a:t>Di como le demuestras tu amor a Cristo Lisbet</a:t>
            </a:r>
          </a:p>
        </p:txBody>
      </p:sp>
      <p:sp>
        <p:nvSpPr>
          <p:cNvPr id="40" name="TextBox 39">
            <a:extLst>
              <a:ext uri="{FF2B5EF4-FFF2-40B4-BE49-F238E27FC236}">
                <a16:creationId xmlns:a16="http://schemas.microsoft.com/office/drawing/2014/main" id="{3A2CCE18-DF42-F52A-9050-43BA753240F7}"/>
              </a:ext>
            </a:extLst>
          </p:cNvPr>
          <p:cNvSpPr txBox="1"/>
          <p:nvPr/>
        </p:nvSpPr>
        <p:spPr>
          <a:xfrm>
            <a:off x="823380" y="4259762"/>
            <a:ext cx="2160240" cy="923330"/>
          </a:xfrm>
          <a:prstGeom prst="rect">
            <a:avLst/>
          </a:prstGeom>
          <a:noFill/>
        </p:spPr>
        <p:txBody>
          <a:bodyPr wrap="square" rtlCol="0">
            <a:spAutoFit/>
          </a:bodyPr>
          <a:lstStyle/>
          <a:p>
            <a:pPr algn="ctr"/>
            <a:r>
              <a:rPr lang="es-CR" b="1" dirty="0">
                <a:solidFill>
                  <a:srgbClr val="7030A0"/>
                </a:solidFill>
              </a:rPr>
              <a:t>Vivo como a</a:t>
            </a:r>
          </a:p>
          <a:p>
            <a:pPr algn="ctr"/>
            <a:r>
              <a:rPr lang="es-CR" b="1" dirty="0">
                <a:solidFill>
                  <a:srgbClr val="7030A0"/>
                </a:solidFill>
              </a:rPr>
              <a:t>Cristo Lisbet </a:t>
            </a:r>
          </a:p>
          <a:p>
            <a:pPr algn="ctr"/>
            <a:r>
              <a:rPr lang="es-CR" b="1" dirty="0">
                <a:solidFill>
                  <a:srgbClr val="7030A0"/>
                </a:solidFill>
              </a:rPr>
              <a:t>le agrada</a:t>
            </a:r>
          </a:p>
        </p:txBody>
      </p:sp>
      <p:sp>
        <p:nvSpPr>
          <p:cNvPr id="41" name="TextBox 40">
            <a:extLst>
              <a:ext uri="{FF2B5EF4-FFF2-40B4-BE49-F238E27FC236}">
                <a16:creationId xmlns:a16="http://schemas.microsoft.com/office/drawing/2014/main" id="{55E0BD3F-FBC7-ECD8-8E29-FBC9C0D0DD10}"/>
              </a:ext>
            </a:extLst>
          </p:cNvPr>
          <p:cNvSpPr txBox="1"/>
          <p:nvPr/>
        </p:nvSpPr>
        <p:spPr>
          <a:xfrm rot="5400000">
            <a:off x="2729924" y="6343514"/>
            <a:ext cx="2160240" cy="646331"/>
          </a:xfrm>
          <a:prstGeom prst="rect">
            <a:avLst/>
          </a:prstGeom>
          <a:noFill/>
        </p:spPr>
        <p:txBody>
          <a:bodyPr wrap="square" rtlCol="0">
            <a:spAutoFit/>
          </a:bodyPr>
          <a:lstStyle/>
          <a:p>
            <a:pPr algn="ctr"/>
            <a:r>
              <a:rPr lang="es-CR" b="1" dirty="0">
                <a:solidFill>
                  <a:srgbClr val="7030A0"/>
                </a:solidFill>
              </a:rPr>
              <a:t>Di como vences al</a:t>
            </a:r>
          </a:p>
          <a:p>
            <a:pPr algn="ctr"/>
            <a:r>
              <a:rPr lang="es-CR" b="1" dirty="0">
                <a:solidFill>
                  <a:srgbClr val="7030A0"/>
                </a:solidFill>
              </a:rPr>
              <a:t>Hermano mayor</a:t>
            </a:r>
          </a:p>
        </p:txBody>
      </p:sp>
      <p:sp>
        <p:nvSpPr>
          <p:cNvPr id="42" name="TextBox 41">
            <a:extLst>
              <a:ext uri="{FF2B5EF4-FFF2-40B4-BE49-F238E27FC236}">
                <a16:creationId xmlns:a16="http://schemas.microsoft.com/office/drawing/2014/main" id="{CF11A397-A560-BBD0-07C2-4CECF4CF65D0}"/>
              </a:ext>
            </a:extLst>
          </p:cNvPr>
          <p:cNvSpPr txBox="1"/>
          <p:nvPr/>
        </p:nvSpPr>
        <p:spPr>
          <a:xfrm rot="16200000">
            <a:off x="2305993" y="3304620"/>
            <a:ext cx="1538291" cy="646331"/>
          </a:xfrm>
          <a:prstGeom prst="rect">
            <a:avLst/>
          </a:prstGeom>
          <a:noFill/>
        </p:spPr>
        <p:txBody>
          <a:bodyPr wrap="square" rtlCol="0">
            <a:spAutoFit/>
          </a:bodyPr>
          <a:lstStyle/>
          <a:p>
            <a:pPr algn="ctr"/>
            <a:r>
              <a:rPr lang="es-CR" b="1" dirty="0">
                <a:solidFill>
                  <a:srgbClr val="7030A0"/>
                </a:solidFill>
              </a:rPr>
              <a:t>Obedezco a</a:t>
            </a:r>
          </a:p>
          <a:p>
            <a:pPr algn="ctr"/>
            <a:r>
              <a:rPr lang="es-CR" b="1" dirty="0">
                <a:solidFill>
                  <a:srgbClr val="7030A0"/>
                </a:solidFill>
              </a:rPr>
              <a:t>Cristo Lisbet</a:t>
            </a:r>
          </a:p>
        </p:txBody>
      </p:sp>
      <p:sp>
        <p:nvSpPr>
          <p:cNvPr id="43" name="TextBox 42">
            <a:extLst>
              <a:ext uri="{FF2B5EF4-FFF2-40B4-BE49-F238E27FC236}">
                <a16:creationId xmlns:a16="http://schemas.microsoft.com/office/drawing/2014/main" id="{7BE46617-9499-A853-2435-DA5C762C5B4B}"/>
              </a:ext>
            </a:extLst>
          </p:cNvPr>
          <p:cNvSpPr txBox="1"/>
          <p:nvPr/>
        </p:nvSpPr>
        <p:spPr>
          <a:xfrm>
            <a:off x="3927968" y="4300235"/>
            <a:ext cx="2160240" cy="923330"/>
          </a:xfrm>
          <a:prstGeom prst="rect">
            <a:avLst/>
          </a:prstGeom>
          <a:noFill/>
        </p:spPr>
        <p:txBody>
          <a:bodyPr wrap="square" rtlCol="0">
            <a:spAutoFit/>
          </a:bodyPr>
          <a:lstStyle/>
          <a:p>
            <a:pPr algn="ctr"/>
            <a:r>
              <a:rPr lang="es-CR" b="1" dirty="0">
                <a:solidFill>
                  <a:srgbClr val="7030A0"/>
                </a:solidFill>
              </a:rPr>
              <a:t>Todo es hecho</a:t>
            </a:r>
          </a:p>
          <a:p>
            <a:pPr algn="ctr"/>
            <a:r>
              <a:rPr lang="es-CR" b="1" dirty="0">
                <a:solidFill>
                  <a:srgbClr val="7030A0"/>
                </a:solidFill>
              </a:rPr>
              <a:t>Nuevo en</a:t>
            </a:r>
          </a:p>
          <a:p>
            <a:pPr algn="ctr"/>
            <a:r>
              <a:rPr lang="es-CR" b="1" dirty="0">
                <a:solidFill>
                  <a:srgbClr val="7030A0"/>
                </a:solidFill>
              </a:rPr>
              <a:t>Cristo Lisbet</a:t>
            </a:r>
          </a:p>
        </p:txBody>
      </p:sp>
      <p:pic>
        <p:nvPicPr>
          <p:cNvPr id="44" name="Picture 43">
            <a:extLst>
              <a:ext uri="{FF2B5EF4-FFF2-40B4-BE49-F238E27FC236}">
                <a16:creationId xmlns:a16="http://schemas.microsoft.com/office/drawing/2014/main" id="{FF749A5D-936F-1F15-6DB0-E107534B9769}"/>
              </a:ext>
            </a:extLst>
          </p:cNvPr>
          <p:cNvPicPr>
            <a:picLocks noChangeAspect="1"/>
          </p:cNvPicPr>
          <p:nvPr/>
        </p:nvPicPr>
        <p:blipFill>
          <a:blip r:embed="rId9" cstate="print">
            <a:extLst>
              <a:ext uri="{28A0092B-C50C-407E-A947-70E740481C1C}">
                <a14:useLocalDpi xmlns:a14="http://schemas.microsoft.com/office/drawing/2010/main" val="0"/>
              </a:ext>
              <a:ext uri="{837473B0-CC2E-450A-ABE3-18F120FF3D39}">
                <a1611:picAttrSrcUrl xmlns:a1611="http://schemas.microsoft.com/office/drawing/2016/11/main" r:id="rId10"/>
              </a:ext>
            </a:extLst>
          </a:blip>
          <a:stretch>
            <a:fillRect/>
          </a:stretch>
        </p:blipFill>
        <p:spPr>
          <a:xfrm>
            <a:off x="5805264" y="5875154"/>
            <a:ext cx="766851" cy="690683"/>
          </a:xfrm>
          <a:prstGeom prst="rect">
            <a:avLst/>
          </a:prstGeom>
        </p:spPr>
      </p:pic>
      <p:sp>
        <p:nvSpPr>
          <p:cNvPr id="25" name="TextBox 24">
            <a:extLst>
              <a:ext uri="{FF2B5EF4-FFF2-40B4-BE49-F238E27FC236}">
                <a16:creationId xmlns:a16="http://schemas.microsoft.com/office/drawing/2014/main" id="{0A950A61-884E-F71E-BD7C-6642A159E137}"/>
              </a:ext>
            </a:extLst>
          </p:cNvPr>
          <p:cNvSpPr txBox="1"/>
          <p:nvPr/>
        </p:nvSpPr>
        <p:spPr>
          <a:xfrm rot="10800000">
            <a:off x="3993180" y="5147443"/>
            <a:ext cx="2160240" cy="1077218"/>
          </a:xfrm>
          <a:prstGeom prst="rect">
            <a:avLst/>
          </a:prstGeom>
          <a:noFill/>
        </p:spPr>
        <p:txBody>
          <a:bodyPr wrap="square" rtlCol="0">
            <a:spAutoFit/>
          </a:bodyPr>
          <a:lstStyle/>
          <a:p>
            <a:pPr algn="ctr"/>
            <a:r>
              <a:rPr lang="es-CR" sz="1600" b="1" dirty="0">
                <a:solidFill>
                  <a:srgbClr val="7030A0"/>
                </a:solidFill>
              </a:rPr>
              <a:t>No dejo </a:t>
            </a:r>
          </a:p>
          <a:p>
            <a:pPr algn="ctr"/>
            <a:r>
              <a:rPr lang="es-CR" sz="1600" b="1" dirty="0">
                <a:solidFill>
                  <a:srgbClr val="7030A0"/>
                </a:solidFill>
              </a:rPr>
              <a:t>que nada me saque</a:t>
            </a:r>
          </a:p>
          <a:p>
            <a:pPr algn="ctr"/>
            <a:r>
              <a:rPr lang="es-CR" sz="1600" b="1" dirty="0">
                <a:solidFill>
                  <a:srgbClr val="7030A0"/>
                </a:solidFill>
              </a:rPr>
              <a:t> de la Paz y Reposo que Cristo me da</a:t>
            </a:r>
          </a:p>
        </p:txBody>
      </p:sp>
      <p:pic>
        <p:nvPicPr>
          <p:cNvPr id="45" name="Picture 44">
            <a:extLst>
              <a:ext uri="{FF2B5EF4-FFF2-40B4-BE49-F238E27FC236}">
                <a16:creationId xmlns:a16="http://schemas.microsoft.com/office/drawing/2014/main" id="{DF3A3479-AFD3-4CBF-C900-3D93E6456B20}"/>
              </a:ext>
            </a:extLst>
          </p:cNvPr>
          <p:cNvPicPr/>
          <p:nvPr/>
        </p:nvPicPr>
        <p:blipFill rotWithShape="1">
          <a:blip r:embed="rId11" cstate="print">
            <a:extLst>
              <a:ext uri="{28A0092B-C50C-407E-A947-70E740481C1C}">
                <a14:useLocalDpi xmlns:a14="http://schemas.microsoft.com/office/drawing/2010/main" val="0"/>
              </a:ext>
            </a:extLst>
          </a:blip>
          <a:srcRect l="10878" t="7516" r="48630" b="43791"/>
          <a:stretch/>
        </p:blipFill>
        <p:spPr bwMode="auto">
          <a:xfrm rot="3044080">
            <a:off x="2079621" y="2322208"/>
            <a:ext cx="673744" cy="755015"/>
          </a:xfrm>
          <a:prstGeom prst="rect">
            <a:avLst/>
          </a:prstGeom>
          <a:noFill/>
          <a:ln>
            <a:noFill/>
          </a:ln>
          <a:extLst>
            <a:ext uri="{53640926-AAD7-44D8-BBD7-CCE9431645EC}">
              <a14:shadowObscured xmlns:a14="http://schemas.microsoft.com/office/drawing/2010/main"/>
            </a:ext>
          </a:extLst>
        </p:spPr>
      </p:pic>
      <p:pic>
        <p:nvPicPr>
          <p:cNvPr id="6" name="Picture 5">
            <a:extLst>
              <a:ext uri="{FF2B5EF4-FFF2-40B4-BE49-F238E27FC236}">
                <a16:creationId xmlns:a16="http://schemas.microsoft.com/office/drawing/2014/main" id="{886475BC-5774-7944-8BF8-B509787F862F}"/>
              </a:ext>
            </a:extLst>
          </p:cNvPr>
          <p:cNvPicPr>
            <a:picLocks noChangeAspect="1"/>
          </p:cNvPicPr>
          <p:nvPr/>
        </p:nvPicPr>
        <p:blipFill>
          <a:blip r:embed="rId12" cstate="print">
            <a:extLst>
              <a:ext uri="{28A0092B-C50C-407E-A947-70E740481C1C}">
                <a14:useLocalDpi xmlns:a14="http://schemas.microsoft.com/office/drawing/2010/main" val="0"/>
              </a:ext>
              <a:ext uri="{837473B0-CC2E-450A-ABE3-18F120FF3D39}">
                <a1611:picAttrSrcUrl xmlns:a1611="http://schemas.microsoft.com/office/drawing/2016/11/main" r:id="rId13"/>
              </a:ext>
            </a:extLst>
          </a:blip>
          <a:stretch>
            <a:fillRect/>
          </a:stretch>
        </p:blipFill>
        <p:spPr>
          <a:xfrm rot="7529324">
            <a:off x="5685756" y="3650375"/>
            <a:ext cx="882796" cy="1099710"/>
          </a:xfrm>
          <a:prstGeom prst="rect">
            <a:avLst/>
          </a:prstGeom>
        </p:spPr>
      </p:pic>
      <p:sp>
        <p:nvSpPr>
          <p:cNvPr id="8" name="Rectangle 7">
            <a:extLst>
              <a:ext uri="{FF2B5EF4-FFF2-40B4-BE49-F238E27FC236}">
                <a16:creationId xmlns:a16="http://schemas.microsoft.com/office/drawing/2014/main" id="{9BE4193F-4D7A-504A-92C8-687FA7B30C44}"/>
              </a:ext>
            </a:extLst>
          </p:cNvPr>
          <p:cNvSpPr/>
          <p:nvPr/>
        </p:nvSpPr>
        <p:spPr>
          <a:xfrm rot="14296413">
            <a:off x="5541213" y="2719332"/>
            <a:ext cx="523795" cy="400110"/>
          </a:xfrm>
          <a:prstGeom prst="rect">
            <a:avLst/>
          </a:prstGeom>
          <a:noFill/>
        </p:spPr>
        <p:txBody>
          <a:bodyPr wrap="square" lIns="91440" tIns="45720" rIns="91440" bIns="45720">
            <a:spAutoFit/>
          </a:bodyPr>
          <a:lstStyle/>
          <a:p>
            <a:pPr algn="ctr"/>
            <a:r>
              <a:rPr lang="en-US" sz="2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ML</a:t>
            </a:r>
          </a:p>
        </p:txBody>
      </p:sp>
      <p:sp>
        <p:nvSpPr>
          <p:cNvPr id="48" name="Rectangle 47">
            <a:extLst>
              <a:ext uri="{FF2B5EF4-FFF2-40B4-BE49-F238E27FC236}">
                <a16:creationId xmlns:a16="http://schemas.microsoft.com/office/drawing/2014/main" id="{F9B16104-AE46-6BDA-C218-520280CE2AC4}"/>
              </a:ext>
            </a:extLst>
          </p:cNvPr>
          <p:cNvSpPr/>
          <p:nvPr/>
        </p:nvSpPr>
        <p:spPr>
          <a:xfrm>
            <a:off x="412361" y="1112187"/>
            <a:ext cx="6138416" cy="523220"/>
          </a:xfrm>
          <a:prstGeom prst="rect">
            <a:avLst/>
          </a:prstGeom>
        </p:spPr>
        <p:txBody>
          <a:bodyPr wrap="square">
            <a:spAutoFit/>
          </a:bodyPr>
          <a:lstStyle/>
          <a:p>
            <a:pPr algn="ctr"/>
            <a:r>
              <a:rPr lang="es-CR" sz="1400" dirty="0">
                <a:latin typeface="Arial" panose="020B0604020202020204" pitchFamily="34" charset="0"/>
                <a:cs typeface="Arial" panose="020B0604020202020204" pitchFamily="34" charset="0"/>
              </a:rPr>
              <a:t>Recorta el juego, dobla la hoja siguiendo el cuadro del centro. </a:t>
            </a:r>
          </a:p>
          <a:p>
            <a:pPr algn="ctr"/>
            <a:r>
              <a:rPr lang="es-CR" sz="1400" dirty="0">
                <a:latin typeface="Arial" panose="020B0604020202020204" pitchFamily="34" charset="0"/>
                <a:cs typeface="Arial" panose="020B0604020202020204" pitchFamily="34" charset="0"/>
              </a:rPr>
              <a:t>Juega y repasa la clase</a:t>
            </a:r>
          </a:p>
        </p:txBody>
      </p:sp>
    </p:spTree>
    <p:extLst>
      <p:ext uri="{BB962C8B-B14F-4D97-AF65-F5344CB8AC3E}">
        <p14:creationId xmlns:p14="http://schemas.microsoft.com/office/powerpoint/2010/main" val="27095671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1137099</TotalTime>
  <Words>877</Words>
  <Application>Microsoft Office PowerPoint</Application>
  <PresentationFormat>On-screen Show (4:3)</PresentationFormat>
  <Paragraphs>72</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Arial Rounded MT Bold</vt:lpstr>
      <vt:lpstr>Calibri</vt:lpstr>
      <vt:lpstr>Calibri Light</vt:lpstr>
      <vt:lpstr>Century Gothic</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Kathya Cobena</cp:lastModifiedBy>
  <cp:revision>8300</cp:revision>
  <cp:lastPrinted>2015-12-22T05:03:42Z</cp:lastPrinted>
  <dcterms:created xsi:type="dcterms:W3CDTF">2011-04-01T14:17:38Z</dcterms:created>
  <dcterms:modified xsi:type="dcterms:W3CDTF">2022-07-05T02:58:37Z</dcterms:modified>
</cp:coreProperties>
</file>