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5"/>
  </p:notesMasterIdLst>
  <p:sldIdLst>
    <p:sldId id="270" r:id="rId2"/>
    <p:sldId id="276" r:id="rId3"/>
    <p:sldId id="278" r:id="rId4"/>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A1E"/>
    <a:srgbClr val="BA2AB3"/>
    <a:srgbClr val="FF0066"/>
    <a:srgbClr val="44EC78"/>
    <a:srgbClr val="F6BB00"/>
    <a:srgbClr val="009A46"/>
    <a:srgbClr val="652B91"/>
    <a:srgbClr val="178317"/>
    <a:srgbClr val="F81D06"/>
    <a:srgbClr val="2006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55" autoAdjust="0"/>
    <p:restoredTop sz="94434" autoAdjust="0"/>
  </p:normalViewPr>
  <p:slideViewPr>
    <p:cSldViewPr>
      <p:cViewPr varScale="1">
        <p:scale>
          <a:sx n="62" d="100"/>
          <a:sy n="62" d="100"/>
        </p:scale>
        <p:origin x="2132" y="4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23/06/2022</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23/06/2022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23/06/2022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23/06/2022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23/06/2022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23/06/2022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23/06/2022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23/06/2022</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23/06/2022</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23/06/2022</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23/06/2022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23/06/2022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23/06/2022</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p:cNvPicPr/>
          <p:nvPr/>
        </p:nvPicPr>
        <p:blipFill>
          <a:blip r:embed="rId3">
            <a:extLst>
              <a:ext uri="{28A0092B-C50C-407E-A947-70E740481C1C}">
                <a14:useLocalDpi xmlns:a14="http://schemas.microsoft.com/office/drawing/2010/main" val="0"/>
              </a:ext>
            </a:extLst>
          </a:blip>
          <a:stretch>
            <a:fillRect/>
          </a:stretch>
        </p:blipFill>
        <p:spPr>
          <a:xfrm>
            <a:off x="260648" y="8296906"/>
            <a:ext cx="6361238" cy="833711"/>
          </a:xfrm>
          <a:prstGeom prst="rect">
            <a:avLst/>
          </a:prstGeom>
        </p:spPr>
      </p:pic>
      <p:sp>
        <p:nvSpPr>
          <p:cNvPr id="21" name="2 CuadroTexto"/>
          <p:cNvSpPr txBox="1">
            <a:spLocks noChangeArrowheads="1"/>
          </p:cNvSpPr>
          <p:nvPr/>
        </p:nvSpPr>
        <p:spPr bwMode="auto">
          <a:xfrm>
            <a:off x="0" y="1110142"/>
            <a:ext cx="2340875"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sp>
        <p:nvSpPr>
          <p:cNvPr id="7" name="68 Rectángulo"/>
          <p:cNvSpPr>
            <a:spLocks noChangeArrowheads="1"/>
          </p:cNvSpPr>
          <p:nvPr/>
        </p:nvSpPr>
        <p:spPr bwMode="auto">
          <a:xfrm>
            <a:off x="260648" y="1653688"/>
            <a:ext cx="6361238" cy="6832640"/>
          </a:xfrm>
          <a:prstGeom prst="rect">
            <a:avLst/>
          </a:prstGeom>
          <a:noFill/>
          <a:ln w="38100">
            <a:noFill/>
            <a:prstDash val="dashDot"/>
            <a:miter lim="800000"/>
            <a:headEnd/>
            <a:tailEnd/>
          </a:ln>
        </p:spPr>
        <p:txBody>
          <a:bodyPr wrap="square">
            <a:spAutoFit/>
          </a:bodyPr>
          <a:lstStyle/>
          <a:p>
            <a:pPr algn="ctr"/>
            <a:r>
              <a:rPr lang="en-US" sz="1400" dirty="0">
                <a:latin typeface="Arial" panose="020B0604020202020204" pitchFamily="34" charset="0"/>
                <a:cs typeface="Arial" panose="020B0604020202020204" pitchFamily="34" charset="0"/>
              </a:rPr>
              <a:t>Faithful witnesses of Christ Lisbet, today Christ tells us how important it is to have the wise Words of Christ Lisbet in our mind in order to</a:t>
            </a:r>
          </a:p>
          <a:p>
            <a:pPr algn="ctr"/>
            <a:r>
              <a:rPr lang="en-US" sz="1400" dirty="0">
                <a:latin typeface="Arial" panose="020B0604020202020204" pitchFamily="34" charset="0"/>
                <a:cs typeface="Arial" panose="020B0604020202020204" pitchFamily="34" charset="0"/>
              </a:rPr>
              <a:t> speak to the older brother.</a:t>
            </a:r>
          </a:p>
          <a:p>
            <a:pPr algn="ctr"/>
            <a:endParaRPr lang="en-US" sz="1200" dirty="0">
              <a:latin typeface="Arial" panose="020B0604020202020204" pitchFamily="34" charset="0"/>
              <a:cs typeface="Arial" panose="020B0604020202020204" pitchFamily="34" charset="0"/>
            </a:endParaRPr>
          </a:p>
          <a:p>
            <a:r>
              <a:rPr lang="en-US" sz="1400" u="sng" dirty="0">
                <a:latin typeface="Arial" panose="020B0604020202020204" pitchFamily="34" charset="0"/>
                <a:cs typeface="Arial" panose="020B0604020202020204" pitchFamily="34" charset="0"/>
              </a:rPr>
              <a:t>It is important to have the words of Christ Lisbet in our mind so we do not let any bad thoughts come into our mind and hurt us or influence us to do something that is not good.</a:t>
            </a:r>
            <a:r>
              <a:rPr lang="en-US" sz="1400" dirty="0">
                <a:latin typeface="Arial" panose="020B0604020202020204" pitchFamily="34" charset="0"/>
                <a:cs typeface="Arial" panose="020B0604020202020204" pitchFamily="34" charset="0"/>
              </a:rPr>
              <a:t> With Her words we can love our older brother each day.</a:t>
            </a:r>
          </a:p>
          <a:p>
            <a:pPr algn="ctr"/>
            <a:endParaRPr lang="en-US" sz="1200" dirty="0">
              <a:latin typeface="Arial" panose="020B0604020202020204" pitchFamily="34" charset="0"/>
              <a:cs typeface="Arial" panose="020B0604020202020204" pitchFamily="34" charset="0"/>
            </a:endParaRPr>
          </a:p>
          <a:p>
            <a:r>
              <a:rPr lang="en-US" sz="1400" u="sng" dirty="0">
                <a:latin typeface="Arial" panose="020B0604020202020204" pitchFamily="34" charset="0"/>
                <a:cs typeface="Arial" panose="020B0604020202020204" pitchFamily="34" charset="0"/>
              </a:rPr>
              <a:t>It is important to remember that our Parents MelquisedecLisbet are here to respond to us, we just have to ask correctly</a:t>
            </a:r>
            <a:r>
              <a:rPr lang="en-US" sz="1400" dirty="0">
                <a:latin typeface="Arial" panose="020B0604020202020204" pitchFamily="34" charset="0"/>
                <a:cs typeface="Arial" panose="020B0604020202020204" pitchFamily="34" charset="0"/>
              </a:rPr>
              <a:t>. We need to ask with reverent fear to our Father Melquisedec in the Almighty name of our Mother Christ Lisbet. If there is justice in the heaven of what we asked for, then They Will always respond, as long as it is just and we have Good intentions. They will respond in the Perfect time.</a:t>
            </a:r>
          </a:p>
          <a:p>
            <a:endParaRPr lang="en-US" dirty="0">
              <a:latin typeface="Arial" panose="020B0604020202020204" pitchFamily="34" charset="0"/>
              <a:cs typeface="Arial" panose="020B0604020202020204" pitchFamily="34" charset="0"/>
            </a:endParaRPr>
          </a:p>
          <a:p>
            <a:r>
              <a:rPr lang="en-US" sz="1400" u="sng" dirty="0">
                <a:latin typeface="Arial" panose="020B0604020202020204" pitchFamily="34" charset="0"/>
                <a:cs typeface="Arial" panose="020B0604020202020204" pitchFamily="34" charset="0"/>
              </a:rPr>
              <a:t>They do everything, from the smallest to the biggest things</a:t>
            </a:r>
            <a:r>
              <a:rPr lang="en-US" sz="1400" dirty="0">
                <a:latin typeface="Arial" panose="020B0604020202020204" pitchFamily="34" charset="0"/>
                <a:cs typeface="Arial" panose="020B0604020202020204" pitchFamily="34" charset="0"/>
              </a:rPr>
              <a:t>. Some examples,    </a:t>
            </a:r>
          </a:p>
          <a:p>
            <a:r>
              <a:rPr lang="en-US" sz="1400" dirty="0">
                <a:latin typeface="Arial" panose="020B0604020202020204" pitchFamily="34" charset="0"/>
                <a:cs typeface="Arial" panose="020B0604020202020204" pitchFamily="34" charset="0"/>
              </a:rPr>
              <a:t>If you ask for: someone you know to return well from work, or for you to be able to pass a test with a good grade, or to win a prize, or for you to be a Light taking the Word and for someone to accept it.  </a:t>
            </a:r>
          </a:p>
          <a:p>
            <a:endParaRPr lang="en-US" sz="1200" u="sng"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Brothers and sisters, let’s remember </a:t>
            </a:r>
            <a:r>
              <a:rPr lang="en-US" sz="1400" u="sng" dirty="0">
                <a:latin typeface="Arial" panose="020B0604020202020204" pitchFamily="34" charset="0"/>
                <a:cs typeface="Arial" panose="020B0604020202020204" pitchFamily="34" charset="0"/>
              </a:rPr>
              <a:t>that we should have the words of Christ Lisbet in our minds always so we can talk to our older brother with love.</a:t>
            </a:r>
          </a:p>
          <a:p>
            <a:endParaRPr lang="en-US" sz="1200" dirty="0">
              <a:latin typeface="Arial" panose="020B0604020202020204" pitchFamily="34" charset="0"/>
              <a:cs typeface="Arial" panose="020B0604020202020204" pitchFamily="34" charset="0"/>
            </a:endParaRPr>
          </a:p>
          <a:p>
            <a:r>
              <a:rPr lang="en-US" sz="1400" dirty="0" err="1">
                <a:latin typeface="Arial" panose="020B0604020202020204" pitchFamily="34" charset="0"/>
                <a:cs typeface="Arial" panose="020B0604020202020204" pitchFamily="34" charset="0"/>
              </a:rPr>
              <a:t>MelquisedecLisbet</a:t>
            </a:r>
            <a:r>
              <a:rPr lang="en-US" sz="1400" dirty="0">
                <a:latin typeface="Arial" panose="020B0604020202020204" pitchFamily="34" charset="0"/>
                <a:cs typeface="Arial" panose="020B0604020202020204" pitchFamily="34" charset="0"/>
              </a:rPr>
              <a:t> love us so much and </a:t>
            </a:r>
            <a:r>
              <a:rPr lang="en-US" sz="1400" u="sng" dirty="0">
                <a:latin typeface="Arial" panose="020B0604020202020204" pitchFamily="34" charset="0"/>
                <a:cs typeface="Arial" panose="020B0604020202020204" pitchFamily="34" charset="0"/>
              </a:rPr>
              <a:t>our Parents are always there for us. So ask, do not skip a day without asking</a:t>
            </a:r>
            <a:r>
              <a:rPr lang="en-US" sz="1400" dirty="0">
                <a:latin typeface="Arial" panose="020B0604020202020204" pitchFamily="34" charset="0"/>
                <a:cs typeface="Arial" panose="020B0604020202020204" pitchFamily="34" charset="0"/>
              </a:rPr>
              <a:t>. Remember the words of Christ Lisbet when She says: “Did you ask already? Ask, don’t delay.”  </a:t>
            </a:r>
            <a:r>
              <a:rPr lang="en-US" sz="1400" dirty="0">
                <a:solidFill>
                  <a:srgbClr val="F26A1E"/>
                </a:solidFill>
                <a:latin typeface="Arial" panose="020B0604020202020204" pitchFamily="34" charset="0"/>
                <a:cs typeface="Arial" panose="020B0604020202020204" pitchFamily="34" charset="0"/>
              </a:rPr>
              <a:t>Clip</a:t>
            </a:r>
          </a:p>
          <a:p>
            <a:pPr algn="ctr"/>
            <a:endParaRPr lang="en-US" sz="1000" dirty="0">
              <a:latin typeface="Arial" panose="020B0604020202020204" pitchFamily="34" charset="0"/>
              <a:cs typeface="Arial" panose="020B0604020202020204" pitchFamily="34" charset="0"/>
            </a:endParaRPr>
          </a:p>
          <a:p>
            <a:pPr algn="ctr"/>
            <a:r>
              <a:rPr lang="en-US" b="1" dirty="0">
                <a:solidFill>
                  <a:srgbClr val="00B050"/>
                </a:solidFill>
                <a:latin typeface="Arial" panose="020B0604020202020204" pitchFamily="34" charset="0"/>
                <a:cs typeface="Arial" panose="020B0604020202020204" pitchFamily="34" charset="0"/>
              </a:rPr>
              <a:t>Thank you </a:t>
            </a:r>
            <a:r>
              <a:rPr lang="en-US" b="1" dirty="0" err="1">
                <a:solidFill>
                  <a:srgbClr val="00B050"/>
                </a:solidFill>
              </a:rPr>
              <a:t>MelquisedecLisbet</a:t>
            </a:r>
            <a:r>
              <a:rPr lang="en-US" b="1" dirty="0">
                <a:solidFill>
                  <a:srgbClr val="00B050"/>
                </a:solidFill>
              </a:rPr>
              <a:t> because we have the confidence to ask for everything we need and we know that You will always answer our petition. Amen, Hallelujah!</a:t>
            </a:r>
          </a:p>
        </p:txBody>
      </p:sp>
      <p:pic>
        <p:nvPicPr>
          <p:cNvPr id="11" name="Picture 2">
            <a:extLst>
              <a:ext uri="{FF2B5EF4-FFF2-40B4-BE49-F238E27FC236}">
                <a16:creationId xmlns:a16="http://schemas.microsoft.com/office/drawing/2014/main" id="{26C933DF-B177-4A76-8722-DB7DBD0A217A}"/>
              </a:ext>
            </a:extLst>
          </p:cNvPr>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47885" y="117517"/>
            <a:ext cx="5172390" cy="828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Rectangle 22"/>
          <p:cNvSpPr/>
          <p:nvPr/>
        </p:nvSpPr>
        <p:spPr>
          <a:xfrm>
            <a:off x="1817618" y="802366"/>
            <a:ext cx="3511488" cy="523220"/>
          </a:xfrm>
          <a:prstGeom prst="rect">
            <a:avLst/>
          </a:prstGeom>
        </p:spPr>
        <p:txBody>
          <a:bodyPr wrap="square">
            <a:spAutoFit/>
          </a:bodyPr>
          <a:lstStyle/>
          <a:p>
            <a:pPr algn="ctr" eaLnBrk="1" hangingPunct="1"/>
            <a:r>
              <a:rPr lang="en-US" altLang="es-MX" sz="1400" u="sng" dirty="0">
                <a:latin typeface="Century Gothic" panose="020B0502020202020204" pitchFamily="34" charset="0"/>
                <a:ea typeface="Kozuka Gothic Pr6N L" panose="020B0200000000000000" pitchFamily="34" charset="-128"/>
                <a:cs typeface="Gisha" panose="020B0502040204020203" pitchFamily="34" charset="-79"/>
              </a:rPr>
              <a:t>Lesson #398</a:t>
            </a:r>
            <a:r>
              <a:rPr lang="en-US" altLang="es-MX" sz="1400" u="sng" dirty="0">
                <a:latin typeface="Century Gothic" panose="020B0502020202020204" pitchFamily="34" charset="0"/>
              </a:rPr>
              <a:t>  The Importance of Speaking the Word</a:t>
            </a:r>
            <a:endParaRPr lang="en-US" altLang="es-MX" sz="1400" u="sng" dirty="0">
              <a:latin typeface="Century Gothic" panose="020B0502020202020204" pitchFamily="34" charset="0"/>
              <a:ea typeface="Kozuka Gothic Pr6N L" panose="020B0200000000000000" pitchFamily="34" charset="-128"/>
              <a:cs typeface="Gisha" panose="020B0502040204020203" pitchFamily="34" charset="-79"/>
            </a:endParaRPr>
          </a:p>
        </p:txBody>
      </p:sp>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45233" y="152485"/>
            <a:ext cx="776653" cy="685118"/>
          </a:xfrm>
          <a:prstGeom prst="rect">
            <a:avLst/>
          </a:prstGeom>
        </p:spPr>
      </p:pic>
      <p:pic>
        <p:nvPicPr>
          <p:cNvPr id="19" name="Picture 18"/>
          <p:cNvPicPr/>
          <p:nvPr/>
        </p:nvPicPr>
        <p:blipFill>
          <a:blip r:embed="rId7" cstate="print">
            <a:extLst>
              <a:ext uri="{28A0092B-C50C-407E-A947-70E740481C1C}">
                <a14:useLocalDpi xmlns:a14="http://schemas.microsoft.com/office/drawing/2010/main" val="0"/>
              </a:ext>
            </a:extLst>
          </a:blip>
          <a:stretch>
            <a:fillRect/>
          </a:stretch>
        </p:blipFill>
        <p:spPr>
          <a:xfrm>
            <a:off x="-28226" y="1653688"/>
            <a:ext cx="822992" cy="1169630"/>
          </a:xfrm>
          <a:prstGeom prst="rect">
            <a:avLst/>
          </a:prstGeom>
        </p:spPr>
      </p:pic>
      <p:pic>
        <p:nvPicPr>
          <p:cNvPr id="24" name="Picture 23"/>
          <p:cNvPicPr/>
          <p:nvPr/>
        </p:nvPicPr>
        <p:blipFill>
          <a:blip r:embed="rId8" cstate="print">
            <a:extLst>
              <a:ext uri="{28A0092B-C50C-407E-A947-70E740481C1C}">
                <a14:useLocalDpi xmlns:a14="http://schemas.microsoft.com/office/drawing/2010/main" val="0"/>
              </a:ext>
            </a:extLst>
          </a:blip>
          <a:stretch>
            <a:fillRect/>
          </a:stretch>
        </p:blipFill>
        <p:spPr>
          <a:xfrm>
            <a:off x="5996181" y="4414249"/>
            <a:ext cx="830888" cy="949839"/>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1712" y="1825894"/>
            <a:ext cx="6382053" cy="498598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Instructions for the class:</a:t>
            </a:r>
          </a:p>
          <a:p>
            <a:endParaRPr lang="en-US"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&amp; 3 for all the children. Note: If you do not have a printer, you can make the chart on a piece of paper.</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collaborator gives a brief introduction to the topic and share the following definition:</a:t>
            </a:r>
          </a:p>
          <a:p>
            <a:r>
              <a:rPr lang="en-US" sz="1400"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Influence</a:t>
            </a:r>
            <a:r>
              <a:rPr lang="en-US" sz="1400" dirty="0">
                <a:latin typeface="Arial" panose="020B0604020202020204" pitchFamily="34" charset="0"/>
                <a:cs typeface="Arial" panose="020B0604020202020204" pitchFamily="34" charset="0"/>
              </a:rPr>
              <a:t>: To guide someone to do something or act a certain way.</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 You can ask the following questions to reinforce the topic:</a:t>
            </a:r>
            <a:endParaRPr lang="en-US" sz="1400" dirty="0">
              <a:solidFill>
                <a:srgbClr val="FFC000"/>
              </a:solidFill>
              <a:latin typeface="Arial" panose="020B0604020202020204" pitchFamily="34" charset="0"/>
              <a:cs typeface="Arial" panose="020B0604020202020204" pitchFamily="34" charset="0"/>
            </a:endParaRPr>
          </a:p>
          <a:p>
            <a:pPr marL="631825" indent="-342900">
              <a:buFont typeface="+mj-lt"/>
              <a:buAutoNum type="arabicPeriod"/>
            </a:pPr>
            <a:r>
              <a:rPr lang="en-US" sz="1400" dirty="0">
                <a:latin typeface="Arial" panose="020B0604020202020204" pitchFamily="34" charset="0"/>
                <a:cs typeface="Arial" panose="020B0604020202020204" pitchFamily="34" charset="0"/>
              </a:rPr>
              <a:t>Why is it good to have the words of Christ Lisbet in our mind? </a:t>
            </a:r>
            <a:r>
              <a:rPr lang="en-US" sz="1400" dirty="0">
                <a:solidFill>
                  <a:srgbClr val="00B050"/>
                </a:solidFill>
                <a:latin typeface="Arial" panose="020B0604020202020204" pitchFamily="34" charset="0"/>
                <a:cs typeface="Arial" panose="020B0604020202020204" pitchFamily="34" charset="0"/>
              </a:rPr>
              <a:t>So we do not let any bad thought in our mind and we don't let it hurt us or influence us to do something that is not good</a:t>
            </a:r>
            <a:r>
              <a:rPr lang="en-US" sz="1400" b="1" dirty="0">
                <a:solidFill>
                  <a:srgbClr val="00B050"/>
                </a:solidFill>
                <a:latin typeface="Arial" panose="020B0604020202020204" pitchFamily="34" charset="0"/>
                <a:cs typeface="Arial" panose="020B0604020202020204" pitchFamily="34" charset="0"/>
              </a:rPr>
              <a:t>.</a:t>
            </a:r>
          </a:p>
          <a:p>
            <a:pPr marL="631825" indent="-342900">
              <a:buFont typeface="+mj-lt"/>
              <a:buAutoNum type="arabicPeriod"/>
            </a:pPr>
            <a:r>
              <a:rPr lang="en-US" sz="1400" dirty="0">
                <a:latin typeface="Arial" panose="020B0604020202020204" pitchFamily="34" charset="0"/>
                <a:cs typeface="Arial" panose="020B0604020202020204" pitchFamily="34" charset="0"/>
              </a:rPr>
              <a:t>What kind of things can MelquisedecLisbet do? </a:t>
            </a:r>
            <a:r>
              <a:rPr lang="en-US" sz="1400" dirty="0">
                <a:solidFill>
                  <a:srgbClr val="00B050"/>
                </a:solidFill>
                <a:latin typeface="Arial" panose="020B0604020202020204" pitchFamily="34" charset="0"/>
                <a:cs typeface="Arial" panose="020B0604020202020204" pitchFamily="34" charset="0"/>
              </a:rPr>
              <a:t>They do everything, from the smallest to the biggest things. </a:t>
            </a:r>
            <a:endParaRPr lang="en-US" sz="1000" dirty="0">
              <a:solidFill>
                <a:srgbClr val="FFC000"/>
              </a:solidFill>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The collaborator should motivate the children to answer the questions while the clock is on the screen.</a:t>
            </a:r>
          </a:p>
          <a:p>
            <a:pPr marL="0" lvl="1"/>
            <a:endParaRPr lang="en-US" sz="1200" b="1" dirty="0">
              <a:latin typeface="Arial" panose="020B0604020202020204" pitchFamily="34" charset="0"/>
              <a:cs typeface="Arial" panose="020B0604020202020204" pitchFamily="34" charset="0"/>
            </a:endParaRPr>
          </a:p>
          <a:p>
            <a:pPr marL="0" lvl="1"/>
            <a:r>
              <a:rPr lang="en-US" sz="1400" b="1" dirty="0">
                <a:latin typeface="Arial" panose="020B0604020202020204" pitchFamily="34" charset="0"/>
                <a:cs typeface="Arial" panose="020B0604020202020204" pitchFamily="34" charset="0"/>
              </a:rPr>
              <a:t>Activity: Daily Chart</a:t>
            </a:r>
          </a:p>
          <a:p>
            <a:pPr marL="0" lvl="1"/>
            <a:r>
              <a:rPr lang="en-US" sz="1400" dirty="0">
                <a:latin typeface="Arial" panose="020B0604020202020204" pitchFamily="34" charset="0"/>
                <a:cs typeface="Arial" panose="020B0604020202020204" pitchFamily="34" charset="0"/>
              </a:rPr>
              <a:t>The children will fill in the chart daily with how they keep the word of Christ Lisbet in their mind, what they ask for, how they share the Word, and their good actions. This way, they will remember to do this. </a:t>
            </a:r>
          </a:p>
          <a:p>
            <a:pPr marL="0" lvl="1"/>
            <a:endParaRPr lang="en-US" sz="1400" b="1" dirty="0">
              <a:latin typeface="Arial" panose="020B0604020202020204" pitchFamily="34" charset="0"/>
              <a:cs typeface="Arial" panose="020B0604020202020204" pitchFamily="34" charset="0"/>
            </a:endParaRPr>
          </a:p>
          <a:p>
            <a:pPr marL="0" lvl="1"/>
            <a:r>
              <a:rPr lang="en-US" sz="1400" b="1" dirty="0">
                <a:latin typeface="Arial" panose="020B0604020202020204" pitchFamily="34" charset="0"/>
                <a:cs typeface="Arial" panose="020B0604020202020204" pitchFamily="34" charset="0"/>
              </a:rPr>
              <a:t>Materials:	</a:t>
            </a: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Pencils</a:t>
            </a:r>
          </a:p>
        </p:txBody>
      </p:sp>
      <p:pic>
        <p:nvPicPr>
          <p:cNvPr id="8" name="Picture 2">
            <a:extLst>
              <a:ext uri="{FF2B5EF4-FFF2-40B4-BE49-F238E27FC236}">
                <a16:creationId xmlns:a16="http://schemas.microsoft.com/office/drawing/2014/main" id="{2C45FC96-6279-4DA7-896E-5C826B570020}"/>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47885" y="117517"/>
            <a:ext cx="5172390" cy="828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8 Rectángulo"/>
          <p:cNvSpPr>
            <a:spLocks noChangeArrowheads="1"/>
          </p:cNvSpPr>
          <p:nvPr/>
        </p:nvSpPr>
        <p:spPr bwMode="auto">
          <a:xfrm>
            <a:off x="1879065" y="1389815"/>
            <a:ext cx="3289696" cy="307777"/>
          </a:xfrm>
          <a:prstGeom prst="rect">
            <a:avLst/>
          </a:prstGeom>
          <a:noFill/>
          <a:ln w="9525">
            <a:noFill/>
            <a:miter lim="800000"/>
            <a:headEnd/>
            <a:tailEnd/>
          </a:ln>
        </p:spPr>
        <p:txBody>
          <a:bodyPr wrap="square">
            <a:spAutoFit/>
          </a:bodyPr>
          <a:lstStyle/>
          <a:p>
            <a:pPr algn="ctr" eaLnBrk="1" hangingPunct="1"/>
            <a:r>
              <a:rPr lang="en-US" altLang="es-MX" sz="1400" dirty="0">
                <a:latin typeface="Century Gothic" panose="020B0502020202020204" pitchFamily="34" charset="0"/>
                <a:cs typeface="Arial" panose="020B0604020202020204" pitchFamily="34" charset="0"/>
              </a:rPr>
              <a:t>Page for the Collaborator/Parent</a:t>
            </a: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sp>
        <p:nvSpPr>
          <p:cNvPr id="9" name="Rectangle 8"/>
          <p:cNvSpPr/>
          <p:nvPr/>
        </p:nvSpPr>
        <p:spPr>
          <a:xfrm>
            <a:off x="1817618" y="802366"/>
            <a:ext cx="3511488" cy="523220"/>
          </a:xfrm>
          <a:prstGeom prst="rect">
            <a:avLst/>
          </a:prstGeom>
        </p:spPr>
        <p:txBody>
          <a:bodyPr wrap="square">
            <a:spAutoFit/>
          </a:bodyPr>
          <a:lstStyle/>
          <a:p>
            <a:pPr algn="ctr" eaLnBrk="1" hangingPunct="1"/>
            <a:r>
              <a:rPr lang="en-US" altLang="es-MX" sz="1400" u="sng" dirty="0">
                <a:latin typeface="Century Gothic" panose="020B0502020202020204" pitchFamily="34" charset="0"/>
                <a:ea typeface="Kozuka Gothic Pr6N L" panose="020B0200000000000000" pitchFamily="34" charset="-128"/>
                <a:cs typeface="Gisha" panose="020B0502040204020203" pitchFamily="34" charset="-79"/>
              </a:rPr>
              <a:t>Lesson #398</a:t>
            </a:r>
            <a:r>
              <a:rPr lang="en-US" altLang="es-MX" sz="1400" u="sng" dirty="0">
                <a:latin typeface="Century Gothic" panose="020B0502020202020204" pitchFamily="34" charset="0"/>
              </a:rPr>
              <a:t>  The Importance of Speaking the Word</a:t>
            </a:r>
            <a:endParaRPr lang="en-US" altLang="es-MX" sz="1400" u="sng" dirty="0">
              <a:latin typeface="Century Gothic" panose="020B0502020202020204" pitchFamily="34"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graphicFrame>
        <p:nvGraphicFramePr>
          <p:cNvPr id="2" name="Table 2">
            <a:extLst>
              <a:ext uri="{FF2B5EF4-FFF2-40B4-BE49-F238E27FC236}">
                <a16:creationId xmlns:a16="http://schemas.microsoft.com/office/drawing/2014/main" id="{F58D1AB8-4859-4588-B57B-5EAEFE164527}"/>
              </a:ext>
            </a:extLst>
          </p:cNvPr>
          <p:cNvGraphicFramePr>
            <a:graphicFrameLocks noGrp="1"/>
          </p:cNvGraphicFramePr>
          <p:nvPr>
            <p:extLst>
              <p:ext uri="{D42A27DB-BD31-4B8C-83A1-F6EECF244321}">
                <p14:modId xmlns:p14="http://schemas.microsoft.com/office/powerpoint/2010/main" val="188973612"/>
              </p:ext>
            </p:extLst>
          </p:nvPr>
        </p:nvGraphicFramePr>
        <p:xfrm>
          <a:off x="224644" y="3059832"/>
          <a:ext cx="6408712" cy="5256584"/>
        </p:xfrm>
        <a:graphic>
          <a:graphicData uri="http://schemas.openxmlformats.org/drawingml/2006/table">
            <a:tbl>
              <a:tblPr firstRow="1" bandRow="1">
                <a:tableStyleId>{93296810-A885-4BE3-A3E7-6D5BEEA58F35}</a:tableStyleId>
              </a:tblPr>
              <a:tblGrid>
                <a:gridCol w="1602178">
                  <a:extLst>
                    <a:ext uri="{9D8B030D-6E8A-4147-A177-3AD203B41FA5}">
                      <a16:colId xmlns:a16="http://schemas.microsoft.com/office/drawing/2014/main" val="1125342365"/>
                    </a:ext>
                  </a:extLst>
                </a:gridCol>
                <a:gridCol w="1602178">
                  <a:extLst>
                    <a:ext uri="{9D8B030D-6E8A-4147-A177-3AD203B41FA5}">
                      <a16:colId xmlns:a16="http://schemas.microsoft.com/office/drawing/2014/main" val="89907236"/>
                    </a:ext>
                  </a:extLst>
                </a:gridCol>
                <a:gridCol w="1602178">
                  <a:extLst>
                    <a:ext uri="{9D8B030D-6E8A-4147-A177-3AD203B41FA5}">
                      <a16:colId xmlns:a16="http://schemas.microsoft.com/office/drawing/2014/main" val="1560419163"/>
                    </a:ext>
                  </a:extLst>
                </a:gridCol>
                <a:gridCol w="1602178">
                  <a:extLst>
                    <a:ext uri="{9D8B030D-6E8A-4147-A177-3AD203B41FA5}">
                      <a16:colId xmlns:a16="http://schemas.microsoft.com/office/drawing/2014/main" val="3950330035"/>
                    </a:ext>
                  </a:extLst>
                </a:gridCol>
              </a:tblGrid>
              <a:tr h="2628292">
                <a:tc>
                  <a:txBody>
                    <a:bodyPr/>
                    <a:lstStyle/>
                    <a:p>
                      <a:pPr algn="ctr"/>
                      <a:r>
                        <a:rPr lang="en-US" sz="1800" u="sng" dirty="0"/>
                        <a:t>MONDAY </a:t>
                      </a: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800" u="sng" strike="noStrike" kern="1200" cap="none" spc="0" normalizeH="0" baseline="0" noProof="0" dirty="0">
                          <a:ln>
                            <a:noFill/>
                          </a:ln>
                          <a:effectLst/>
                          <a:uLnTx/>
                          <a:uFillTx/>
                        </a:rPr>
                        <a:t>TUESDAY </a:t>
                      </a:r>
                    </a:p>
                    <a:p>
                      <a:endParaRPr lang="en-US"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800" u="sng" strike="noStrike" kern="1200" cap="none" spc="0" normalizeH="0" baseline="0" noProof="0" dirty="0">
                          <a:ln>
                            <a:noFill/>
                          </a:ln>
                          <a:effectLst/>
                          <a:uLnTx/>
                          <a:uFillTx/>
                        </a:rPr>
                        <a:t>WEDNESDAY </a:t>
                      </a:r>
                    </a:p>
                    <a:p>
                      <a:endParaRPr lang="en-US"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800" u="sng" strike="noStrike" kern="1200" cap="none" spc="0" normalizeH="0" baseline="0" noProof="0" dirty="0">
                          <a:ln>
                            <a:noFill/>
                          </a:ln>
                          <a:effectLst/>
                          <a:uLnTx/>
                          <a:uFillTx/>
                        </a:rPr>
                        <a:t>THURSDAY </a:t>
                      </a:r>
                    </a:p>
                    <a:p>
                      <a:endParaRPr lang="en-US" dirty="0"/>
                    </a:p>
                  </a:txBody>
                  <a:tcPr/>
                </a:tc>
                <a:extLst>
                  <a:ext uri="{0D108BD9-81ED-4DB2-BD59-A6C34878D82A}">
                    <a16:rowId xmlns:a16="http://schemas.microsoft.com/office/drawing/2014/main" val="704445558"/>
                  </a:ext>
                </a:extLst>
              </a:tr>
              <a:tr h="2628292">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800" u="sng" strike="noStrike" kern="1200" cap="none" spc="0" normalizeH="0" baseline="0" noProof="0" dirty="0">
                          <a:ln>
                            <a:noFill/>
                          </a:ln>
                          <a:effectLst/>
                          <a:uLnTx/>
                          <a:uFillTx/>
                        </a:rPr>
                        <a:t>FRIDAY </a:t>
                      </a:r>
                    </a:p>
                    <a:p>
                      <a:endParaRPr lang="en-US"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800" u="sng" strike="noStrike" kern="1200" cap="none" spc="0" normalizeH="0" baseline="0" noProof="0" dirty="0">
                          <a:ln>
                            <a:noFill/>
                          </a:ln>
                          <a:effectLst/>
                          <a:uLnTx/>
                          <a:uFillTx/>
                        </a:rPr>
                        <a:t>SATURDAY </a:t>
                      </a:r>
                    </a:p>
                    <a:p>
                      <a:endParaRPr lang="en-US"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800" u="sng" strike="noStrike" kern="1200" cap="none" spc="0" normalizeH="0" baseline="0" noProof="0" dirty="0">
                          <a:ln>
                            <a:noFill/>
                          </a:ln>
                          <a:effectLst/>
                          <a:uLnTx/>
                          <a:uFillTx/>
                        </a:rPr>
                        <a:t>SUNDAY </a:t>
                      </a:r>
                    </a:p>
                    <a:p>
                      <a:endParaRPr lang="en-US" dirty="0"/>
                    </a:p>
                  </a:txBody>
                  <a:tcPr/>
                </a:tc>
                <a:tc>
                  <a:txBody>
                    <a:bodyPr/>
                    <a:lstStyle/>
                    <a:p>
                      <a:endParaRPr lang="en-US" dirty="0"/>
                    </a:p>
                  </a:txBody>
                  <a:tcPr/>
                </a:tc>
                <a:extLst>
                  <a:ext uri="{0D108BD9-81ED-4DB2-BD59-A6C34878D82A}">
                    <a16:rowId xmlns:a16="http://schemas.microsoft.com/office/drawing/2014/main" val="1116493991"/>
                  </a:ext>
                </a:extLst>
              </a:tr>
            </a:tbl>
          </a:graphicData>
        </a:graphic>
      </p:graphicFrame>
      <p:pic>
        <p:nvPicPr>
          <p:cNvPr id="9" name="Picture 2">
            <a:extLst>
              <a:ext uri="{FF2B5EF4-FFF2-40B4-BE49-F238E27FC236}">
                <a16:creationId xmlns:a16="http://schemas.microsoft.com/office/drawing/2014/main" id="{37F7A703-820F-4529-9E73-F40965C29BD3}"/>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47885" y="117517"/>
            <a:ext cx="5172390" cy="828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a:extLst>
              <a:ext uri="{FF2B5EF4-FFF2-40B4-BE49-F238E27FC236}">
                <a16:creationId xmlns:a16="http://schemas.microsoft.com/office/drawing/2014/main" id="{3EA12869-1D69-45A7-BA54-03CE8AA7E7DA}"/>
              </a:ext>
            </a:extLst>
          </p:cNvPr>
          <p:cNvPicPr>
            <a:picLocks noChangeAspect="1"/>
          </p:cNvPicPr>
          <p:nvPr/>
        </p:nvPicPr>
        <p:blipFill rotWithShape="1">
          <a:blip r:embed="rId5"/>
          <a:srcRect l="50000" r="24082"/>
          <a:stretch/>
        </p:blipFill>
        <p:spPr>
          <a:xfrm>
            <a:off x="5147987" y="5940152"/>
            <a:ext cx="1399725" cy="2088232"/>
          </a:xfrm>
          <a:prstGeom prst="rect">
            <a:avLst/>
          </a:prstGeom>
        </p:spPr>
      </p:pic>
      <p:sp>
        <p:nvSpPr>
          <p:cNvPr id="7" name="TextBox 6">
            <a:extLst>
              <a:ext uri="{FF2B5EF4-FFF2-40B4-BE49-F238E27FC236}">
                <a16:creationId xmlns:a16="http://schemas.microsoft.com/office/drawing/2014/main" id="{FA93E27D-B6F6-4D9B-AB33-45440229B301}"/>
              </a:ext>
            </a:extLst>
          </p:cNvPr>
          <p:cNvSpPr txBox="1"/>
          <p:nvPr/>
        </p:nvSpPr>
        <p:spPr>
          <a:xfrm>
            <a:off x="404664" y="1404724"/>
            <a:ext cx="6214891" cy="1511092"/>
          </a:xfrm>
          <a:prstGeom prst="rect">
            <a:avLst/>
          </a:prstGeom>
          <a:noFill/>
        </p:spPr>
        <p:txBody>
          <a:bodyPr wrap="square" rtlCol="0">
            <a:prstTxWarp prst="textPlain">
              <a:avLst/>
            </a:prstTxWarp>
            <a:spAutoFit/>
          </a:bodyPr>
          <a:lstStyle/>
          <a:p>
            <a:pPr algn="ctr"/>
            <a:r>
              <a:rPr lang="en-US" sz="2400" b="1" dirty="0">
                <a:solidFill>
                  <a:srgbClr val="00B050"/>
                </a:solidFill>
              </a:rPr>
              <a:t>How are you keeping the words of Christ Lisbet in your mind everyday?</a:t>
            </a:r>
          </a:p>
          <a:p>
            <a:pPr algn="ctr"/>
            <a:r>
              <a:rPr lang="en-US" sz="1400" dirty="0"/>
              <a:t>Fill in the chart with ways you review Her words, what you ask for, how you share Her word, and your good actions daily:</a:t>
            </a:r>
          </a:p>
        </p:txBody>
      </p:sp>
      <p:sp>
        <p:nvSpPr>
          <p:cNvPr id="8" name="Rectangle 7"/>
          <p:cNvSpPr/>
          <p:nvPr/>
        </p:nvSpPr>
        <p:spPr>
          <a:xfrm>
            <a:off x="1817618" y="802366"/>
            <a:ext cx="3511488" cy="523220"/>
          </a:xfrm>
          <a:prstGeom prst="rect">
            <a:avLst/>
          </a:prstGeom>
        </p:spPr>
        <p:txBody>
          <a:bodyPr wrap="square">
            <a:spAutoFit/>
          </a:bodyPr>
          <a:lstStyle/>
          <a:p>
            <a:pPr algn="ctr" eaLnBrk="1" hangingPunct="1"/>
            <a:r>
              <a:rPr lang="en-US" altLang="es-MX" sz="1400" u="sng" dirty="0">
                <a:latin typeface="Century Gothic" panose="020B0502020202020204" pitchFamily="34" charset="0"/>
                <a:ea typeface="Kozuka Gothic Pr6N L" panose="020B0200000000000000" pitchFamily="34" charset="-128"/>
                <a:cs typeface="Gisha" panose="020B0502040204020203" pitchFamily="34" charset="-79"/>
              </a:rPr>
              <a:t>Lesson #398</a:t>
            </a:r>
            <a:r>
              <a:rPr lang="en-US" altLang="es-MX" sz="1400" u="sng" dirty="0">
                <a:latin typeface="Century Gothic" panose="020B0502020202020204" pitchFamily="34" charset="0"/>
              </a:rPr>
              <a:t>  The Importance of Speaking the Word</a:t>
            </a:r>
            <a:endParaRPr lang="en-US" altLang="es-MX" sz="1400" u="sng" dirty="0">
              <a:latin typeface="Century Gothic" panose="020B0502020202020204" pitchFamily="34"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297349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1042859</TotalTime>
  <Words>652</Words>
  <Application>Microsoft Office PowerPoint</Application>
  <PresentationFormat>On-screen Show (4:3)</PresentationFormat>
  <Paragraphs>46</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7793</cp:revision>
  <cp:lastPrinted>2018-09-10T19:54:12Z</cp:lastPrinted>
  <dcterms:created xsi:type="dcterms:W3CDTF">2011-04-01T14:17:38Z</dcterms:created>
  <dcterms:modified xsi:type="dcterms:W3CDTF">2022-06-23T17:55:19Z</dcterms:modified>
</cp:coreProperties>
</file>