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5"/>
  </p:notesMasterIdLst>
  <p:sldIdLst>
    <p:sldId id="270" r:id="rId2"/>
    <p:sldId id="276" r:id="rId3"/>
    <p:sldId id="277" r:id="rId4"/>
  </p:sldIdLst>
  <p:sldSz cx="6858000" cy="9144000" type="screen4x3"/>
  <p:notesSz cx="6888163" cy="100203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 uri="{2D200454-40CA-4A62-9FC3-DE9A4176ACB9}">
      <p15:notesGuideLst xmlns:p15="http://schemas.microsoft.com/office/powerpoint/2012/main" xmlns="">
        <p15:guide id="1" orient="horz" pos="3156">
          <p15:clr>
            <a:srgbClr val="A4A3A4"/>
          </p15:clr>
        </p15:guide>
        <p15:guide id="2" pos="216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2006BA"/>
    <a:srgbClr val="00FF00"/>
    <a:srgbClr val="FF9999"/>
    <a:srgbClr val="F6BB00"/>
    <a:srgbClr val="7F6AFA"/>
    <a:srgbClr val="17CF29"/>
    <a:srgbClr val="F26A1E"/>
    <a:srgbClr val="F8F8F8"/>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59" autoAdjust="0"/>
    <p:restoredTop sz="94270" autoAdjust="0"/>
  </p:normalViewPr>
  <p:slideViewPr>
    <p:cSldViewPr>
      <p:cViewPr>
        <p:scale>
          <a:sx n="80" d="100"/>
          <a:sy n="80" d="100"/>
        </p:scale>
        <p:origin x="-1974" y="-90"/>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3156"/>
        <p:guide pos="216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4500" cy="50165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02075" y="0"/>
            <a:ext cx="2984500" cy="50165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30/03/2018</a:t>
            </a:fld>
            <a:endParaRPr lang="es-PE" dirty="0"/>
          </a:p>
        </p:txBody>
      </p:sp>
      <p:sp>
        <p:nvSpPr>
          <p:cNvPr id="4" name="3 Marcador de imagen de diapositiva"/>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688975" y="4759325"/>
            <a:ext cx="5510213" cy="4510088"/>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PE" noProof="0"/>
          </a:p>
        </p:txBody>
      </p:sp>
      <p:sp>
        <p:nvSpPr>
          <p:cNvPr id="6" name="5 Marcador de pie de página"/>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02075" y="9517063"/>
            <a:ext cx="2984500" cy="5016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smtClean="0"/>
              <a:t>Click to edit Master title style</a:t>
            </a:r>
            <a:endParaRPr lang="en-US"/>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30/03/2018</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30/03/2018</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30/03/2018</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30/03/2018</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smtClean="0"/>
              <a:t>Click to edit Master title style</a:t>
            </a:r>
            <a:endParaRPr lang="en-US"/>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30/03/2018</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30/03/2018</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30/03/2018</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30/03/2018</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30/03/2018</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smtClean="0"/>
              <a:t>Click to edit Master title style</a:t>
            </a:r>
            <a:endParaRPr lang="en-US"/>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30/03/2018</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smtClean="0"/>
              <a:t>Click to edit Master title style</a:t>
            </a:r>
            <a:endParaRPr lang="en-US"/>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30/03/2018</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30/03/2018</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9.jp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p:nvPr/>
        </p:nvPicPr>
        <p:blipFill rotWithShape="1">
          <a:blip r:embed="rId3" cstate="print">
            <a:extLst>
              <a:ext uri="{28A0092B-C50C-407E-A947-70E740481C1C}">
                <a14:useLocalDpi xmlns:a14="http://schemas.microsoft.com/office/drawing/2010/main" val="0"/>
              </a:ext>
            </a:extLst>
          </a:blip>
          <a:srcRect r="11998"/>
          <a:stretch/>
        </p:blipFill>
        <p:spPr bwMode="auto">
          <a:xfrm>
            <a:off x="24312" y="1753555"/>
            <a:ext cx="629491" cy="714134"/>
          </a:xfrm>
          <a:prstGeom prst="rect">
            <a:avLst/>
          </a:prstGeom>
          <a:ln>
            <a:noFill/>
          </a:ln>
          <a:extLst>
            <a:ext uri="{53640926-AAD7-44D8-BBD7-CCE9431645EC}">
              <a14:shadowObscured xmlns:a14="http://schemas.microsoft.com/office/drawing/2010/main"/>
            </a:ext>
          </a:extLst>
        </p:spPr>
      </p:pic>
      <p:pic>
        <p:nvPicPr>
          <p:cNvPr id="14" name="Picture 13"/>
          <p:cNvPicPr/>
          <p:nvPr/>
        </p:nvPicPr>
        <p:blipFill rotWithShape="1">
          <a:blip r:embed="rId3" cstate="print">
            <a:extLst>
              <a:ext uri="{28A0092B-C50C-407E-A947-70E740481C1C}">
                <a14:useLocalDpi xmlns:a14="http://schemas.microsoft.com/office/drawing/2010/main" val="0"/>
              </a:ext>
            </a:extLst>
          </a:blip>
          <a:srcRect r="11998"/>
          <a:stretch/>
        </p:blipFill>
        <p:spPr bwMode="auto">
          <a:xfrm flipH="1">
            <a:off x="6203571" y="1769617"/>
            <a:ext cx="658257" cy="714134"/>
          </a:xfrm>
          <a:prstGeom prst="rect">
            <a:avLst/>
          </a:prstGeom>
          <a:ln>
            <a:noFill/>
          </a:ln>
          <a:extLst>
            <a:ext uri="{53640926-AAD7-44D8-BBD7-CCE9431645EC}">
              <a14:shadowObscured xmlns:a14="http://schemas.microsoft.com/office/drawing/2010/main"/>
            </a:ext>
          </a:extLst>
        </p:spPr>
      </p:pic>
      <p:sp>
        <p:nvSpPr>
          <p:cNvPr id="16" name="22 Rectángulo"/>
          <p:cNvSpPr>
            <a:spLocks noChangeArrowheads="1"/>
          </p:cNvSpPr>
          <p:nvPr/>
        </p:nvSpPr>
        <p:spPr bwMode="auto">
          <a:xfrm>
            <a:off x="1015863" y="70865"/>
            <a:ext cx="4886599" cy="400110"/>
          </a:xfrm>
          <a:prstGeom prst="rect">
            <a:avLst/>
          </a:prstGeom>
          <a:noFill/>
          <a:ln w="9525">
            <a:noFill/>
            <a:miter lim="800000"/>
            <a:headEnd/>
            <a:tailEnd/>
          </a:ln>
        </p:spPr>
        <p:txBody>
          <a:bodyPr wrap="square">
            <a:spAutoFit/>
          </a:bodyPr>
          <a:lstStyle/>
          <a:p>
            <a:pPr algn="ctr" eaLnBrk="1" hangingPunct="1"/>
            <a:r>
              <a:rPr lang="en-US" altLang="es-MX" sz="2000" b="1" dirty="0" smtClean="0">
                <a:latin typeface="Harrington" panose="04040505050A02020702" pitchFamily="82" charset="0"/>
              </a:rPr>
              <a:t>The King of Salem – Government of God</a:t>
            </a:r>
            <a:endParaRPr lang="en-US" altLang="es-MX" sz="2000" dirty="0">
              <a:latin typeface="Harrington" panose="04040505050A02020702" pitchFamily="82" charset="0"/>
            </a:endParaRPr>
          </a:p>
        </p:txBody>
      </p:sp>
      <p:sp>
        <p:nvSpPr>
          <p:cNvPr id="8" name="Rectangle 7"/>
          <p:cNvSpPr/>
          <p:nvPr/>
        </p:nvSpPr>
        <p:spPr>
          <a:xfrm>
            <a:off x="1334927" y="403885"/>
            <a:ext cx="4248472" cy="584775"/>
          </a:xfrm>
          <a:prstGeom prst="rect">
            <a:avLst/>
          </a:prstGeom>
        </p:spPr>
        <p:txBody>
          <a:bodyPr wrap="square">
            <a:spAutoFit/>
          </a:bodyPr>
          <a:lstStyle/>
          <a:p>
            <a:pPr algn="ctr"/>
            <a:r>
              <a:rPr lang="en-US" sz="1600" dirty="0" smtClean="0">
                <a:latin typeface="Century Gothic" panose="020B0502020202020204" pitchFamily="34" charset="0"/>
              </a:rPr>
              <a:t>Lesson # 175 Many Woman have </a:t>
            </a:r>
            <a:r>
              <a:rPr lang="en-US" sz="1600" dirty="0" smtClean="0">
                <a:latin typeface="Century Gothic" panose="020B0502020202020204" pitchFamily="34" charset="0"/>
              </a:rPr>
              <a:t>Done</a:t>
            </a:r>
            <a:r>
              <a:rPr lang="en-US" sz="1600" dirty="0" smtClean="0">
                <a:latin typeface="Century Gothic" panose="020B0502020202020204" pitchFamily="34" charset="0"/>
              </a:rPr>
              <a:t> Good, but You </a:t>
            </a:r>
            <a:r>
              <a:rPr lang="en-US" sz="1600" dirty="0" smtClean="0">
                <a:latin typeface="Century Gothic" panose="020B0502020202020204" pitchFamily="34" charset="0"/>
              </a:rPr>
              <a:t>Surpassed Them All</a:t>
            </a:r>
            <a:endParaRPr lang="en-US" sz="1600" dirty="0">
              <a:latin typeface="Century Gothic" panose="020B0502020202020204" pitchFamily="34" charset="0"/>
            </a:endParaRPr>
          </a:p>
        </p:txBody>
      </p:sp>
      <p:sp>
        <p:nvSpPr>
          <p:cNvPr id="10" name="68 Rectángulo"/>
          <p:cNvSpPr>
            <a:spLocks noChangeArrowheads="1"/>
          </p:cNvSpPr>
          <p:nvPr/>
        </p:nvSpPr>
        <p:spPr bwMode="auto">
          <a:xfrm>
            <a:off x="131713" y="1508968"/>
            <a:ext cx="6654899" cy="7586692"/>
          </a:xfrm>
          <a:prstGeom prst="rect">
            <a:avLst/>
          </a:prstGeom>
          <a:noFill/>
          <a:ln w="38100">
            <a:solidFill>
              <a:srgbClr val="00FF00"/>
            </a:solidFill>
            <a:prstDash val="lgDashDotDot"/>
            <a:miter lim="800000"/>
            <a:headEnd/>
            <a:tailEnd/>
          </a:ln>
        </p:spPr>
        <p:txBody>
          <a:bodyPr wrap="square">
            <a:spAutoFit/>
          </a:bodyPr>
          <a:lstStyle/>
          <a:p>
            <a:pPr algn="ctr"/>
            <a:r>
              <a:rPr lang="en-US" sz="1150" dirty="0" smtClean="0">
                <a:latin typeface="Arial" panose="020B0604020202020204" pitchFamily="34" charset="0"/>
                <a:cs typeface="Arial" panose="020B0604020202020204" pitchFamily="34" charset="0"/>
              </a:rPr>
              <a:t>Faithful brothers and sisters, today our Parents explain to us that Christ has manifested to men in various ways in different eras, trying to save the world. They explain what it says in</a:t>
            </a:r>
          </a:p>
          <a:p>
            <a:pPr algn="ctr"/>
            <a:r>
              <a:rPr lang="en-US" sz="1150"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Proverbs 31:29</a:t>
            </a:r>
            <a:r>
              <a:rPr lang="en-US" sz="115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1150"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“many woman have done good, but you surpass them all”, </a:t>
            </a:r>
            <a:r>
              <a:rPr lang="en-US" sz="1150" dirty="0" smtClean="0">
                <a:latin typeface="Arial" panose="020B0604020202020204" pitchFamily="34" charset="0"/>
                <a:cs typeface="Arial" panose="020B0604020202020204" pitchFamily="34" charset="0"/>
              </a:rPr>
              <a:t>here it is </a:t>
            </a:r>
          </a:p>
          <a:p>
            <a:pPr algn="ctr"/>
            <a:r>
              <a:rPr lang="en-US" sz="1150" dirty="0" smtClean="0">
                <a:latin typeface="Arial" panose="020B0604020202020204" pitchFamily="34" charset="0"/>
                <a:cs typeface="Arial" panose="020B0604020202020204" pitchFamily="34" charset="0"/>
              </a:rPr>
              <a:t>speaking </a:t>
            </a:r>
            <a:r>
              <a:rPr lang="en-US" sz="1150" dirty="0" smtClean="0">
                <a:latin typeface="Arial" panose="020B0604020202020204" pitchFamily="34" charset="0"/>
                <a:cs typeface="Arial" panose="020B0604020202020204" pitchFamily="34" charset="0"/>
              </a:rPr>
              <a:t>of Christ</a:t>
            </a:r>
            <a:r>
              <a:rPr lang="en-US" sz="1150" dirty="0" smtClean="0">
                <a:latin typeface="Arial" panose="020B0604020202020204" pitchFamily="34" charset="0"/>
                <a:cs typeface="Arial" panose="020B0604020202020204" pitchFamily="34" charset="0"/>
              </a:rPr>
              <a:t> Lisbet</a:t>
            </a:r>
            <a:r>
              <a:rPr lang="en-US" sz="1150" dirty="0" smtClean="0">
                <a:latin typeface="Arial" panose="020B0604020202020204" pitchFamily="34" charset="0"/>
                <a:cs typeface="Arial" panose="020B0604020202020204" pitchFamily="34" charset="0"/>
              </a:rPr>
              <a:t> because She is the ultimate manifestation of</a:t>
            </a:r>
            <a:r>
              <a:rPr lang="en-US" sz="1150" dirty="0" smtClean="0">
                <a:latin typeface="Arial" panose="020B0604020202020204" pitchFamily="34" charset="0"/>
                <a:cs typeface="Arial" panose="020B0604020202020204" pitchFamily="34" charset="0"/>
              </a:rPr>
              <a:t> Christ. </a:t>
            </a:r>
            <a:endParaRPr lang="en-US" sz="1150" dirty="0" smtClean="0">
              <a:solidFill>
                <a:srgbClr val="FF0000"/>
              </a:solidFill>
              <a:latin typeface="Arial" panose="020B0604020202020204" pitchFamily="34" charset="0"/>
              <a:cs typeface="Arial" panose="020B0604020202020204" pitchFamily="34" charset="0"/>
            </a:endParaRPr>
          </a:p>
          <a:p>
            <a:pPr algn="ctr"/>
            <a:endParaRPr lang="es-CR" sz="1100" dirty="0">
              <a:solidFill>
                <a:srgbClr val="FF0066"/>
              </a:solidFill>
              <a:latin typeface="Arial" panose="020B0604020202020204" pitchFamily="34" charset="0"/>
              <a:cs typeface="Arial" panose="020B0604020202020204" pitchFamily="34" charset="0"/>
            </a:endParaRPr>
          </a:p>
          <a:p>
            <a:pPr algn="ctr"/>
            <a:r>
              <a:rPr lang="en-US" sz="1150" dirty="0" smtClean="0">
                <a:latin typeface="Arial" panose="020B0604020202020204" pitchFamily="34" charset="0"/>
                <a:cs typeface="Arial" panose="020B0604020202020204" pitchFamily="34" charset="0"/>
              </a:rPr>
              <a:t>We know that</a:t>
            </a:r>
            <a:r>
              <a:rPr lang="en-US" sz="1150" dirty="0" smtClean="0">
                <a:latin typeface="Arial" panose="020B0604020202020204" pitchFamily="34" charset="0"/>
                <a:cs typeface="Arial" panose="020B0604020202020204" pitchFamily="34" charset="0"/>
              </a:rPr>
              <a:t> </a:t>
            </a:r>
            <a:r>
              <a:rPr lang="en-US" sz="1150"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Christ does not change</a:t>
            </a:r>
            <a:r>
              <a:rPr lang="en-US" sz="115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1150"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she has always been the same</a:t>
            </a:r>
            <a:r>
              <a:rPr lang="en-US" sz="115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1150" dirty="0" smtClean="0">
                <a:latin typeface="Arial" panose="020B0604020202020204" pitchFamily="34" charset="0"/>
                <a:cs typeface="Arial" panose="020B0604020202020204" pitchFamily="34" charset="0"/>
              </a:rPr>
              <a:t>Wife of Me</a:t>
            </a:r>
            <a:r>
              <a:rPr lang="en-US" sz="1150" dirty="0" smtClean="0">
                <a:latin typeface="Arial" panose="020B0604020202020204" pitchFamily="34" charset="0"/>
                <a:cs typeface="Arial" panose="020B0604020202020204" pitchFamily="34" charset="0"/>
              </a:rPr>
              <a:t>lquisedec, but she has used different  physical bodies to manifest herself in front of man. </a:t>
            </a:r>
            <a:r>
              <a:rPr lang="en-US" sz="1150" u="sng" dirty="0" smtClean="0">
                <a:latin typeface="Arial" panose="020B0604020202020204" pitchFamily="34" charset="0"/>
                <a:cs typeface="Arial" panose="020B0604020202020204" pitchFamily="34" charset="0"/>
              </a:rPr>
              <a:t>God Melquisedec has always been with His Christ, trying to save the world</a:t>
            </a:r>
            <a:r>
              <a:rPr lang="en-US" sz="1150" dirty="0" smtClean="0">
                <a:latin typeface="Arial" panose="020B0604020202020204" pitchFamily="34" charset="0"/>
                <a:cs typeface="Arial" panose="020B0604020202020204" pitchFamily="34" charset="0"/>
              </a:rPr>
              <a:t>. </a:t>
            </a:r>
            <a:r>
              <a:rPr lang="en-US" sz="1150" u="sng" dirty="0" smtClean="0">
                <a:latin typeface="Arial" panose="020B0604020202020204" pitchFamily="34" charset="0"/>
                <a:cs typeface="Arial" panose="020B0604020202020204" pitchFamily="34" charset="0"/>
              </a:rPr>
              <a:t>All of God’s creation is spiritual and God has always done things the same way</a:t>
            </a:r>
            <a:r>
              <a:rPr lang="en-US" sz="1150" dirty="0" smtClean="0">
                <a:latin typeface="Arial" panose="020B0604020202020204" pitchFamily="34" charset="0"/>
                <a:cs typeface="Arial" panose="020B0604020202020204" pitchFamily="34" charset="0"/>
              </a:rPr>
              <a:t>. The same thing we see in Christ Lisbet today, is what men have seen in Christ when She manifested in other eras.  </a:t>
            </a:r>
          </a:p>
          <a:p>
            <a:endParaRPr lang="es-CR" sz="1100" dirty="0">
              <a:latin typeface="Arial" panose="020B0604020202020204" pitchFamily="34" charset="0"/>
              <a:cs typeface="Arial" panose="020B0604020202020204" pitchFamily="34" charset="0"/>
            </a:endParaRPr>
          </a:p>
          <a:p>
            <a:r>
              <a:rPr lang="en-US" sz="1150" dirty="0" smtClean="0">
                <a:latin typeface="Arial" panose="020B0604020202020204" pitchFamily="34" charset="0"/>
                <a:cs typeface="Arial" panose="020B0604020202020204" pitchFamily="34" charset="0"/>
              </a:rPr>
              <a:t>Men have not </a:t>
            </a:r>
            <a:r>
              <a:rPr lang="en-US" sz="1150" dirty="0" smtClean="0">
                <a:latin typeface="Arial" panose="020B0604020202020204" pitchFamily="34" charset="0"/>
                <a:cs typeface="Arial" panose="020B0604020202020204" pitchFamily="34" charset="0"/>
              </a:rPr>
              <a:t>wanted to believe in Christ because they see Her as a simple woman and do not see the POWER that is in Her. But</a:t>
            </a:r>
            <a:r>
              <a:rPr lang="en-US" sz="1150" dirty="0" smtClean="0">
                <a:latin typeface="Arial" panose="020B0604020202020204" pitchFamily="34" charset="0"/>
                <a:cs typeface="Arial" panose="020B0604020202020204" pitchFamily="34" charset="0"/>
              </a:rPr>
              <a:t> </a:t>
            </a:r>
            <a:r>
              <a:rPr lang="en-US" sz="1150"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Christ has always existed, She is the Word. God the Mother that is always with God the Father</a:t>
            </a:r>
            <a:r>
              <a:rPr lang="en-US" sz="1150" dirty="0" smtClean="0">
                <a:latin typeface="Arial" panose="020B0604020202020204" pitchFamily="34" charset="0"/>
                <a:cs typeface="Arial" panose="020B0604020202020204" pitchFamily="34" charset="0"/>
              </a:rPr>
              <a:t>. </a:t>
            </a:r>
            <a:r>
              <a:rPr lang="en-US" sz="1150" u="sng" dirty="0" smtClean="0">
                <a:latin typeface="Arial" panose="020B0604020202020204" pitchFamily="34" charset="0"/>
                <a:cs typeface="Arial" panose="020B0604020202020204" pitchFamily="34" charset="0"/>
              </a:rPr>
              <a:t>The Word that comes from the mouth of God is the one that made the heavens and the earth and everything that exists </a:t>
            </a:r>
            <a:r>
              <a:rPr lang="en-US" sz="1150" dirty="0" smtClean="0">
                <a:latin typeface="Arial" panose="020B0604020202020204" pitchFamily="34" charset="0"/>
                <a:cs typeface="Arial" panose="020B0604020202020204" pitchFamily="34" charset="0"/>
              </a:rPr>
              <a:t>like the children of God, the trees, the animals, all of the creation. </a:t>
            </a:r>
            <a:r>
              <a:rPr lang="en-US" sz="1150" u="sng" dirty="0" smtClean="0">
                <a:latin typeface="Arial" panose="020B0604020202020204" pitchFamily="34" charset="0"/>
                <a:cs typeface="Arial" panose="020B0604020202020204" pitchFamily="34" charset="0"/>
              </a:rPr>
              <a:t>Her word has eternal life, it is the Power of God</a:t>
            </a:r>
            <a:r>
              <a:rPr lang="en-US" sz="1150" dirty="0" smtClean="0">
                <a:latin typeface="Arial" panose="020B0604020202020204" pitchFamily="34" charset="0"/>
                <a:cs typeface="Arial" panose="020B0604020202020204" pitchFamily="34" charset="0"/>
              </a:rPr>
              <a:t> </a:t>
            </a:r>
            <a:r>
              <a:rPr lang="en-US" sz="1150" dirty="0" smtClean="0">
                <a:latin typeface="Arial" panose="020B0604020202020204" pitchFamily="34" charset="0"/>
                <a:cs typeface="Arial" panose="020B0604020202020204" pitchFamily="34" charset="0"/>
              </a:rPr>
              <a:t>that penetrates our mind to know what we are thinking and that is how They judge us</a:t>
            </a:r>
            <a:r>
              <a:rPr lang="en-US" sz="1150" dirty="0" smtClean="0">
                <a:latin typeface="Arial" panose="020B0604020202020204" pitchFamily="34" charset="0"/>
                <a:cs typeface="Arial" panose="020B0604020202020204" pitchFamily="34" charset="0"/>
              </a:rPr>
              <a:t>. </a:t>
            </a:r>
          </a:p>
          <a:p>
            <a:endParaRPr lang="en-US" sz="1100" dirty="0" smtClean="0">
              <a:latin typeface="Arial" panose="020B0604020202020204" pitchFamily="34" charset="0"/>
              <a:cs typeface="Arial" panose="020B0604020202020204" pitchFamily="34" charset="0"/>
            </a:endParaRPr>
          </a:p>
          <a:p>
            <a:r>
              <a:rPr lang="en-US" sz="1150"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God</a:t>
            </a:r>
            <a:r>
              <a:rPr lang="en-US" sz="1150"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swore by two immutable things , that they are God the Father and God the Mother God’s Christ</a:t>
            </a:r>
            <a:r>
              <a:rPr lang="en-US" sz="1150" dirty="0" smtClean="0">
                <a:latin typeface="Arial" panose="020B0604020202020204" pitchFamily="34" charset="0"/>
                <a:cs typeface="Arial" panose="020B0604020202020204" pitchFamily="34" charset="0"/>
              </a:rPr>
              <a:t>, because </a:t>
            </a:r>
            <a:r>
              <a:rPr lang="en-US" sz="1150" u="sng" dirty="0" smtClean="0">
                <a:latin typeface="Arial" panose="020B0604020202020204" pitchFamily="34" charset="0"/>
                <a:cs typeface="Arial" panose="020B0604020202020204" pitchFamily="34" charset="0"/>
              </a:rPr>
              <a:t>They never change and the pact They have with each other is eternal</a:t>
            </a:r>
            <a:r>
              <a:rPr lang="en-US" sz="1150" dirty="0" smtClean="0">
                <a:latin typeface="Arial" panose="020B0604020202020204" pitchFamily="34" charset="0"/>
                <a:cs typeface="Arial" panose="020B0604020202020204" pitchFamily="34" charset="0"/>
              </a:rPr>
              <a:t>. They swore They would put someone who would be a mediator between Them and men, to </a:t>
            </a:r>
            <a:r>
              <a:rPr lang="en-US" sz="1150" dirty="0" smtClean="0">
                <a:latin typeface="Arial" panose="020B0604020202020204" pitchFamily="34" charset="0"/>
                <a:cs typeface="Arial" panose="020B0604020202020204" pitchFamily="34" charset="0"/>
              </a:rPr>
              <a:t>make sure They would not change the promises They made to us. </a:t>
            </a:r>
            <a:r>
              <a:rPr lang="en-US" sz="1150" u="sng" dirty="0" smtClean="0">
                <a:latin typeface="Arial" panose="020B0604020202020204" pitchFamily="34" charset="0"/>
                <a:cs typeface="Arial" panose="020B0604020202020204" pitchFamily="34" charset="0"/>
              </a:rPr>
              <a:t>God does not change His promises, teachings</a:t>
            </a:r>
            <a:r>
              <a:rPr lang="en-US" sz="1150" u="sng" dirty="0" smtClean="0">
                <a:latin typeface="Arial" panose="020B0604020202020204" pitchFamily="34" charset="0"/>
                <a:cs typeface="Arial" panose="020B0604020202020204" pitchFamily="34" charset="0"/>
              </a:rPr>
              <a:t>, or way of being</a:t>
            </a:r>
            <a:r>
              <a:rPr lang="en-US" sz="1150" dirty="0" smtClean="0">
                <a:latin typeface="Arial" panose="020B0604020202020204" pitchFamily="34" charset="0"/>
                <a:cs typeface="Arial" panose="020B0604020202020204" pitchFamily="34" charset="0"/>
              </a:rPr>
              <a:t>.  </a:t>
            </a:r>
          </a:p>
          <a:p>
            <a:endParaRPr lang="es-CR" sz="1000" dirty="0">
              <a:latin typeface="Arial" panose="020B0604020202020204" pitchFamily="34" charset="0"/>
              <a:cs typeface="Arial" panose="020B0604020202020204" pitchFamily="34" charset="0"/>
            </a:endParaRPr>
          </a:p>
          <a:p>
            <a:r>
              <a:rPr lang="en-US" sz="1150" dirty="0" smtClean="0">
                <a:latin typeface="Arial" panose="020B0604020202020204" pitchFamily="34" charset="0"/>
                <a:cs typeface="Arial" panose="020B0604020202020204" pitchFamily="34" charset="0"/>
              </a:rPr>
              <a:t>In these times, Christ </a:t>
            </a:r>
            <a:r>
              <a:rPr lang="en-US" sz="1150" dirty="0" smtClean="0">
                <a:latin typeface="Arial" panose="020B0604020202020204" pitchFamily="34" charset="0"/>
                <a:cs typeface="Arial" panose="020B0604020202020204" pitchFamily="34" charset="0"/>
              </a:rPr>
              <a:t>Lisbet is the mediator between God and men. </a:t>
            </a:r>
            <a:r>
              <a:rPr lang="en-US" sz="1150"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a:t>
            </a:r>
            <a:r>
              <a:rPr lang="en-US" sz="1150"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ach time Christ has manifested, </a:t>
            </a:r>
            <a:r>
              <a:rPr lang="en-US" sz="1150"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She is the same in holiness</a:t>
            </a:r>
            <a:r>
              <a:rPr lang="en-US" sz="1150" dirty="0" smtClean="0">
                <a:latin typeface="Arial" panose="020B0604020202020204" pitchFamily="34" charset="0"/>
                <a:cs typeface="Arial" panose="020B0604020202020204" pitchFamily="34" charset="0"/>
              </a:rPr>
              <a:t>, and She undresses of that holiness for a while because of the love for us, Her faithful children. She does this to be able to have spiritual children with her beloved Husband Melquisedec. </a:t>
            </a:r>
            <a:r>
              <a:rPr lang="en-US" sz="1150" u="sng" dirty="0" smtClean="0">
                <a:latin typeface="Arial" panose="020B0604020202020204" pitchFamily="34" charset="0"/>
                <a:cs typeface="Arial" panose="020B0604020202020204" pitchFamily="34" charset="0"/>
              </a:rPr>
              <a:t>So She undresses of Her holiness and dresses Herself in a body</a:t>
            </a:r>
          </a:p>
          <a:p>
            <a:r>
              <a:rPr lang="en-US" sz="1150" u="sng" dirty="0" smtClean="0">
                <a:latin typeface="Arial" panose="020B0604020202020204" pitchFamily="34" charset="0"/>
                <a:cs typeface="Arial" panose="020B0604020202020204" pitchFamily="34" charset="0"/>
              </a:rPr>
              <a:t>of flesh</a:t>
            </a:r>
            <a:r>
              <a:rPr lang="en-US" sz="1150" u="sng" dirty="0" smtClean="0">
                <a:latin typeface="Arial" panose="020B0604020202020204" pitchFamily="34" charset="0"/>
                <a:cs typeface="Arial" panose="020B0604020202020204" pitchFamily="34" charset="0"/>
              </a:rPr>
              <a:t>, like ours, to show us how to defeat the carnal mind and become perfect.</a:t>
            </a:r>
            <a:r>
              <a:rPr lang="en-US" sz="1150" dirty="0" smtClean="0">
                <a:latin typeface="Arial" panose="020B0604020202020204" pitchFamily="34" charset="0"/>
                <a:cs typeface="Arial" panose="020B0604020202020204" pitchFamily="34" charset="0"/>
              </a:rPr>
              <a:t> She was the first to penetrate</a:t>
            </a:r>
            <a:r>
              <a:rPr lang="en-US" sz="1150" dirty="0" smtClean="0">
                <a:latin typeface="Arial" panose="020B0604020202020204" pitchFamily="34" charset="0"/>
                <a:cs typeface="Arial" panose="020B0604020202020204" pitchFamily="34" charset="0"/>
              </a:rPr>
              <a:t> Her own mind to clean Her own mortal body and dress it of immortality. That is why </a:t>
            </a:r>
            <a:r>
              <a:rPr lang="en-US" sz="1150" u="sng" dirty="0" smtClean="0">
                <a:latin typeface="Arial" panose="020B0604020202020204" pitchFamily="34" charset="0"/>
                <a:cs typeface="Arial" panose="020B0604020202020204" pitchFamily="34" charset="0"/>
              </a:rPr>
              <a:t>Christ is the Highest Priest forever. No one has given a bigger sacrifice. We can trust in Her</a:t>
            </a:r>
            <a:r>
              <a:rPr lang="en-US" sz="1150" u="sng" dirty="0" smtClean="0">
                <a:latin typeface="Arial" panose="020B0604020202020204" pitchFamily="34" charset="0"/>
                <a:cs typeface="Arial" panose="020B0604020202020204" pitchFamily="34" charset="0"/>
              </a:rPr>
              <a:t>,</a:t>
            </a:r>
            <a:r>
              <a:rPr lang="en-US" sz="1150" dirty="0" smtClean="0">
                <a:latin typeface="Arial" panose="020B0604020202020204" pitchFamily="34" charset="0"/>
                <a:cs typeface="Arial" panose="020B0604020202020204" pitchFamily="34" charset="0"/>
              </a:rPr>
              <a:t>, because She is full of love to serve God the Father Melquisedec forever.</a:t>
            </a:r>
          </a:p>
          <a:p>
            <a:endParaRPr lang="es-CR" sz="800" dirty="0">
              <a:latin typeface="Arial" panose="020B0604020202020204" pitchFamily="34" charset="0"/>
              <a:cs typeface="Arial" panose="020B0604020202020204" pitchFamily="34" charset="0"/>
            </a:endParaRPr>
          </a:p>
          <a:p>
            <a:pPr algn="just"/>
            <a:r>
              <a:rPr lang="en-US" sz="1150" dirty="0" smtClean="0">
                <a:latin typeface="Arial" panose="020B0604020202020204" pitchFamily="34" charset="0"/>
                <a:cs typeface="Arial" panose="020B0604020202020204" pitchFamily="34" charset="0"/>
              </a:rPr>
              <a:t>SR, it is now that the Holy Spirit is present, that can reveal these mysteries about God, because  She knows them. We are in the times of the</a:t>
            </a:r>
            <a:r>
              <a:rPr lang="en-US" sz="1150" dirty="0" smtClean="0">
                <a:latin typeface="Arial" panose="020B0604020202020204" pitchFamily="34" charset="0"/>
                <a:cs typeface="Arial" panose="020B0604020202020204" pitchFamily="34" charset="0"/>
              </a:rPr>
              <a:t> </a:t>
            </a:r>
            <a:r>
              <a:rPr lang="en-US" sz="1150" dirty="0" smtClean="0">
                <a:latin typeface="Arial" panose="020B0604020202020204" pitchFamily="34" charset="0"/>
                <a:cs typeface="Arial" panose="020B0604020202020204" pitchFamily="34" charset="0"/>
              </a:rPr>
              <a:t>“consummation of the centuries” when God consumes/ finalizes all of </a:t>
            </a:r>
            <a:r>
              <a:rPr lang="en-US" sz="1150" dirty="0" smtClean="0">
                <a:latin typeface="Arial" panose="020B0604020202020204" pitchFamily="34" charset="0"/>
                <a:cs typeface="Arial" panose="020B0604020202020204" pitchFamily="34" charset="0"/>
              </a:rPr>
              <a:t>the centuries in which Christ has manifested. </a:t>
            </a:r>
            <a:r>
              <a:rPr lang="en-US" sz="1150" u="sng" dirty="0" smtClean="0">
                <a:latin typeface="Arial" panose="020B0604020202020204" pitchFamily="34" charset="0"/>
                <a:cs typeface="Arial" panose="020B0604020202020204" pitchFamily="34" charset="0"/>
              </a:rPr>
              <a:t>This is the last manifestation in a physical body because the Father promised Her that it is now that She will have many spiritual children, like the stars in the sky</a:t>
            </a:r>
            <a:r>
              <a:rPr lang="en-US" sz="1150" dirty="0" smtClean="0">
                <a:latin typeface="Arial" panose="020B0604020202020204" pitchFamily="34" charset="0"/>
                <a:cs typeface="Arial" panose="020B0604020202020204" pitchFamily="34" charset="0"/>
              </a:rPr>
              <a:t>. We, their faithful children, believe in Her and praise her eternally. Giving thanks to God MelquisedecLisbet for their great love towards us.</a:t>
            </a:r>
          </a:p>
          <a:p>
            <a:pPr algn="just"/>
            <a:endParaRPr lang="en-US" sz="1500" dirty="0" smtClean="0">
              <a:solidFill>
                <a:srgbClr val="FF0066"/>
              </a:solidFill>
              <a:latin typeface="Arial" panose="020B0604020202020204" pitchFamily="34" charset="0"/>
              <a:cs typeface="Arial" panose="020B0604020202020204" pitchFamily="34" charset="0"/>
            </a:endParaRPr>
          </a:p>
          <a:p>
            <a:pPr algn="ctr"/>
            <a:r>
              <a:rPr lang="en-US" sz="1500" dirty="0" smtClean="0">
                <a:solidFill>
                  <a:srgbClr val="FF0066"/>
                </a:solidFill>
                <a:latin typeface="Arial" panose="020B0604020202020204" pitchFamily="34" charset="0"/>
                <a:cs typeface="Arial" panose="020B0604020202020204" pitchFamily="34" charset="0"/>
              </a:rPr>
              <a:t> </a:t>
            </a:r>
            <a:r>
              <a:rPr lang="en-US" sz="1500" b="1" dirty="0" smtClean="0">
                <a:solidFill>
                  <a:srgbClr val="FF0066"/>
                </a:solidFill>
                <a:latin typeface="Arial Rounded MT Bold" panose="020F0704030504030204" pitchFamily="34" charset="0"/>
                <a:cs typeface="Arial" panose="020B0604020202020204" pitchFamily="34" charset="0"/>
              </a:rPr>
              <a:t>Christ Lisbet you are </a:t>
            </a:r>
            <a:r>
              <a:rPr lang="en-US" sz="1500" b="1" dirty="0" smtClean="0">
                <a:solidFill>
                  <a:srgbClr val="FF0066"/>
                </a:solidFill>
                <a:latin typeface="Arial Rounded MT Bold" panose="020F0704030504030204" pitchFamily="34" charset="0"/>
                <a:cs typeface="Arial" panose="020B0604020202020204" pitchFamily="34" charset="0"/>
              </a:rPr>
              <a:t>the Virtuous Woman that surpassed </a:t>
            </a:r>
          </a:p>
          <a:p>
            <a:pPr algn="ctr"/>
            <a:r>
              <a:rPr lang="en-US" sz="1500" b="1" dirty="0" smtClean="0">
                <a:solidFill>
                  <a:srgbClr val="FF0066"/>
                </a:solidFill>
                <a:latin typeface="Arial Rounded MT Bold" panose="020F0704030504030204" pitchFamily="34" charset="0"/>
                <a:cs typeface="Arial" panose="020B0604020202020204" pitchFamily="34" charset="0"/>
              </a:rPr>
              <a:t>everyone else that has done good</a:t>
            </a:r>
            <a:r>
              <a:rPr lang="en-US" sz="1500" b="1" dirty="0" smtClean="0">
                <a:solidFill>
                  <a:srgbClr val="FF0066"/>
                </a:solidFill>
                <a:latin typeface="Arial Rounded MT Bold" panose="020F0704030504030204" pitchFamily="34" charset="0"/>
                <a:cs typeface="Arial" panose="020B0604020202020204" pitchFamily="34" charset="0"/>
              </a:rPr>
              <a:t>.  Amen, Hallelujah! </a:t>
            </a:r>
            <a:endParaRPr lang="en-US" sz="1500" dirty="0" smtClean="0">
              <a:solidFill>
                <a:srgbClr val="FF0066"/>
              </a:solidFill>
              <a:latin typeface="Arial Rounded MT Bold" panose="020F0704030504030204" pitchFamily="34" charset="0"/>
              <a:cs typeface="Arial" panose="020B0604020202020204" pitchFamily="34" charset="0"/>
            </a:endParaRP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10028"/>
            <a:ext cx="1062680" cy="1025742"/>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6183360" y="8328805"/>
            <a:ext cx="653802" cy="755576"/>
          </a:xfrm>
          <a:prstGeom prst="rect">
            <a:avLst/>
          </a:prstGeom>
        </p:spPr>
      </p:pic>
      <p:pic>
        <p:nvPicPr>
          <p:cNvPr id="11" name="Picture 10"/>
          <p:cNvPicPr/>
          <p:nvPr/>
        </p:nvPicPr>
        <p:blipFill>
          <a:blip r:embed="rId5" cstate="print">
            <a:extLst>
              <a:ext uri="{28A0092B-C50C-407E-A947-70E740481C1C}">
                <a14:useLocalDpi xmlns:a14="http://schemas.microsoft.com/office/drawing/2010/main" val="0"/>
              </a:ext>
            </a:extLst>
          </a:blip>
          <a:stretch>
            <a:fillRect/>
          </a:stretch>
        </p:blipFill>
        <p:spPr>
          <a:xfrm>
            <a:off x="55312" y="8318980"/>
            <a:ext cx="653802" cy="755576"/>
          </a:xfrm>
          <a:prstGeom prst="rect">
            <a:avLst/>
          </a:prstGeom>
        </p:spPr>
      </p:pic>
      <p:pic>
        <p:nvPicPr>
          <p:cNvPr id="12" name="Picture 11"/>
          <p:cNvPicPr/>
          <p:nvPr/>
        </p:nvPicPr>
        <p:blipFill rotWithShape="1">
          <a:blip r:embed="rId6" cstate="print">
            <a:extLst>
              <a:ext uri="{28A0092B-C50C-407E-A947-70E740481C1C}">
                <a14:useLocalDpi xmlns:a14="http://schemas.microsoft.com/office/drawing/2010/main" val="0"/>
              </a:ext>
            </a:extLst>
          </a:blip>
          <a:srcRect t="76042" r="8980" b="-417"/>
          <a:stretch/>
        </p:blipFill>
        <p:spPr bwMode="auto">
          <a:xfrm>
            <a:off x="3729707" y="4370370"/>
            <a:ext cx="1875872" cy="270122"/>
          </a:xfrm>
          <a:prstGeom prst="rect">
            <a:avLst/>
          </a:prstGeom>
          <a:ln>
            <a:noFill/>
          </a:ln>
          <a:extLst>
            <a:ext uri="{53640926-AAD7-44D8-BBD7-CCE9431645EC}">
              <a14:shadowObscured xmlns:a14="http://schemas.microsoft.com/office/drawing/2010/main"/>
            </a:ext>
          </a:extLst>
        </p:spPr>
      </p:pic>
      <p:pic>
        <p:nvPicPr>
          <p:cNvPr id="15" name="Picture 14"/>
          <p:cNvPicPr/>
          <p:nvPr/>
        </p:nvPicPr>
        <p:blipFill>
          <a:blip r:embed="rId7" cstate="print">
            <a:clrChange>
              <a:clrFrom>
                <a:srgbClr val="FCFFFD"/>
              </a:clrFrom>
              <a:clrTo>
                <a:srgbClr val="FCFFFD">
                  <a:alpha val="0"/>
                </a:srgbClr>
              </a:clrTo>
            </a:clrChange>
            <a:extLst>
              <a:ext uri="{28A0092B-C50C-407E-A947-70E740481C1C}">
                <a14:useLocalDpi xmlns:a14="http://schemas.microsoft.com/office/drawing/2010/main" val="0"/>
              </a:ext>
            </a:extLst>
          </a:blip>
          <a:stretch>
            <a:fillRect/>
          </a:stretch>
        </p:blipFill>
        <p:spPr>
          <a:xfrm rot="1605492">
            <a:off x="6459770" y="6206131"/>
            <a:ext cx="457200" cy="457200"/>
          </a:xfrm>
          <a:prstGeom prst="rect">
            <a:avLst/>
          </a:prstGeom>
          <a:noFill/>
          <a:ln>
            <a:noFill/>
          </a:ln>
        </p:spPr>
      </p:pic>
      <p:pic>
        <p:nvPicPr>
          <p:cNvPr id="17" name="Picture 16"/>
          <p:cNvPicPr/>
          <p:nvPr/>
        </p:nvPicPr>
        <p:blipFill>
          <a:blip r:embed="rId8" cstate="print">
            <a:extLst>
              <a:ext uri="{28A0092B-C50C-407E-A947-70E740481C1C}">
                <a14:useLocalDpi xmlns:a14="http://schemas.microsoft.com/office/drawing/2010/main" val="0"/>
              </a:ext>
            </a:extLst>
          </a:blip>
          <a:stretch>
            <a:fillRect/>
          </a:stretch>
        </p:blipFill>
        <p:spPr>
          <a:xfrm rot="1605492">
            <a:off x="6460131" y="6706965"/>
            <a:ext cx="324680" cy="368535"/>
          </a:xfrm>
          <a:prstGeom prst="rect">
            <a:avLst/>
          </a:prstGeom>
        </p:spPr>
      </p:pic>
      <p:pic>
        <p:nvPicPr>
          <p:cNvPr id="18" name="Picture 17"/>
          <p:cNvPicPr/>
          <p:nvPr/>
        </p:nvPicPr>
        <p:blipFill>
          <a:blip r:embed="rId9" cstate="print">
            <a:extLst>
              <a:ext uri="{28A0092B-C50C-407E-A947-70E740481C1C}">
                <a14:useLocalDpi xmlns:a14="http://schemas.microsoft.com/office/drawing/2010/main" val="0"/>
              </a:ext>
            </a:extLst>
          </a:blip>
          <a:stretch>
            <a:fillRect/>
          </a:stretch>
        </p:blipFill>
        <p:spPr>
          <a:xfrm rot="1605492">
            <a:off x="6098330" y="6851617"/>
            <a:ext cx="341130" cy="340533"/>
          </a:xfrm>
          <a:prstGeom prst="rect">
            <a:avLst/>
          </a:prstGeom>
        </p:spPr>
      </p:pic>
      <p:sp>
        <p:nvSpPr>
          <p:cNvPr id="4" name="TextBox 3"/>
          <p:cNvSpPr txBox="1"/>
          <p:nvPr/>
        </p:nvSpPr>
        <p:spPr>
          <a:xfrm rot="1723312">
            <a:off x="6488401" y="6302855"/>
            <a:ext cx="405439" cy="276999"/>
          </a:xfrm>
          <a:prstGeom prst="rect">
            <a:avLst/>
          </a:prstGeom>
          <a:noFill/>
        </p:spPr>
        <p:txBody>
          <a:bodyPr wrap="square" rtlCol="0">
            <a:spAutoFit/>
          </a:bodyPr>
          <a:lstStyle/>
          <a:p>
            <a:r>
              <a:rPr lang="en-US" sz="1200" dirty="0" smtClean="0"/>
              <a:t>ML</a:t>
            </a:r>
            <a:endParaRPr lang="en-US" sz="1200" dirty="0"/>
          </a:p>
        </p:txBody>
      </p:sp>
      <p:sp>
        <p:nvSpPr>
          <p:cNvPr id="20" name="TextBox 19"/>
          <p:cNvSpPr txBox="1"/>
          <p:nvPr/>
        </p:nvSpPr>
        <p:spPr>
          <a:xfrm rot="1723312">
            <a:off x="6457352" y="6775227"/>
            <a:ext cx="355761" cy="246221"/>
          </a:xfrm>
          <a:prstGeom prst="rect">
            <a:avLst/>
          </a:prstGeom>
          <a:noFill/>
        </p:spPr>
        <p:txBody>
          <a:bodyPr wrap="square" rtlCol="0">
            <a:spAutoFit/>
          </a:bodyPr>
          <a:lstStyle/>
          <a:p>
            <a:r>
              <a:rPr lang="en-US" sz="1000" dirty="0"/>
              <a:t>C</a:t>
            </a:r>
            <a:r>
              <a:rPr lang="en-US" sz="1000" dirty="0" smtClean="0"/>
              <a:t>L</a:t>
            </a:r>
            <a:endParaRPr lang="en-US" sz="1000" dirty="0"/>
          </a:p>
        </p:txBody>
      </p:sp>
      <p:sp>
        <p:nvSpPr>
          <p:cNvPr id="22" name="TextBox 21"/>
          <p:cNvSpPr txBox="1"/>
          <p:nvPr/>
        </p:nvSpPr>
        <p:spPr>
          <a:xfrm rot="1723312">
            <a:off x="6104719" y="6930931"/>
            <a:ext cx="349115" cy="215444"/>
          </a:xfrm>
          <a:prstGeom prst="rect">
            <a:avLst/>
          </a:prstGeom>
          <a:noFill/>
        </p:spPr>
        <p:txBody>
          <a:bodyPr wrap="square" rtlCol="0">
            <a:spAutoFit/>
          </a:bodyPr>
          <a:lstStyle/>
          <a:p>
            <a:r>
              <a:rPr lang="en-US" sz="800" dirty="0" smtClean="0"/>
              <a:t>ML</a:t>
            </a:r>
            <a:endParaRPr lang="en-US" sz="800" dirty="0"/>
          </a:p>
        </p:txBody>
      </p:sp>
      <p:pic>
        <p:nvPicPr>
          <p:cNvPr id="23" name="Picture 22"/>
          <p:cNvPicPr>
            <a:picLocks noChangeAspect="1"/>
          </p:cNvPicPr>
          <p:nvPr/>
        </p:nvPicPr>
        <p:blipFill>
          <a:blip r:embed="rId10"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33256" y="-36512"/>
            <a:ext cx="1126480" cy="1015714"/>
          </a:xfrm>
          <a:prstGeom prst="rect">
            <a:avLst/>
          </a:prstGeom>
        </p:spPr>
      </p:pic>
      <p:sp>
        <p:nvSpPr>
          <p:cNvPr id="24" name="2 CuadroTexto"/>
          <p:cNvSpPr txBox="1">
            <a:spLocks noChangeArrowheads="1"/>
          </p:cNvSpPr>
          <p:nvPr/>
        </p:nvSpPr>
        <p:spPr bwMode="auto">
          <a:xfrm>
            <a:off x="-36390" y="988660"/>
            <a:ext cx="2592288" cy="430887"/>
          </a:xfrm>
          <a:prstGeom prst="rect">
            <a:avLst/>
          </a:prstGeom>
          <a:noFill/>
          <a:ln w="9525">
            <a:noFill/>
            <a:miter lim="800000"/>
            <a:headEnd/>
            <a:tailEnd/>
          </a:ln>
        </p:spPr>
        <p:txBody>
          <a:bodyPr wrap="square">
            <a:spAutoFit/>
          </a:bodyPr>
          <a:lstStyle/>
          <a:p>
            <a:pPr eaLnBrk="1" hangingPunct="1"/>
            <a:r>
              <a:rPr lang="en-US" altLang="es-MX" sz="1100" b="1" dirty="0" smtClean="0"/>
              <a:t>For MelquisedecLisbet!!</a:t>
            </a:r>
          </a:p>
          <a:p>
            <a:pPr eaLnBrk="1" hangingPunct="1"/>
            <a:r>
              <a:rPr lang="en-US" altLang="es-MX" sz="1100" b="1" dirty="0" smtClean="0"/>
              <a:t>For our Father and our Mother</a:t>
            </a:r>
            <a:r>
              <a:rPr lang="es-CR" altLang="es-MX" sz="1100" b="1" dirty="0" smtClean="0"/>
              <a:t>!!</a:t>
            </a:r>
            <a:endParaRPr lang="es-CR" altLang="es-MX" sz="1100" b="1" dirty="0"/>
          </a:p>
        </p:txBody>
      </p:sp>
    </p:spTree>
    <p:extLst>
      <p:ext uri="{BB962C8B-B14F-4D97-AF65-F5344CB8AC3E}">
        <p14:creationId xmlns:p14="http://schemas.microsoft.com/office/powerpoint/2010/main" val="3036525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8 Rectángulo"/>
          <p:cNvSpPr>
            <a:spLocks noChangeArrowheads="1"/>
          </p:cNvSpPr>
          <p:nvPr/>
        </p:nvSpPr>
        <p:spPr bwMode="auto">
          <a:xfrm>
            <a:off x="2235026" y="1167394"/>
            <a:ext cx="2448273" cy="307777"/>
          </a:xfrm>
          <a:prstGeom prst="rect">
            <a:avLst/>
          </a:prstGeom>
          <a:noFill/>
          <a:ln w="9525">
            <a:noFill/>
            <a:miter lim="800000"/>
            <a:headEnd/>
            <a:tailEnd/>
          </a:ln>
        </p:spPr>
        <p:txBody>
          <a:bodyPr wrap="square">
            <a:spAutoFit/>
          </a:bodyPr>
          <a:lstStyle/>
          <a:p>
            <a:pPr algn="ctr" eaLnBrk="1" hangingPunct="1"/>
            <a:r>
              <a:rPr lang="es-CR" altLang="es-MX" sz="1400" dirty="0" smtClean="0">
                <a:latin typeface="Century Gothic" panose="020B0502020202020204" pitchFamily="34" charset="0"/>
                <a:cs typeface="Arial" panose="020B0604020202020204" pitchFamily="34" charset="0"/>
              </a:rPr>
              <a:t>Page </a:t>
            </a:r>
            <a:r>
              <a:rPr lang="es-CR" altLang="es-MX" sz="1400" dirty="0" err="1" smtClean="0">
                <a:latin typeface="Century Gothic" panose="020B0502020202020204" pitchFamily="34" charset="0"/>
                <a:cs typeface="Arial" panose="020B0604020202020204" pitchFamily="34" charset="0"/>
              </a:rPr>
              <a:t>for</a:t>
            </a:r>
            <a:r>
              <a:rPr lang="es-CR" altLang="es-MX" sz="1400" dirty="0" smtClean="0">
                <a:latin typeface="Century Gothic" panose="020B0502020202020204" pitchFamily="34" charset="0"/>
                <a:cs typeface="Arial" panose="020B0604020202020204" pitchFamily="34" charset="0"/>
              </a:rPr>
              <a:t> </a:t>
            </a:r>
            <a:r>
              <a:rPr lang="es-CR" altLang="es-MX" sz="1400" dirty="0" err="1" smtClean="0">
                <a:latin typeface="Century Gothic" panose="020B0502020202020204" pitchFamily="34" charset="0"/>
                <a:cs typeface="Arial" panose="020B0604020202020204" pitchFamily="34" charset="0"/>
              </a:rPr>
              <a:t>the</a:t>
            </a:r>
            <a:r>
              <a:rPr lang="es-CR" altLang="es-MX" sz="1400" dirty="0" smtClean="0">
                <a:latin typeface="Century Gothic" panose="020B0502020202020204" pitchFamily="34" charset="0"/>
                <a:cs typeface="Arial" panose="020B0604020202020204" pitchFamily="34" charset="0"/>
              </a:rPr>
              <a:t> </a:t>
            </a:r>
            <a:r>
              <a:rPr lang="es-CR" altLang="es-MX" sz="1400" dirty="0" err="1" smtClean="0">
                <a:latin typeface="Century Gothic" panose="020B0502020202020204" pitchFamily="34" charset="0"/>
                <a:cs typeface="Arial" panose="020B0604020202020204" pitchFamily="34" charset="0"/>
              </a:rPr>
              <a:t>Collaborator</a:t>
            </a:r>
            <a:endParaRPr lang="es-CR" altLang="es-MX" sz="1400" dirty="0">
              <a:latin typeface="Century Gothic" panose="020B0502020202020204" pitchFamily="34" charset="0"/>
              <a:cs typeface="Arial" panose="020B0604020202020204" pitchFamily="34" charset="0"/>
            </a:endParaRPr>
          </a:p>
        </p:txBody>
      </p:sp>
      <p:sp>
        <p:nvSpPr>
          <p:cNvPr id="10" name="TextBox 9"/>
          <p:cNvSpPr txBox="1"/>
          <p:nvPr/>
        </p:nvSpPr>
        <p:spPr>
          <a:xfrm>
            <a:off x="92304" y="1653907"/>
            <a:ext cx="6599727" cy="5570756"/>
          </a:xfrm>
          <a:prstGeom prst="rect">
            <a:avLst/>
          </a:prstGeom>
          <a:noFill/>
        </p:spPr>
        <p:txBody>
          <a:bodyPr wrap="square" rtlCol="0">
            <a:spAutoFit/>
          </a:bodyPr>
          <a:lstStyle/>
          <a:p>
            <a:r>
              <a:rPr lang="en-US" sz="1400" b="1" dirty="0" smtClean="0">
                <a:latin typeface="Arial" panose="020B0604020202020204" pitchFamily="34" charset="0"/>
                <a:cs typeface="Arial" panose="020B0604020202020204" pitchFamily="34" charset="0"/>
              </a:rPr>
              <a:t>Instructions for the class:</a:t>
            </a:r>
          </a:p>
          <a:p>
            <a:pPr marL="285750" indent="-2857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Make copies of  pages 1 &amp; 3 &amp; 4 for the SR </a:t>
            </a:r>
          </a:p>
          <a:p>
            <a:pPr marL="285750" indent="-2857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The collaborator can share the following definitions with the SR: </a:t>
            </a:r>
          </a:p>
          <a:p>
            <a:r>
              <a:rPr lang="en-US" sz="1400" dirty="0" smtClean="0">
                <a:latin typeface="Arial" panose="020B0604020202020204" pitchFamily="34" charset="0"/>
                <a:cs typeface="Arial" panose="020B0604020202020204" pitchFamily="34" charset="0"/>
              </a:rPr>
              <a:t>      </a:t>
            </a:r>
            <a:r>
              <a:rPr lang="en-US" sz="1400" b="1" u="sng" dirty="0" err="1" smtClean="0">
                <a:latin typeface="Arial" panose="020B0604020202020204" pitchFamily="34" charset="0"/>
                <a:cs typeface="Arial" panose="020B0604020202020204" pitchFamily="34" charset="0"/>
              </a:rPr>
              <a:t>Inmutable</a:t>
            </a:r>
            <a:r>
              <a:rPr lang="en-US" sz="1400" dirty="0" smtClean="0">
                <a:latin typeface="Arial" panose="020B0604020202020204" pitchFamily="34" charset="0"/>
                <a:cs typeface="Arial" panose="020B0604020202020204" pitchFamily="34" charset="0"/>
              </a:rPr>
              <a:t>: Something or someone that does not change, is always the same.</a:t>
            </a:r>
          </a:p>
          <a:p>
            <a:r>
              <a:rPr lang="en-US" sz="1400" dirty="0" smtClean="0">
                <a:latin typeface="Arial" panose="020B0604020202020204" pitchFamily="34" charset="0"/>
                <a:cs typeface="Arial" panose="020B0604020202020204" pitchFamily="34" charset="0"/>
              </a:rPr>
              <a:t>      </a:t>
            </a:r>
            <a:r>
              <a:rPr lang="en-US" sz="1400" b="1" u="sng" dirty="0" smtClean="0">
                <a:latin typeface="Arial" panose="020B0604020202020204" pitchFamily="34" charset="0"/>
                <a:cs typeface="Arial" panose="020B0604020202020204" pitchFamily="34" charset="0"/>
              </a:rPr>
              <a:t>Consume</a:t>
            </a:r>
            <a:r>
              <a:rPr lang="en-US" sz="1400" dirty="0" smtClean="0">
                <a:latin typeface="Arial" panose="020B0604020202020204" pitchFamily="34" charset="0"/>
                <a:cs typeface="Arial" panose="020B0604020202020204" pitchFamily="34" charset="0"/>
              </a:rPr>
              <a:t>: To completely do an action or process so there so no more to do.</a:t>
            </a:r>
          </a:p>
          <a:p>
            <a:pPr marL="285750" indent="-2857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You can ask the following questions to reinforce the topic, if you don’t have access to the video: </a:t>
            </a:r>
            <a:endParaRPr lang="en-US" sz="1400" b="1" dirty="0" smtClean="0">
              <a:solidFill>
                <a:srgbClr val="FF0066"/>
              </a:solidFill>
              <a:latin typeface="Arial" panose="020B0604020202020204" pitchFamily="34" charset="0"/>
              <a:cs typeface="Arial" panose="020B0604020202020204" pitchFamily="34" charset="0"/>
            </a:endParaRPr>
          </a:p>
          <a:p>
            <a:pPr marL="463550" indent="-177800">
              <a:buFont typeface="+mj-lt"/>
              <a:buAutoNum type="arabicPeriod"/>
            </a:pPr>
            <a:r>
              <a:rPr lang="en-US" sz="1400" dirty="0" smtClean="0">
                <a:latin typeface="Arial" panose="020B0604020202020204" pitchFamily="34" charset="0"/>
                <a:cs typeface="Arial" panose="020B0604020202020204" pitchFamily="34" charset="0"/>
              </a:rPr>
              <a:t>How do we know that the first Christ and today’s Christ- Lisbet, are the same?</a:t>
            </a:r>
            <a:r>
              <a:rPr lang="en-US" sz="1400" dirty="0" smtClean="0">
                <a:latin typeface="Arial" panose="020B0604020202020204" pitchFamily="34" charset="0"/>
                <a:cs typeface="Arial" panose="020B0604020202020204" pitchFamily="34" charset="0"/>
              </a:rPr>
              <a:t> </a:t>
            </a:r>
            <a:r>
              <a:rPr lang="en-US" sz="1400" dirty="0" smtClean="0">
                <a:solidFill>
                  <a:srgbClr val="2006BA"/>
                </a:solidFill>
                <a:latin typeface="Arial" panose="020B0604020202020204" pitchFamily="34" charset="0"/>
                <a:cs typeface="Arial" panose="020B0604020202020204" pitchFamily="34" charset="0"/>
              </a:rPr>
              <a:t>Because Christ does not change. She has always been the same. She is the Word- God the Mother that is always with God the Father</a:t>
            </a:r>
            <a:r>
              <a:rPr lang="en-US" sz="1400" dirty="0" smtClean="0">
                <a:latin typeface="Arial" panose="020B0604020202020204" pitchFamily="34" charset="0"/>
                <a:cs typeface="Arial" panose="020B0604020202020204" pitchFamily="34" charset="0"/>
              </a:rPr>
              <a:t>. </a:t>
            </a:r>
          </a:p>
          <a:p>
            <a:pPr marL="463550" indent="-177800">
              <a:buFont typeface="+mj-lt"/>
              <a:buAutoNum type="arabicPeriod"/>
            </a:pPr>
            <a:r>
              <a:rPr lang="en-US" sz="1400" dirty="0" smtClean="0">
                <a:latin typeface="Arial" panose="020B0604020202020204" pitchFamily="34" charset="0"/>
                <a:cs typeface="Arial" panose="020B0604020202020204" pitchFamily="34" charset="0"/>
              </a:rPr>
              <a:t>Who did God swear on that They would not change Their promises</a:t>
            </a:r>
            <a:r>
              <a:rPr lang="en-US" sz="1400" dirty="0" smtClean="0">
                <a:latin typeface="Arial" panose="020B0604020202020204" pitchFamily="34" charset="0"/>
                <a:cs typeface="Arial" panose="020B0604020202020204" pitchFamily="34" charset="0"/>
              </a:rPr>
              <a:t>? </a:t>
            </a:r>
            <a:r>
              <a:rPr lang="en-US" sz="1400" dirty="0" smtClean="0">
                <a:solidFill>
                  <a:srgbClr val="2006BA"/>
                </a:solidFill>
                <a:latin typeface="Arial" panose="020B0604020202020204" pitchFamily="34" charset="0"/>
                <a:cs typeface="Arial" panose="020B0604020202020204" pitchFamily="34" charset="0"/>
              </a:rPr>
              <a:t>They swore on Themselves- God the Father and God the Mother, because They never change, they have always been the same. Their pact is eternal.</a:t>
            </a:r>
          </a:p>
          <a:p>
            <a:pPr marL="463550" indent="-177800">
              <a:buFont typeface="+mj-lt"/>
              <a:buAutoNum type="arabicPeriod"/>
            </a:pPr>
            <a:r>
              <a:rPr lang="en-US" sz="1400" dirty="0" smtClean="0">
                <a:latin typeface="Arial" panose="020B0604020202020204" pitchFamily="34" charset="0"/>
                <a:cs typeface="Arial" panose="020B0604020202020204" pitchFamily="34" charset="0"/>
              </a:rPr>
              <a:t>How is Christ when She manifests among men</a:t>
            </a:r>
            <a:r>
              <a:rPr lang="en-US" sz="1400" dirty="0" smtClean="0">
                <a:latin typeface="Arial" panose="020B0604020202020204" pitchFamily="34" charset="0"/>
                <a:cs typeface="Arial" panose="020B0604020202020204" pitchFamily="34" charset="0"/>
              </a:rPr>
              <a:t>? </a:t>
            </a:r>
            <a:r>
              <a:rPr lang="en-US" sz="1400" dirty="0" smtClean="0">
                <a:solidFill>
                  <a:srgbClr val="2006BA"/>
                </a:solidFill>
                <a:latin typeface="Arial" panose="020B0604020202020204" pitchFamily="34" charset="0"/>
                <a:cs typeface="Arial" panose="020B0604020202020204" pitchFamily="34" charset="0"/>
              </a:rPr>
              <a:t>Just like Christ Lisbet is. She undressed of Her holiness and dressed in a mortal body like ours to teach us how to conquer. </a:t>
            </a:r>
            <a:endParaRPr lang="en-US" sz="1400" b="1" dirty="0" smtClean="0">
              <a:solidFill>
                <a:srgbClr val="2006BA"/>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altLang="es-MX" sz="1400" dirty="0" smtClean="0">
                <a:latin typeface="Arial" panose="020B0604020202020204" pitchFamily="34" charset="0"/>
                <a:cs typeface="Arial" panose="020B0604020202020204" pitchFamily="34" charset="0"/>
              </a:rPr>
              <a:t>The collaborator should motivate the children too answer the questions while the time clock is on the screen of the video.  </a:t>
            </a:r>
          </a:p>
          <a:p>
            <a:pPr marL="285750" indent="-285750">
              <a:buFont typeface="Arial" panose="020B0604020202020204" pitchFamily="34" charset="0"/>
              <a:buChar char="•"/>
            </a:pPr>
            <a:r>
              <a:rPr lang="en-US" altLang="es-MX" sz="1400" dirty="0" smtClean="0">
                <a:latin typeface="Arial" panose="020B0604020202020204" pitchFamily="34" charset="0"/>
                <a:cs typeface="Arial" panose="020B0604020202020204" pitchFamily="34" charset="0"/>
              </a:rPr>
              <a:t>It is recommended to remind the children how important it is to review the classes in their homes.</a:t>
            </a:r>
            <a:endParaRPr lang="en-US" altLang="es-MX" sz="1400" dirty="0" smtClean="0">
              <a:latin typeface="Arial" panose="020B0604020202020204" pitchFamily="34" charset="0"/>
              <a:cs typeface="Arial" panose="020B0604020202020204" pitchFamily="34" charset="0"/>
            </a:endParaRPr>
          </a:p>
          <a:p>
            <a:endParaRPr lang="en-US" sz="1000" dirty="0" smtClean="0">
              <a:latin typeface="Arial" panose="020B0604020202020204" pitchFamily="34" charset="0"/>
              <a:cs typeface="Arial" panose="020B0604020202020204" pitchFamily="34" charset="0"/>
            </a:endParaRPr>
          </a:p>
          <a:p>
            <a:r>
              <a:rPr lang="en-US" sz="1400" b="1" dirty="0" smtClean="0">
                <a:latin typeface="Arial" panose="020B0604020202020204" pitchFamily="34" charset="0"/>
                <a:cs typeface="Arial" panose="020B0604020202020204" pitchFamily="34" charset="0"/>
              </a:rPr>
              <a:t>Activity</a:t>
            </a:r>
            <a:r>
              <a:rPr lang="en-US" sz="1400" dirty="0" smtClean="0">
                <a:latin typeface="Arial" panose="020B0604020202020204" pitchFamily="34" charset="0"/>
                <a:cs typeface="Arial" panose="020B0604020202020204" pitchFamily="34" charset="0"/>
              </a:rPr>
              <a:t>: Praise to Christ Lisbet</a:t>
            </a:r>
          </a:p>
          <a:p>
            <a:r>
              <a:rPr lang="en-US" sz="1400" dirty="0" smtClean="0">
                <a:latin typeface="Arial" panose="020B0604020202020204" pitchFamily="34" charset="0"/>
                <a:cs typeface="Arial" panose="020B0604020202020204" pitchFamily="34" charset="0"/>
              </a:rPr>
              <a:t>The SR will read this praise to Chri</a:t>
            </a:r>
            <a:r>
              <a:rPr lang="en-US" sz="1400" dirty="0" smtClean="0">
                <a:latin typeface="Arial" panose="020B0604020202020204" pitchFamily="34" charset="0"/>
                <a:cs typeface="Arial" panose="020B0604020202020204" pitchFamily="34" charset="0"/>
              </a:rPr>
              <a:t>st Lisbet. They can take it home to praise our beautiful Mother with these words whenever they want. These words also bring peace and comfort to our mind.</a:t>
            </a:r>
          </a:p>
          <a:p>
            <a:endParaRPr lang="es-CR" sz="1000" dirty="0" smtClean="0">
              <a:latin typeface="Arial" panose="020B0604020202020204" pitchFamily="34" charset="0"/>
              <a:cs typeface="Arial" panose="020B0604020202020204" pitchFamily="34" charset="0"/>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355" y="60776"/>
            <a:ext cx="989325" cy="954937"/>
          </a:xfrm>
          <a:prstGeom prst="rect">
            <a:avLst/>
          </a:prstGeom>
        </p:spPr>
      </p:pic>
      <p:sp>
        <p:nvSpPr>
          <p:cNvPr id="11" name="Rectangle 10"/>
          <p:cNvSpPr/>
          <p:nvPr/>
        </p:nvSpPr>
        <p:spPr>
          <a:xfrm>
            <a:off x="1334927" y="403885"/>
            <a:ext cx="4248472" cy="584775"/>
          </a:xfrm>
          <a:prstGeom prst="rect">
            <a:avLst/>
          </a:prstGeom>
        </p:spPr>
        <p:txBody>
          <a:bodyPr wrap="square">
            <a:spAutoFit/>
          </a:bodyPr>
          <a:lstStyle/>
          <a:p>
            <a:pPr algn="ctr"/>
            <a:r>
              <a:rPr lang="en-US" sz="1600" dirty="0" smtClean="0">
                <a:latin typeface="Century Gothic" panose="020B0502020202020204" pitchFamily="34" charset="0"/>
              </a:rPr>
              <a:t>Lesson # 175 Many Woman have </a:t>
            </a:r>
            <a:r>
              <a:rPr lang="en-US" sz="1600" dirty="0" smtClean="0">
                <a:latin typeface="Century Gothic" panose="020B0502020202020204" pitchFamily="34" charset="0"/>
              </a:rPr>
              <a:t>Done</a:t>
            </a:r>
            <a:r>
              <a:rPr lang="en-US" sz="1600" dirty="0" smtClean="0">
                <a:latin typeface="Century Gothic" panose="020B0502020202020204" pitchFamily="34" charset="0"/>
              </a:rPr>
              <a:t> Good, but You </a:t>
            </a:r>
            <a:r>
              <a:rPr lang="en-US" sz="1600" dirty="0" smtClean="0">
                <a:latin typeface="Century Gothic" panose="020B0502020202020204" pitchFamily="34" charset="0"/>
              </a:rPr>
              <a:t>Surpassed Them All</a:t>
            </a:r>
            <a:endParaRPr lang="en-US" sz="1600" dirty="0">
              <a:latin typeface="Century Gothic" panose="020B0502020202020204" pitchFamily="34" charset="0"/>
            </a:endParaRPr>
          </a:p>
        </p:txBody>
      </p:sp>
      <p:pic>
        <p:nvPicPr>
          <p:cNvPr id="12" name="Picture 11"/>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33256" y="-36512"/>
            <a:ext cx="1126480" cy="1015714"/>
          </a:xfrm>
          <a:prstGeom prst="rect">
            <a:avLst/>
          </a:prstGeom>
        </p:spPr>
      </p:pic>
      <p:sp>
        <p:nvSpPr>
          <p:cNvPr id="13" name="22 Rectángulo"/>
          <p:cNvSpPr>
            <a:spLocks noChangeArrowheads="1"/>
          </p:cNvSpPr>
          <p:nvPr/>
        </p:nvSpPr>
        <p:spPr bwMode="auto">
          <a:xfrm>
            <a:off x="1015863" y="70865"/>
            <a:ext cx="4886599" cy="400110"/>
          </a:xfrm>
          <a:prstGeom prst="rect">
            <a:avLst/>
          </a:prstGeom>
          <a:noFill/>
          <a:ln w="9525">
            <a:noFill/>
            <a:miter lim="800000"/>
            <a:headEnd/>
            <a:tailEnd/>
          </a:ln>
        </p:spPr>
        <p:txBody>
          <a:bodyPr wrap="square">
            <a:spAutoFit/>
          </a:bodyPr>
          <a:lstStyle/>
          <a:p>
            <a:pPr algn="ctr" eaLnBrk="1" hangingPunct="1"/>
            <a:r>
              <a:rPr lang="en-US" altLang="es-MX" sz="2000" b="1" dirty="0" smtClean="0">
                <a:latin typeface="Harrington" panose="04040505050A02020702" pitchFamily="82" charset="0"/>
              </a:rPr>
              <a:t>The King of Salem – Government of God</a:t>
            </a:r>
            <a:endParaRPr lang="en-US" altLang="es-MX" sz="2000" dirty="0">
              <a:latin typeface="Harrington" panose="04040505050A02020702" pitchFamily="82" charset="0"/>
            </a:endParaRPr>
          </a:p>
        </p:txBody>
      </p:sp>
    </p:spTree>
    <p:extLst>
      <p:ext uri="{BB962C8B-B14F-4D97-AF65-F5344CB8AC3E}">
        <p14:creationId xmlns:p14="http://schemas.microsoft.com/office/powerpoint/2010/main" val="448747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2">
            <a:extLst>
              <a:ext uri="{28A0092B-C50C-407E-A947-70E740481C1C}">
                <a14:useLocalDpi xmlns:a14="http://schemas.microsoft.com/office/drawing/2010/main" val="0"/>
              </a:ext>
            </a:extLst>
          </a:blip>
          <a:stretch>
            <a:fillRect/>
          </a:stretch>
        </p:blipFill>
        <p:spPr>
          <a:xfrm>
            <a:off x="-35052" y="1403648"/>
            <a:ext cx="6893052" cy="7740352"/>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232" y="12189"/>
            <a:ext cx="989325" cy="954937"/>
          </a:xfrm>
          <a:prstGeom prst="rect">
            <a:avLst/>
          </a:prstGeom>
        </p:spPr>
      </p:pic>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052" y="4557893"/>
            <a:ext cx="6858000" cy="5462"/>
          </a:xfrm>
          <a:prstGeom prst="rect">
            <a:avLst/>
          </a:prstGeom>
        </p:spPr>
      </p:pic>
      <p:sp>
        <p:nvSpPr>
          <p:cNvPr id="61" name="Rectangle 60"/>
          <p:cNvSpPr/>
          <p:nvPr/>
        </p:nvSpPr>
        <p:spPr>
          <a:xfrm>
            <a:off x="208070" y="2051720"/>
            <a:ext cx="6371756" cy="6247864"/>
          </a:xfrm>
          <a:prstGeom prst="rect">
            <a:avLst/>
          </a:prstGeom>
        </p:spPr>
        <p:txBody>
          <a:bodyPr wrap="square">
            <a:spAutoFit/>
          </a:bodyPr>
          <a:lstStyle/>
          <a:p>
            <a:pPr algn="ctr"/>
            <a:endParaRPr lang="es-ES" sz="1600" dirty="0" smtClean="0">
              <a:solidFill>
                <a:srgbClr val="000000"/>
              </a:solidFill>
              <a:latin typeface="Helvetica Neue"/>
            </a:endParaRPr>
          </a:p>
          <a:p>
            <a:pPr algn="ctr"/>
            <a:r>
              <a:rPr lang="es-ES" b="1" i="1" dirty="0" err="1" smtClean="0">
                <a:solidFill>
                  <a:srgbClr val="000000"/>
                </a:solidFill>
                <a:latin typeface="Georgia" panose="02040502050405020303" pitchFamily="18" charset="0"/>
              </a:rPr>
              <a:t>Praise</a:t>
            </a:r>
            <a:r>
              <a:rPr lang="es-ES" b="1" i="1" dirty="0" smtClean="0">
                <a:solidFill>
                  <a:srgbClr val="000000"/>
                </a:solidFill>
                <a:latin typeface="Georgia" panose="02040502050405020303" pitchFamily="18" charset="0"/>
              </a:rPr>
              <a:t> to </a:t>
            </a:r>
            <a:r>
              <a:rPr lang="es-ES" b="1" i="1" dirty="0" err="1" smtClean="0">
                <a:solidFill>
                  <a:srgbClr val="000000"/>
                </a:solidFill>
                <a:latin typeface="Georgia" panose="02040502050405020303" pitchFamily="18" charset="0"/>
              </a:rPr>
              <a:t>Christ</a:t>
            </a:r>
            <a:r>
              <a:rPr lang="es-ES" b="1" i="1" dirty="0" smtClean="0">
                <a:solidFill>
                  <a:srgbClr val="000000"/>
                </a:solidFill>
                <a:latin typeface="Georgia" panose="02040502050405020303" pitchFamily="18" charset="0"/>
              </a:rPr>
              <a:t> Lisbet </a:t>
            </a:r>
            <a:endParaRPr lang="es-ES" b="1" i="1" dirty="0" smtClean="0">
              <a:solidFill>
                <a:srgbClr val="000000"/>
              </a:solidFill>
              <a:latin typeface="Georgia" panose="02040502050405020303" pitchFamily="18" charset="0"/>
            </a:endParaRPr>
          </a:p>
          <a:p>
            <a:pPr algn="ctr"/>
            <a:endParaRPr lang="es-ES" sz="1600" dirty="0" smtClean="0">
              <a:solidFill>
                <a:srgbClr val="000000"/>
              </a:solidFill>
              <a:latin typeface="Helvetica Neue"/>
            </a:endParaRPr>
          </a:p>
          <a:p>
            <a:pPr algn="ctr"/>
            <a:r>
              <a:rPr lang="en-US" sz="1400" dirty="0">
                <a:solidFill>
                  <a:srgbClr val="000000"/>
                </a:solidFill>
                <a:latin typeface="Helvetica Neue"/>
              </a:rPr>
              <a:t>Happy is the man who finds wisdom,</a:t>
            </a:r>
          </a:p>
          <a:p>
            <a:pPr algn="ctr"/>
            <a:r>
              <a:rPr lang="en-US" sz="1400" dirty="0">
                <a:solidFill>
                  <a:srgbClr val="000000"/>
                </a:solidFill>
                <a:latin typeface="Helvetica Neue"/>
              </a:rPr>
              <a:t>And the man who gains understanding;</a:t>
            </a:r>
          </a:p>
          <a:p>
            <a:pPr algn="ctr"/>
            <a:r>
              <a:rPr lang="en-US" sz="1400" dirty="0" smtClean="0">
                <a:solidFill>
                  <a:srgbClr val="000000"/>
                </a:solidFill>
                <a:latin typeface="Helvetica Neue"/>
              </a:rPr>
              <a:t>For </a:t>
            </a:r>
            <a:r>
              <a:rPr lang="en-US" sz="1400" dirty="0">
                <a:solidFill>
                  <a:srgbClr val="000000"/>
                </a:solidFill>
                <a:latin typeface="Helvetica Neue"/>
              </a:rPr>
              <a:t>her proceeds are better than the profits of silver,</a:t>
            </a:r>
          </a:p>
          <a:p>
            <a:pPr algn="ctr"/>
            <a:r>
              <a:rPr lang="en-US" sz="1400" dirty="0">
                <a:solidFill>
                  <a:srgbClr val="000000"/>
                </a:solidFill>
                <a:latin typeface="Helvetica Neue"/>
              </a:rPr>
              <a:t>And her gain than fine gold.</a:t>
            </a:r>
          </a:p>
          <a:p>
            <a:pPr algn="ctr"/>
            <a:r>
              <a:rPr lang="en-US" sz="1400" dirty="0" smtClean="0">
                <a:solidFill>
                  <a:srgbClr val="000000"/>
                </a:solidFill>
                <a:latin typeface="Helvetica Neue"/>
              </a:rPr>
              <a:t>She </a:t>
            </a:r>
            <a:r>
              <a:rPr lang="en-US" sz="1400" dirty="0">
                <a:solidFill>
                  <a:srgbClr val="000000"/>
                </a:solidFill>
                <a:latin typeface="Helvetica Neue"/>
              </a:rPr>
              <a:t>is more precious than rubies,</a:t>
            </a:r>
          </a:p>
          <a:p>
            <a:pPr algn="ctr"/>
            <a:r>
              <a:rPr lang="en-US" sz="1400" dirty="0">
                <a:solidFill>
                  <a:srgbClr val="000000"/>
                </a:solidFill>
                <a:latin typeface="Helvetica Neue"/>
              </a:rPr>
              <a:t>And all the things you may desire cannot compare with her</a:t>
            </a:r>
            <a:r>
              <a:rPr lang="en-US" sz="1400" dirty="0" smtClean="0">
                <a:solidFill>
                  <a:srgbClr val="000000"/>
                </a:solidFill>
                <a:latin typeface="Helvetica Neue"/>
              </a:rPr>
              <a:t>.</a:t>
            </a:r>
          </a:p>
          <a:p>
            <a:pPr algn="ctr"/>
            <a:r>
              <a:rPr lang="en-US" sz="1400" dirty="0" smtClean="0">
                <a:solidFill>
                  <a:srgbClr val="000000"/>
                </a:solidFill>
                <a:latin typeface="Helvetica Neue"/>
              </a:rPr>
              <a:t> </a:t>
            </a:r>
            <a:r>
              <a:rPr lang="en-US" sz="1400" dirty="0">
                <a:solidFill>
                  <a:srgbClr val="000000"/>
                </a:solidFill>
                <a:latin typeface="Helvetica Neue"/>
              </a:rPr>
              <a:t>Length of days is in her right hand,</a:t>
            </a:r>
          </a:p>
          <a:p>
            <a:pPr algn="ctr"/>
            <a:r>
              <a:rPr lang="en-US" sz="1400" dirty="0">
                <a:solidFill>
                  <a:srgbClr val="000000"/>
                </a:solidFill>
                <a:latin typeface="Helvetica Neue"/>
              </a:rPr>
              <a:t>In her left hand riches and honor.</a:t>
            </a:r>
          </a:p>
          <a:p>
            <a:pPr algn="ctr"/>
            <a:r>
              <a:rPr lang="en-US" sz="1400" dirty="0" smtClean="0">
                <a:solidFill>
                  <a:srgbClr val="000000"/>
                </a:solidFill>
                <a:latin typeface="Helvetica Neue"/>
              </a:rPr>
              <a:t>Her </a:t>
            </a:r>
            <a:r>
              <a:rPr lang="en-US" sz="1400" dirty="0">
                <a:solidFill>
                  <a:srgbClr val="000000"/>
                </a:solidFill>
                <a:latin typeface="Helvetica Neue"/>
              </a:rPr>
              <a:t>ways are ways of pleasantness,</a:t>
            </a:r>
          </a:p>
          <a:p>
            <a:pPr algn="ctr"/>
            <a:r>
              <a:rPr lang="en-US" sz="1400" dirty="0">
                <a:solidFill>
                  <a:srgbClr val="000000"/>
                </a:solidFill>
                <a:latin typeface="Helvetica Neue"/>
              </a:rPr>
              <a:t>And all her paths are peace.</a:t>
            </a:r>
          </a:p>
          <a:p>
            <a:pPr algn="ctr"/>
            <a:r>
              <a:rPr lang="en-US" sz="1400" dirty="0" smtClean="0">
                <a:solidFill>
                  <a:srgbClr val="000000"/>
                </a:solidFill>
                <a:latin typeface="Helvetica Neue"/>
              </a:rPr>
              <a:t> </a:t>
            </a:r>
            <a:r>
              <a:rPr lang="en-US" sz="1400" dirty="0">
                <a:solidFill>
                  <a:srgbClr val="000000"/>
                </a:solidFill>
                <a:latin typeface="Helvetica Neue"/>
              </a:rPr>
              <a:t>She is a tree of life to those who take hold of her,</a:t>
            </a:r>
          </a:p>
          <a:p>
            <a:pPr algn="ctr"/>
            <a:r>
              <a:rPr lang="en-US" sz="1400" dirty="0">
                <a:solidFill>
                  <a:srgbClr val="000000"/>
                </a:solidFill>
                <a:latin typeface="Helvetica Neue"/>
              </a:rPr>
              <a:t>And happy are all who retain her</a:t>
            </a:r>
            <a:r>
              <a:rPr lang="en-US" sz="1400" dirty="0" smtClean="0">
                <a:solidFill>
                  <a:srgbClr val="000000"/>
                </a:solidFill>
                <a:latin typeface="Helvetica Neue"/>
              </a:rPr>
              <a:t>.</a:t>
            </a:r>
            <a:endParaRPr lang="en-US" sz="1400" dirty="0">
              <a:solidFill>
                <a:srgbClr val="000000"/>
              </a:solidFill>
              <a:latin typeface="Helvetica Neue"/>
            </a:endParaRPr>
          </a:p>
          <a:p>
            <a:pPr algn="ctr"/>
            <a:r>
              <a:rPr lang="en-US" sz="1400" dirty="0" smtClean="0">
                <a:solidFill>
                  <a:srgbClr val="000000"/>
                </a:solidFill>
                <a:latin typeface="Helvetica Neue"/>
              </a:rPr>
              <a:t> </a:t>
            </a:r>
            <a:r>
              <a:rPr lang="en-US" sz="1400" dirty="0">
                <a:solidFill>
                  <a:srgbClr val="000000"/>
                </a:solidFill>
                <a:latin typeface="Helvetica Neue"/>
              </a:rPr>
              <a:t>The Lord by wisdom founded the earth;</a:t>
            </a:r>
          </a:p>
          <a:p>
            <a:pPr algn="ctr"/>
            <a:r>
              <a:rPr lang="en-US" sz="1400" dirty="0">
                <a:solidFill>
                  <a:srgbClr val="000000"/>
                </a:solidFill>
                <a:latin typeface="Helvetica Neue"/>
              </a:rPr>
              <a:t>By understanding He established the heavens;</a:t>
            </a:r>
          </a:p>
          <a:p>
            <a:pPr algn="ctr"/>
            <a:r>
              <a:rPr lang="en-US" sz="1400" dirty="0" smtClean="0">
                <a:solidFill>
                  <a:srgbClr val="000000"/>
                </a:solidFill>
                <a:latin typeface="Helvetica Neue"/>
              </a:rPr>
              <a:t> </a:t>
            </a:r>
            <a:r>
              <a:rPr lang="en-US" sz="1400" dirty="0">
                <a:solidFill>
                  <a:srgbClr val="000000"/>
                </a:solidFill>
                <a:latin typeface="Helvetica Neue"/>
              </a:rPr>
              <a:t>By His knowledge the depths were broken up,</a:t>
            </a:r>
          </a:p>
          <a:p>
            <a:pPr algn="ctr"/>
            <a:r>
              <a:rPr lang="en-US" sz="1400" dirty="0">
                <a:solidFill>
                  <a:srgbClr val="000000"/>
                </a:solidFill>
                <a:latin typeface="Helvetica Neue"/>
              </a:rPr>
              <a:t>And clouds drop down the dew</a:t>
            </a:r>
            <a:r>
              <a:rPr lang="en-US" sz="1400" dirty="0" smtClean="0">
                <a:solidFill>
                  <a:srgbClr val="000000"/>
                </a:solidFill>
                <a:latin typeface="Helvetica Neue"/>
              </a:rPr>
              <a:t>.</a:t>
            </a:r>
            <a:endParaRPr lang="en-US" sz="1400" dirty="0">
              <a:solidFill>
                <a:srgbClr val="000000"/>
              </a:solidFill>
              <a:latin typeface="Helvetica Neue"/>
            </a:endParaRPr>
          </a:p>
          <a:p>
            <a:pPr algn="ctr"/>
            <a:r>
              <a:rPr lang="en-US" sz="1400" dirty="0" smtClean="0">
                <a:solidFill>
                  <a:srgbClr val="000000"/>
                </a:solidFill>
                <a:latin typeface="Helvetica Neue"/>
              </a:rPr>
              <a:t>My </a:t>
            </a:r>
            <a:r>
              <a:rPr lang="en-US" sz="1400" dirty="0">
                <a:solidFill>
                  <a:srgbClr val="000000"/>
                </a:solidFill>
                <a:latin typeface="Helvetica Neue"/>
              </a:rPr>
              <a:t>son, let them not depart from your eyes—</a:t>
            </a:r>
          </a:p>
          <a:p>
            <a:pPr algn="ctr"/>
            <a:r>
              <a:rPr lang="en-US" sz="1400" dirty="0">
                <a:solidFill>
                  <a:srgbClr val="000000"/>
                </a:solidFill>
                <a:latin typeface="Helvetica Neue"/>
              </a:rPr>
              <a:t>Keep sound wisdom and discretion;</a:t>
            </a:r>
          </a:p>
          <a:p>
            <a:pPr algn="ctr"/>
            <a:r>
              <a:rPr lang="en-US" sz="1400" dirty="0">
                <a:solidFill>
                  <a:srgbClr val="000000"/>
                </a:solidFill>
                <a:latin typeface="Helvetica Neue"/>
              </a:rPr>
              <a:t>22 So they will be life to your soul</a:t>
            </a:r>
          </a:p>
          <a:p>
            <a:pPr algn="ctr"/>
            <a:r>
              <a:rPr lang="en-US" sz="1400" dirty="0">
                <a:solidFill>
                  <a:srgbClr val="000000"/>
                </a:solidFill>
                <a:latin typeface="Helvetica Neue"/>
              </a:rPr>
              <a:t>And grace to your neck</a:t>
            </a:r>
            <a:r>
              <a:rPr lang="en-US" sz="1400" dirty="0" smtClean="0">
                <a:solidFill>
                  <a:srgbClr val="000000"/>
                </a:solidFill>
                <a:latin typeface="Helvetica Neue"/>
              </a:rPr>
              <a:t>.</a:t>
            </a:r>
          </a:p>
          <a:p>
            <a:pPr algn="ctr"/>
            <a:r>
              <a:rPr lang="en-US" sz="1400" dirty="0" smtClean="0">
                <a:solidFill>
                  <a:srgbClr val="000000"/>
                </a:solidFill>
                <a:latin typeface="Helvetica Neue"/>
              </a:rPr>
              <a:t>Then </a:t>
            </a:r>
            <a:r>
              <a:rPr lang="en-US" sz="1400" dirty="0">
                <a:solidFill>
                  <a:srgbClr val="000000"/>
                </a:solidFill>
                <a:latin typeface="Helvetica Neue"/>
              </a:rPr>
              <a:t>you will walk safely in your way,</a:t>
            </a:r>
          </a:p>
          <a:p>
            <a:pPr algn="ctr"/>
            <a:r>
              <a:rPr lang="en-US" sz="1400" dirty="0">
                <a:solidFill>
                  <a:srgbClr val="000000"/>
                </a:solidFill>
                <a:latin typeface="Helvetica Neue"/>
              </a:rPr>
              <a:t>And your foot will not stumble</a:t>
            </a:r>
            <a:r>
              <a:rPr lang="en-US" sz="1400" dirty="0" smtClean="0">
                <a:solidFill>
                  <a:srgbClr val="000000"/>
                </a:solidFill>
                <a:latin typeface="Helvetica Neue"/>
              </a:rPr>
              <a:t>.</a:t>
            </a:r>
          </a:p>
          <a:p>
            <a:pPr algn="ctr"/>
            <a:r>
              <a:rPr lang="en-US" sz="1400" dirty="0" smtClean="0">
                <a:solidFill>
                  <a:srgbClr val="000000"/>
                </a:solidFill>
                <a:latin typeface="Helvetica Neue"/>
              </a:rPr>
              <a:t> </a:t>
            </a:r>
            <a:r>
              <a:rPr lang="en-US" sz="1400" dirty="0">
                <a:solidFill>
                  <a:srgbClr val="000000"/>
                </a:solidFill>
                <a:latin typeface="Helvetica Neue"/>
              </a:rPr>
              <a:t>When you lie down, you will not be afraid;</a:t>
            </a:r>
          </a:p>
          <a:p>
            <a:pPr algn="ctr"/>
            <a:r>
              <a:rPr lang="en-US" sz="1400" dirty="0">
                <a:solidFill>
                  <a:srgbClr val="000000"/>
                </a:solidFill>
                <a:latin typeface="Helvetica Neue"/>
              </a:rPr>
              <a:t>Yes, you will lie down and your sleep will be sweet</a:t>
            </a:r>
            <a:r>
              <a:rPr lang="en-US" sz="1400" dirty="0" smtClean="0">
                <a:solidFill>
                  <a:srgbClr val="000000"/>
                </a:solidFill>
                <a:latin typeface="Helvetica Neue"/>
              </a:rPr>
              <a:t>.</a:t>
            </a:r>
            <a:endParaRPr lang="es-ES" sz="1400" dirty="0" smtClean="0">
              <a:solidFill>
                <a:srgbClr val="000000"/>
              </a:solidFill>
              <a:latin typeface="Helvetica Neue"/>
            </a:endParaRPr>
          </a:p>
          <a:p>
            <a:pPr algn="ctr"/>
            <a:r>
              <a:rPr lang="es-ES" sz="1400" b="1" i="1" dirty="0" err="1" smtClean="0">
                <a:latin typeface="Helvetica Neue"/>
              </a:rPr>
              <a:t>Proverbs</a:t>
            </a:r>
            <a:r>
              <a:rPr lang="es-ES" sz="1400" b="1" i="1" dirty="0" smtClean="0">
                <a:latin typeface="Helvetica Neue"/>
              </a:rPr>
              <a:t> </a:t>
            </a:r>
            <a:r>
              <a:rPr lang="es-ES" sz="1400" b="1" i="1" dirty="0" smtClean="0">
                <a:latin typeface="Helvetica Neue"/>
              </a:rPr>
              <a:t>3:13-24</a:t>
            </a:r>
            <a:endParaRPr lang="es-ES" sz="1400" b="1" i="1" dirty="0">
              <a:latin typeface="Helvetica Neue"/>
            </a:endParaRPr>
          </a:p>
        </p:txBody>
      </p:sp>
      <p:sp>
        <p:nvSpPr>
          <p:cNvPr id="9" name="Rectangle 8"/>
          <p:cNvSpPr/>
          <p:nvPr/>
        </p:nvSpPr>
        <p:spPr>
          <a:xfrm>
            <a:off x="1334927" y="403885"/>
            <a:ext cx="4248472" cy="584775"/>
          </a:xfrm>
          <a:prstGeom prst="rect">
            <a:avLst/>
          </a:prstGeom>
        </p:spPr>
        <p:txBody>
          <a:bodyPr wrap="square">
            <a:spAutoFit/>
          </a:bodyPr>
          <a:lstStyle/>
          <a:p>
            <a:pPr algn="ctr"/>
            <a:r>
              <a:rPr lang="en-US" sz="1600" dirty="0" smtClean="0">
                <a:latin typeface="Century Gothic" panose="020B0502020202020204" pitchFamily="34" charset="0"/>
              </a:rPr>
              <a:t>Lesson # 175 Many Woman have </a:t>
            </a:r>
            <a:r>
              <a:rPr lang="en-US" sz="1600" dirty="0" smtClean="0">
                <a:latin typeface="Century Gothic" panose="020B0502020202020204" pitchFamily="34" charset="0"/>
              </a:rPr>
              <a:t>Done</a:t>
            </a:r>
            <a:r>
              <a:rPr lang="en-US" sz="1600" dirty="0" smtClean="0">
                <a:latin typeface="Century Gothic" panose="020B0502020202020204" pitchFamily="34" charset="0"/>
              </a:rPr>
              <a:t> Good, but You </a:t>
            </a:r>
            <a:r>
              <a:rPr lang="en-US" sz="1600" dirty="0" smtClean="0">
                <a:latin typeface="Century Gothic" panose="020B0502020202020204" pitchFamily="34" charset="0"/>
              </a:rPr>
              <a:t>Surpassed Them All</a:t>
            </a:r>
            <a:endParaRPr lang="en-US" sz="1600" dirty="0">
              <a:latin typeface="Century Gothic" panose="020B0502020202020204" pitchFamily="34" charset="0"/>
            </a:endParaRPr>
          </a:p>
        </p:txBody>
      </p:sp>
      <p:pic>
        <p:nvPicPr>
          <p:cNvPr id="10" name="Picture 9"/>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33256" y="-36512"/>
            <a:ext cx="1126480" cy="1015714"/>
          </a:xfrm>
          <a:prstGeom prst="rect">
            <a:avLst/>
          </a:prstGeom>
        </p:spPr>
      </p:pic>
      <p:sp>
        <p:nvSpPr>
          <p:cNvPr id="11" name="22 Rectángulo"/>
          <p:cNvSpPr>
            <a:spLocks noChangeArrowheads="1"/>
          </p:cNvSpPr>
          <p:nvPr/>
        </p:nvSpPr>
        <p:spPr bwMode="auto">
          <a:xfrm>
            <a:off x="1015863" y="70865"/>
            <a:ext cx="4886599" cy="400110"/>
          </a:xfrm>
          <a:prstGeom prst="rect">
            <a:avLst/>
          </a:prstGeom>
          <a:noFill/>
          <a:ln w="9525">
            <a:noFill/>
            <a:miter lim="800000"/>
            <a:headEnd/>
            <a:tailEnd/>
          </a:ln>
        </p:spPr>
        <p:txBody>
          <a:bodyPr wrap="square">
            <a:spAutoFit/>
          </a:bodyPr>
          <a:lstStyle/>
          <a:p>
            <a:pPr algn="ctr" eaLnBrk="1" hangingPunct="1"/>
            <a:r>
              <a:rPr lang="en-US" altLang="es-MX" sz="2000" b="1" dirty="0" smtClean="0">
                <a:latin typeface="Harrington" panose="04040505050A02020702" pitchFamily="82" charset="0"/>
              </a:rPr>
              <a:t>The King of Salem – Government of God</a:t>
            </a:r>
            <a:endParaRPr lang="en-US" altLang="es-MX" sz="2000" dirty="0">
              <a:latin typeface="Harrington" panose="04040505050A02020702" pitchFamily="82" charset="0"/>
            </a:endParaRPr>
          </a:p>
        </p:txBody>
      </p:sp>
    </p:spTree>
    <p:extLst>
      <p:ext uri="{BB962C8B-B14F-4D97-AF65-F5344CB8AC3E}">
        <p14:creationId xmlns:p14="http://schemas.microsoft.com/office/powerpoint/2010/main" val="27095671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1166683</TotalTime>
  <Words>1231</Words>
  <Application>Microsoft Office PowerPoint</Application>
  <PresentationFormat>On-screen Show (4:3)</PresentationFormat>
  <Paragraphs>72</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Tanyacxoxo</cp:lastModifiedBy>
  <cp:revision>8368</cp:revision>
  <cp:lastPrinted>2015-12-22T05:03:42Z</cp:lastPrinted>
  <dcterms:created xsi:type="dcterms:W3CDTF">2011-04-01T14:17:38Z</dcterms:created>
  <dcterms:modified xsi:type="dcterms:W3CDTF">2018-04-15T16:03:52Z</dcterms:modified>
</cp:coreProperties>
</file>