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4" r:id="rId4"/>
    <p:sldId id="285" r:id="rId5"/>
    <p:sldId id="286" r:id="rId6"/>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FE"/>
    <a:srgbClr val="F95513"/>
    <a:srgbClr val="FF33CC"/>
    <a:srgbClr val="77737B"/>
    <a:srgbClr val="7F7B83"/>
    <a:srgbClr val="7F718D"/>
    <a:srgbClr val="887B95"/>
    <a:srgbClr val="92869E"/>
    <a:srgbClr val="AC9CBA"/>
    <a:srgbClr val="98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7" autoAdjust="0"/>
    <p:restoredTop sz="94434" autoAdjust="0"/>
  </p:normalViewPr>
  <p:slideViewPr>
    <p:cSldViewPr>
      <p:cViewPr>
        <p:scale>
          <a:sx n="70" d="100"/>
          <a:sy n="70" d="100"/>
        </p:scale>
        <p:origin x="1134" y="6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12/12/2019</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12/12/2019</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12/12/2019</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8 Rectángulo"/>
          <p:cNvSpPr>
            <a:spLocks noChangeArrowheads="1"/>
          </p:cNvSpPr>
          <p:nvPr/>
        </p:nvSpPr>
        <p:spPr bwMode="auto">
          <a:xfrm>
            <a:off x="152198" y="1471442"/>
            <a:ext cx="6569526" cy="7325082"/>
          </a:xfrm>
          <a:prstGeom prst="rect">
            <a:avLst/>
          </a:prstGeom>
          <a:noFill/>
          <a:ln w="38100">
            <a:solidFill>
              <a:srgbClr val="00CEFE"/>
            </a:solidFill>
            <a:prstDash val="lgDashDotDot"/>
            <a:miter lim="800000"/>
            <a:headEnd/>
            <a:tailEnd/>
          </a:ln>
        </p:spPr>
        <p:txBody>
          <a:bodyPr wrap="square">
            <a:spAutoFit/>
          </a:bodyPr>
          <a:lstStyle/>
          <a:p>
            <a:pPr algn="ctr"/>
            <a:r>
              <a:rPr lang="es-CR" sz="1200" dirty="0" smtClean="0">
                <a:latin typeface="Arial" panose="020B0604020202020204" pitchFamily="34" charset="0"/>
                <a:cs typeface="Arial" panose="020B0604020202020204" pitchFamily="34" charset="0"/>
              </a:rPr>
              <a:t>Santos ángeles, hoy aprenderemos como la biblia si habla de Cristo Lisbet y lo </a:t>
            </a:r>
          </a:p>
          <a:p>
            <a:pPr algn="ctr"/>
            <a:r>
              <a:rPr lang="es-CR" sz="1200" dirty="0" smtClean="0">
                <a:latin typeface="Arial" panose="020B0604020202020204" pitchFamily="34" charset="0"/>
                <a:cs typeface="Arial" panose="020B0604020202020204" pitchFamily="34" charset="0"/>
              </a:rPr>
              <a:t>importante que es cuidar nuestra alimentación espiritual porque es tiempo de </a:t>
            </a:r>
          </a:p>
          <a:p>
            <a:pPr algn="ctr"/>
            <a:r>
              <a:rPr lang="es-CR" sz="1200" dirty="0" smtClean="0">
                <a:latin typeface="Arial" panose="020B0604020202020204" pitchFamily="34" charset="0"/>
                <a:cs typeface="Arial" panose="020B0604020202020204" pitchFamily="34" charset="0"/>
              </a:rPr>
              <a:t>servir a Dios con la mente.</a:t>
            </a:r>
          </a:p>
          <a:p>
            <a:endParaRPr lang="es-CR" sz="1200" dirty="0" smtClean="0">
              <a:latin typeface="Arial" panose="020B0604020202020204" pitchFamily="34" charset="0"/>
              <a:cs typeface="Arial" panose="020B0604020202020204" pitchFamily="34" charset="0"/>
            </a:endParaRPr>
          </a:p>
          <a:p>
            <a:r>
              <a:rPr lang="es-CR" sz="1200" u="sng" dirty="0" smtClean="0">
                <a:latin typeface="Arial" panose="020B0604020202020204" pitchFamily="34" charset="0"/>
                <a:cs typeface="Arial" panose="020B0604020202020204" pitchFamily="34" charset="0"/>
              </a:rPr>
              <a:t>Debemos alimentar nuestra mente con inteligencia Espiritual </a:t>
            </a:r>
            <a:r>
              <a:rPr lang="es-CR" sz="1200" dirty="0" smtClean="0">
                <a:latin typeface="Arial" panose="020B0604020202020204" pitchFamily="34" charset="0"/>
                <a:cs typeface="Arial" panose="020B0604020202020204" pitchFamily="34" charset="0"/>
              </a:rPr>
              <a:t>y no con alimentos falsos o comida chatarra.  Las personas dicen que en ningún lado de la biblia habla de Lisbet, pero nuestra Madre les contesta que las escrituras hablan de Ella.  Veamos como la biblia habla y profetiza de Lisbet, como la Promesa que todos estábamos esperando.  Ella es la Deseada de las naciones. </a:t>
            </a:r>
          </a:p>
          <a:p>
            <a:endParaRPr lang="es-CR" sz="1600" dirty="0">
              <a:latin typeface="Arial" panose="020B0604020202020204" pitchFamily="34" charset="0"/>
              <a:cs typeface="Arial" panose="020B0604020202020204" pitchFamily="34" charset="0"/>
            </a:endParaRPr>
          </a:p>
          <a:p>
            <a:pPr algn="ctr"/>
            <a:r>
              <a:rPr lang="es-CR" sz="1200" dirty="0" smtClean="0">
                <a:solidFill>
                  <a:srgbClr val="0070C0"/>
                </a:solidFill>
                <a:latin typeface="Arial" panose="020B0604020202020204" pitchFamily="34" charset="0"/>
                <a:cs typeface="Arial" panose="020B0604020202020204" pitchFamily="34" charset="0"/>
              </a:rPr>
              <a:t>Lisbet es un nombre compuesto por Lis y </a:t>
            </a:r>
            <a:r>
              <a:rPr lang="es-CR" sz="1200" dirty="0" err="1" smtClean="0">
                <a:solidFill>
                  <a:srgbClr val="0070C0"/>
                </a:solidFill>
                <a:latin typeface="Arial" panose="020B0604020202020204" pitchFamily="34" charset="0"/>
                <a:cs typeface="Arial" panose="020B0604020202020204" pitchFamily="34" charset="0"/>
              </a:rPr>
              <a:t>Bet</a:t>
            </a:r>
            <a:r>
              <a:rPr lang="es-CR" sz="1200" dirty="0" smtClean="0">
                <a:solidFill>
                  <a:srgbClr val="0070C0"/>
                </a:solidFill>
                <a:latin typeface="Arial" panose="020B0604020202020204" pitchFamily="34" charset="0"/>
                <a:cs typeface="Arial" panose="020B0604020202020204" pitchFamily="34" charset="0"/>
              </a:rPr>
              <a:t>.   </a:t>
            </a:r>
          </a:p>
          <a:p>
            <a:pPr algn="ctr"/>
            <a:r>
              <a:rPr lang="es-CR" sz="1200" dirty="0" smtClean="0">
                <a:solidFill>
                  <a:srgbClr val="0070C0"/>
                </a:solidFill>
                <a:latin typeface="Arial" panose="020B0604020202020204" pitchFamily="34" charset="0"/>
                <a:cs typeface="Arial" panose="020B0604020202020204" pitchFamily="34" charset="0"/>
              </a:rPr>
              <a:t>Lis= La flor de lis, que es la flor favorita de Dios.</a:t>
            </a:r>
          </a:p>
          <a:p>
            <a:pPr algn="ctr"/>
            <a:r>
              <a:rPr lang="es-CR" sz="1200" dirty="0" err="1" smtClean="0">
                <a:solidFill>
                  <a:srgbClr val="0070C0"/>
                </a:solidFill>
                <a:latin typeface="Arial" panose="020B0604020202020204" pitchFamily="34" charset="0"/>
                <a:cs typeface="Arial" panose="020B0604020202020204" pitchFamily="34" charset="0"/>
              </a:rPr>
              <a:t>Bet</a:t>
            </a:r>
            <a:r>
              <a:rPr lang="es-CR" sz="1200" dirty="0" smtClean="0">
                <a:solidFill>
                  <a:srgbClr val="0070C0"/>
                </a:solidFill>
                <a:latin typeface="Arial" panose="020B0604020202020204" pitchFamily="34" charset="0"/>
                <a:cs typeface="Arial" panose="020B0604020202020204" pitchFamily="34" charset="0"/>
              </a:rPr>
              <a:t>= Casa o Tabernáculo</a:t>
            </a:r>
          </a:p>
          <a:p>
            <a:endParaRPr lang="es-CR" sz="1200" dirty="0">
              <a:latin typeface="Arial" panose="020B0604020202020204" pitchFamily="34" charset="0"/>
              <a:cs typeface="Arial" panose="020B0604020202020204" pitchFamily="34" charset="0"/>
            </a:endParaRPr>
          </a:p>
          <a:p>
            <a:r>
              <a:rPr lang="es-CR" sz="1200" dirty="0" smtClean="0">
                <a:latin typeface="Arial" panose="020B0604020202020204" pitchFamily="34" charset="0"/>
                <a:cs typeface="Arial" panose="020B0604020202020204" pitchFamily="34" charset="0"/>
              </a:rPr>
              <a:t>El Tabernáculo de Dios:  El Tabernáculo de Dios es el único edificio que no es hecho de manos, donde viven Dios MelquisedecLisbet como dice en </a:t>
            </a:r>
            <a:r>
              <a:rPr lang="es-CR" sz="1200" i="1" dirty="0" smtClean="0">
                <a:latin typeface="Arial" panose="020B0604020202020204" pitchFamily="34" charset="0"/>
                <a:cs typeface="Arial" panose="020B0604020202020204" pitchFamily="34" charset="0"/>
              </a:rPr>
              <a:t>Hebreos 9:11</a:t>
            </a:r>
            <a:r>
              <a:rPr lang="es-CR" sz="1200" dirty="0" smtClean="0">
                <a:latin typeface="Arial" panose="020B0604020202020204" pitchFamily="34" charset="0"/>
                <a:cs typeface="Arial" panose="020B0604020202020204" pitchFamily="34" charset="0"/>
              </a:rPr>
              <a:t>.  </a:t>
            </a:r>
            <a:r>
              <a:rPr lang="es-CR" sz="1200" u="sng" dirty="0" smtClean="0">
                <a:latin typeface="Arial" panose="020B0604020202020204" pitchFamily="34" charset="0"/>
                <a:cs typeface="Arial" panose="020B0604020202020204" pitchFamily="34" charset="0"/>
              </a:rPr>
              <a:t>Cuando dice “no hecho de manos” lo que significa es que no es un edificio construido por los hombres que se le dedica a Dios, sino que es la Casa, el Tabernáculo o Templo que es construido por Dios mismo, “en el hombre”</a:t>
            </a:r>
            <a:r>
              <a:rPr lang="es-CR" sz="1200" dirty="0" smtClean="0">
                <a:latin typeface="Arial" panose="020B0604020202020204" pitchFamily="34" charset="0"/>
                <a:cs typeface="Arial" panose="020B0604020202020204" pitchFamily="34" charset="0"/>
              </a:rPr>
              <a:t>. </a:t>
            </a:r>
          </a:p>
          <a:p>
            <a:endParaRPr lang="es-CR" sz="1200" dirty="0" smtClean="0">
              <a:latin typeface="Arial Narrow" panose="020B0606020202030204" pitchFamily="34" charset="0"/>
            </a:endParaRPr>
          </a:p>
          <a:p>
            <a:r>
              <a:rPr lang="es-CR" sz="1200" dirty="0" smtClean="0">
                <a:latin typeface="Arial" panose="020B0604020202020204" pitchFamily="34" charset="0"/>
                <a:cs typeface="Arial" panose="020B0604020202020204" pitchFamily="34" charset="0"/>
              </a:rPr>
              <a:t>Lisbet es la Casa y Templo: “El Tabernáculo decorado con Lis, La Flor amada de Dios Padre”.  Lisbet es “El Tabernáculo de Dios con los hombres”, en el cuerpo de Ella habita toda la Plenitud de la Deidad de Dios.   </a:t>
            </a:r>
          </a:p>
          <a:p>
            <a:endParaRPr lang="es-CR" sz="1200" dirty="0">
              <a:latin typeface="Arial" panose="020B0604020202020204" pitchFamily="34" charset="0"/>
              <a:cs typeface="Arial" panose="020B0604020202020204" pitchFamily="34" charset="0"/>
            </a:endParaRPr>
          </a:p>
          <a:p>
            <a:r>
              <a:rPr lang="es-CR" sz="1200" dirty="0" smtClean="0">
                <a:latin typeface="Arial" panose="020B0604020202020204" pitchFamily="34" charset="0"/>
                <a:cs typeface="Arial" panose="020B0604020202020204" pitchFamily="34" charset="0"/>
              </a:rPr>
              <a:t>Es un error muy grande ver a Cristo Lisbet sin sabiduría o como una simple mujer sin importancia.  </a:t>
            </a:r>
            <a:r>
              <a:rPr lang="es-CR" sz="1200" u="sng" dirty="0" smtClean="0">
                <a:latin typeface="Arial" panose="020B0604020202020204" pitchFamily="34" charset="0"/>
                <a:cs typeface="Arial" panose="020B0604020202020204" pitchFamily="34" charset="0"/>
              </a:rPr>
              <a:t>Cuando mires a Lisbet, vela como la Habitación donde moran los Dios vivos, MelquisedecLisbet</a:t>
            </a:r>
            <a:r>
              <a:rPr lang="es-CR" sz="1200" dirty="0" smtClean="0">
                <a:latin typeface="Arial" panose="020B0604020202020204" pitchFamily="34" charset="0"/>
                <a:cs typeface="Arial" panose="020B0604020202020204" pitchFamily="34" charset="0"/>
              </a:rPr>
              <a:t>.  </a:t>
            </a:r>
            <a:r>
              <a:rPr lang="es-CR" sz="1200" i="1" dirty="0" smtClean="0">
                <a:latin typeface="Arial" panose="020B0604020202020204" pitchFamily="34" charset="0"/>
                <a:cs typeface="Arial" panose="020B0604020202020204" pitchFamily="34" charset="0"/>
              </a:rPr>
              <a:t>Juan 14:9 </a:t>
            </a:r>
          </a:p>
          <a:p>
            <a:endParaRPr lang="es-CR" sz="1200" dirty="0">
              <a:latin typeface="Arial" panose="020B0604020202020204" pitchFamily="34" charset="0"/>
              <a:cs typeface="Arial" panose="020B0604020202020204" pitchFamily="34" charset="0"/>
            </a:endParaRPr>
          </a:p>
          <a:p>
            <a:r>
              <a:rPr lang="es-CR" sz="1200" u="sng" dirty="0" smtClean="0">
                <a:latin typeface="Arial" panose="020B0604020202020204" pitchFamily="34" charset="0"/>
                <a:cs typeface="Arial" panose="020B0604020202020204" pitchFamily="34" charset="0"/>
              </a:rPr>
              <a:t>Ahora le servimos a Dios con la Sabiduría de lo alto, con la mente de Cristo Lisbet, que nos da toda Su inteligencia espiritual, para establecer la Verdad de los Dios que viven para siempre</a:t>
            </a:r>
            <a:r>
              <a:rPr lang="es-CR" sz="1200" dirty="0" smtClean="0">
                <a:latin typeface="Arial" panose="020B0604020202020204" pitchFamily="34" charset="0"/>
                <a:cs typeface="Arial" panose="020B0604020202020204" pitchFamily="34" charset="0"/>
              </a:rPr>
              <a:t>.  Por eso es tan importante tener mucho cuidado con la comida espiritual que comemos, porque de la abundancia del corazón habla la boca.  Depende de lo que este en tu mente, así hablas.</a:t>
            </a:r>
          </a:p>
          <a:p>
            <a:endParaRPr lang="es-CR" sz="1200" dirty="0">
              <a:latin typeface="Arial" panose="020B0604020202020204" pitchFamily="34" charset="0"/>
              <a:cs typeface="Arial" panose="020B0604020202020204" pitchFamily="34" charset="0"/>
            </a:endParaRPr>
          </a:p>
          <a:p>
            <a:r>
              <a:rPr lang="es-CR" sz="1200" dirty="0" smtClean="0">
                <a:latin typeface="Arial" panose="020B0604020202020204" pitchFamily="34" charset="0"/>
                <a:cs typeface="Arial" panose="020B0604020202020204" pitchFamily="34" charset="0"/>
              </a:rPr>
              <a:t>Hermanos, Cristo Lisbet es el Tabernáculo de Dios en medio nuestro.  Ella es el Santuario de Dios y la Magnificencia de Su gloria.</a:t>
            </a:r>
          </a:p>
          <a:p>
            <a:endParaRPr lang="es-CR" sz="1000" dirty="0" smtClean="0">
              <a:latin typeface="Arial Narrow" panose="020B0606020202030204" pitchFamily="34" charset="0"/>
            </a:endParaRPr>
          </a:p>
          <a:p>
            <a:pPr algn="ctr"/>
            <a:r>
              <a:rPr lang="es-CR" sz="1400" b="1" dirty="0" smtClean="0">
                <a:solidFill>
                  <a:srgbClr val="FF0000"/>
                </a:solidFill>
                <a:latin typeface="Arial" panose="020B0604020202020204" pitchFamily="34" charset="0"/>
                <a:cs typeface="Arial" panose="020B0604020202020204" pitchFamily="34" charset="0"/>
              </a:rPr>
              <a:t>¡Cristo </a:t>
            </a:r>
            <a:r>
              <a:rPr lang="es-CR" sz="1400" b="1" dirty="0" smtClean="0">
                <a:solidFill>
                  <a:srgbClr val="FF0000"/>
                </a:solidFill>
                <a:latin typeface="Gadugi" panose="020B0502040204020203" pitchFamily="34" charset="0"/>
              </a:rPr>
              <a:t>Lisbet es la habitación donde moran la Plenitud de la Deidad, </a:t>
            </a:r>
          </a:p>
          <a:p>
            <a:pPr algn="ctr"/>
            <a:r>
              <a:rPr lang="es-CR" sz="1400" b="1" dirty="0" smtClean="0">
                <a:solidFill>
                  <a:srgbClr val="FF0000"/>
                </a:solidFill>
                <a:latin typeface="Gadugi" panose="020B0502040204020203" pitchFamily="34" charset="0"/>
              </a:rPr>
              <a:t>los Dios que reinan en los Cielos.</a:t>
            </a:r>
            <a:r>
              <a:rPr lang="es-CR" sz="1400" b="1" dirty="0" smtClean="0">
                <a:solidFill>
                  <a:srgbClr val="FF0000"/>
                </a:solidFill>
                <a:latin typeface="Gadugi" panose="020B0502040204020203" pitchFamily="34" charset="0"/>
                <a:cs typeface="Arial" panose="020B0604020202020204" pitchFamily="34" charset="0"/>
              </a:rPr>
              <a:t> Amen, Aleluya!</a:t>
            </a:r>
          </a:p>
        </p:txBody>
      </p:sp>
      <p:sp>
        <p:nvSpPr>
          <p:cNvPr id="21" name="2 CuadroTexto"/>
          <p:cNvSpPr txBox="1">
            <a:spLocks noChangeArrowheads="1"/>
          </p:cNvSpPr>
          <p:nvPr/>
        </p:nvSpPr>
        <p:spPr bwMode="auto">
          <a:xfrm>
            <a:off x="0" y="876885"/>
            <a:ext cx="2340875" cy="430887"/>
          </a:xfrm>
          <a:prstGeom prst="rect">
            <a:avLst/>
          </a:prstGeom>
          <a:noFill/>
          <a:ln w="9525">
            <a:noFill/>
            <a:miter lim="800000"/>
            <a:headEnd/>
            <a:tailEnd/>
          </a:ln>
        </p:spPr>
        <p:txBody>
          <a:bodyPr wrap="square">
            <a:spAutoFit/>
          </a:bodyPr>
          <a:lstStyle/>
          <a:p>
            <a:pPr eaLnBrk="1" hangingPunct="1"/>
            <a:r>
              <a:rPr lang="es-CR" altLang="es-MX" sz="1100" b="1" dirty="0" smtClean="0"/>
              <a:t>Por MelquisedecLisbet!!</a:t>
            </a:r>
          </a:p>
          <a:p>
            <a:pPr eaLnBrk="1" hangingPunct="1"/>
            <a:r>
              <a:rPr lang="es-CR" altLang="es-MX" sz="1100" b="1" dirty="0" smtClean="0"/>
              <a:t>Por nuestro Padre y nuestra Madre!!</a:t>
            </a:r>
            <a:endParaRPr lang="es-CR" altLang="es-MX" sz="1100" b="1"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544" y="83821"/>
            <a:ext cx="835915" cy="7373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95" y="-37742"/>
            <a:ext cx="4836105" cy="902699"/>
          </a:xfrm>
          <a:prstGeom prst="rect">
            <a:avLst/>
          </a:prstGeom>
        </p:spPr>
      </p:pic>
      <p:sp>
        <p:nvSpPr>
          <p:cNvPr id="22" name="Rectangle 21"/>
          <p:cNvSpPr/>
          <p:nvPr/>
        </p:nvSpPr>
        <p:spPr>
          <a:xfrm>
            <a:off x="1242541" y="616758"/>
            <a:ext cx="4492003" cy="369332"/>
          </a:xfrm>
          <a:prstGeom prst="rect">
            <a:avLst/>
          </a:prstGeom>
        </p:spPr>
        <p:txBody>
          <a:bodyPr wrap="square">
            <a:spAutoFit/>
          </a:bodyPr>
          <a:lstStyle/>
          <a:p>
            <a:pPr algn="ctr" eaLnBrk="1" hangingPunct="1"/>
            <a:r>
              <a:rPr lang="es-CR" altLang="es-MX" u="sng" dirty="0" smtClean="0">
                <a:latin typeface="GillSans" pitchFamily="2" charset="0"/>
                <a:ea typeface="Kozuka Gothic Pr6N L" panose="020B0200000000000000" pitchFamily="34" charset="-128"/>
                <a:cs typeface="Gisha" panose="020B0502040204020203" pitchFamily="34" charset="-79"/>
              </a:rPr>
              <a:t>Clase #266 La biblia si habla de Cristo Lisbet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793" y="1350309"/>
            <a:ext cx="658493" cy="65036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8636" y="1350308"/>
            <a:ext cx="658493" cy="6503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4824" y="2915816"/>
            <a:ext cx="3024336" cy="5119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8062" y="8244408"/>
            <a:ext cx="689938" cy="715786"/>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52" y="8244408"/>
            <a:ext cx="689938" cy="715786"/>
          </a:xfrm>
          <a:prstGeom prst="rect">
            <a:avLst/>
          </a:prstGeom>
        </p:spPr>
      </p:pic>
    </p:spTree>
    <p:extLst>
      <p:ext uri="{BB962C8B-B14F-4D97-AF65-F5344CB8AC3E}">
        <p14:creationId xmlns:p14="http://schemas.microsoft.com/office/powerpoint/2010/main" val="30365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628" y="1436806"/>
            <a:ext cx="6617149" cy="7632859"/>
          </a:xfrm>
          <a:prstGeom prst="rect">
            <a:avLst/>
          </a:prstGeom>
          <a:noFill/>
        </p:spPr>
        <p:txBody>
          <a:bodyPr wrap="square" rtlCol="0">
            <a:spAutoFit/>
          </a:bodyPr>
          <a:lstStyle/>
          <a:p>
            <a:r>
              <a:rPr lang="es-CR" sz="1400" b="1" dirty="0" smtClean="0">
                <a:latin typeface="Arial" panose="020B0604020202020204" pitchFamily="34" charset="0"/>
                <a:cs typeface="Arial" panose="020B0604020202020204" pitchFamily="34" charset="0"/>
              </a:rPr>
              <a:t>Instrucciones para la clase:</a:t>
            </a:r>
          </a:p>
          <a:p>
            <a:endParaRPr lang="es-C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Hacer copias de </a:t>
            </a:r>
            <a:r>
              <a:rPr lang="es-CR" sz="1400" dirty="0" smtClean="0">
                <a:latin typeface="Arial" panose="020B0604020202020204" pitchFamily="34" charset="0"/>
                <a:cs typeface="Arial" panose="020B0604020202020204" pitchFamily="34" charset="0"/>
              </a:rPr>
              <a:t>las </a:t>
            </a:r>
            <a:r>
              <a:rPr lang="es-CR" sz="1400" dirty="0" smtClean="0">
                <a:latin typeface="Arial" panose="020B0604020202020204" pitchFamily="34" charset="0"/>
                <a:cs typeface="Arial" panose="020B0604020202020204" pitchFamily="34" charset="0"/>
              </a:rPr>
              <a:t>paginas </a:t>
            </a:r>
            <a:r>
              <a:rPr lang="es-CR" sz="1400" dirty="0" smtClean="0">
                <a:latin typeface="Arial" panose="020B0604020202020204" pitchFamily="34" charset="0"/>
                <a:cs typeface="Arial" panose="020B0604020202020204" pitchFamily="34" charset="0"/>
              </a:rPr>
              <a:t>1 </a:t>
            </a:r>
            <a:r>
              <a:rPr lang="es-CR" sz="1400" dirty="0" smtClean="0">
                <a:latin typeface="Arial" panose="020B0604020202020204" pitchFamily="34" charset="0"/>
                <a:cs typeface="Arial" panose="020B0604020202020204" pitchFamily="34" charset="0"/>
              </a:rPr>
              <a:t>y</a:t>
            </a:r>
            <a:r>
              <a:rPr lang="es-CR" sz="1400" dirty="0" smtClean="0">
                <a:latin typeface="Arial" panose="020B0604020202020204" pitchFamily="34" charset="0"/>
                <a:cs typeface="Arial" panose="020B0604020202020204" pitchFamily="34" charset="0"/>
              </a:rPr>
              <a:t> 3 </a:t>
            </a:r>
            <a:r>
              <a:rPr lang="es-CR" sz="1400" dirty="0" smtClean="0">
                <a:latin typeface="Arial" panose="020B0604020202020204" pitchFamily="34" charset="0"/>
                <a:cs typeface="Arial" panose="020B0604020202020204" pitchFamily="34" charset="0"/>
              </a:rPr>
              <a:t>para todos los </a:t>
            </a:r>
            <a:r>
              <a:rPr lang="es-CR" sz="1400" dirty="0" smtClean="0">
                <a:latin typeface="Arial" panose="020B0604020202020204" pitchFamily="34" charset="0"/>
                <a:cs typeface="Arial" panose="020B0604020202020204" pitchFamily="34" charset="0"/>
              </a:rPr>
              <a:t>niños, pág.. 3 a color </a:t>
            </a:r>
            <a:endParaRPr lang="es-C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Hacer copias de la pagina 4 para los niños mayores</a:t>
            </a:r>
            <a:endParaRPr lang="es-C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El colaborador da una breve introducción al tema</a:t>
            </a:r>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y </a:t>
            </a:r>
            <a:r>
              <a:rPr lang="es-CR" sz="1400" dirty="0">
                <a:latin typeface="Arial" panose="020B0604020202020204" pitchFamily="34" charset="0"/>
                <a:cs typeface="Arial" panose="020B0604020202020204" pitchFamily="34" charset="0"/>
              </a:rPr>
              <a:t>les </a:t>
            </a:r>
            <a:r>
              <a:rPr lang="es-CR" sz="1400" dirty="0" smtClean="0">
                <a:latin typeface="Arial" panose="020B0604020202020204" pitchFamily="34" charset="0"/>
                <a:cs typeface="Arial" panose="020B0604020202020204" pitchFamily="34" charset="0"/>
              </a:rPr>
              <a:t>comparte los siguientes significados a los niños: </a:t>
            </a:r>
            <a:endParaRPr lang="es-CR" sz="1400" dirty="0">
              <a:latin typeface="Arial" panose="020B0604020202020204" pitchFamily="34" charset="0"/>
              <a:cs typeface="Arial" panose="020B0604020202020204" pitchFamily="34" charset="0"/>
            </a:endParaRPr>
          </a:p>
          <a:p>
            <a:pPr marL="287338"/>
            <a:r>
              <a:rPr lang="es-CR" sz="1400" b="1" dirty="0">
                <a:latin typeface="Arial" panose="020B0604020202020204" pitchFamily="34" charset="0"/>
                <a:cs typeface="Arial" panose="020B0604020202020204" pitchFamily="34" charset="0"/>
              </a:rPr>
              <a:t>Deidad</a:t>
            </a:r>
            <a:r>
              <a:rPr lang="es-CR" sz="1400" dirty="0">
                <a:latin typeface="Arial" panose="020B0604020202020204" pitchFamily="34" charset="0"/>
                <a:cs typeface="Arial" panose="020B0604020202020204" pitchFamily="34" charset="0"/>
              </a:rPr>
              <a:t>: Es Dios en esa persona. </a:t>
            </a:r>
            <a:r>
              <a:rPr lang="es-CR" sz="1400" dirty="0" smtClean="0">
                <a:latin typeface="Arial" panose="020B0604020202020204" pitchFamily="34" charset="0"/>
                <a:cs typeface="Arial" panose="020B0604020202020204" pitchFamily="34" charset="0"/>
              </a:rPr>
              <a:t> </a:t>
            </a:r>
            <a:endParaRPr lang="es-CR" sz="1400"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Pueden hacer las siguientes preguntas para reforzar el tema: </a:t>
            </a:r>
            <a:endParaRPr lang="es-CR" sz="1400" dirty="0" smtClean="0">
              <a:solidFill>
                <a:srgbClr val="F26A1E"/>
              </a:solidFill>
              <a:latin typeface="Arial" panose="020B0604020202020204" pitchFamily="34" charset="0"/>
              <a:cs typeface="Arial" panose="020B0604020202020204" pitchFamily="34" charset="0"/>
            </a:endParaRPr>
          </a:p>
          <a:p>
            <a:pPr marL="631825" indent="-342900">
              <a:buFont typeface="+mj-lt"/>
              <a:buAutoNum type="arabicPeriod"/>
            </a:pPr>
            <a:r>
              <a:rPr lang="es-CR" sz="1400" dirty="0" smtClean="0">
                <a:latin typeface="Arial" panose="020B0604020202020204" pitchFamily="34" charset="0"/>
                <a:cs typeface="Arial" panose="020B0604020202020204" pitchFamily="34" charset="0"/>
              </a:rPr>
              <a:t>¿Quién es el tabernáculo de Dios? </a:t>
            </a:r>
            <a:r>
              <a:rPr lang="es-CR" sz="1400" b="1" dirty="0" smtClean="0">
                <a:solidFill>
                  <a:srgbClr val="00CEFE"/>
                </a:solidFill>
                <a:latin typeface="Arial" panose="020B0604020202020204" pitchFamily="34" charset="0"/>
                <a:cs typeface="Arial" panose="020B0604020202020204" pitchFamily="34" charset="0"/>
              </a:rPr>
              <a:t>Cristo Lisbet es el tabernáculo de Dios MelquisedecLisbet.</a:t>
            </a:r>
            <a:r>
              <a:rPr lang="es-CR" sz="1400" b="1" dirty="0" smtClean="0">
                <a:solidFill>
                  <a:srgbClr val="F95513"/>
                </a:solidFill>
                <a:latin typeface="Arial" panose="020B0604020202020204" pitchFamily="34" charset="0"/>
                <a:cs typeface="Arial" panose="020B0604020202020204" pitchFamily="34" charset="0"/>
              </a:rPr>
              <a:t> </a:t>
            </a:r>
          </a:p>
          <a:p>
            <a:pPr marL="631825" indent="-342900">
              <a:buFont typeface="+mj-lt"/>
              <a:buAutoNum type="arabicPeriod"/>
            </a:pPr>
            <a:r>
              <a:rPr lang="es-CR" sz="1400" dirty="0" smtClean="0">
                <a:latin typeface="Arial" panose="020B0604020202020204" pitchFamily="34" charset="0"/>
                <a:cs typeface="Arial" panose="020B0604020202020204" pitchFamily="34" charset="0"/>
              </a:rPr>
              <a:t>¿Cómo debemos ver a Cristo Lisbet? </a:t>
            </a:r>
            <a:r>
              <a:rPr lang="es-CR" sz="1400" b="1" dirty="0" smtClean="0">
                <a:solidFill>
                  <a:srgbClr val="00CEFE"/>
                </a:solidFill>
                <a:latin typeface="Arial" panose="020B0604020202020204" pitchFamily="34" charset="0"/>
                <a:cs typeface="Arial" panose="020B0604020202020204" pitchFamily="34" charset="0"/>
              </a:rPr>
              <a:t>Debemos verla como la habitación donde moran los Dios Vivos, MelquisedecLisbet.  </a:t>
            </a:r>
          </a:p>
          <a:p>
            <a:pPr marL="285750" indent="-285750">
              <a:buFont typeface="Arial" panose="020B0604020202020204" pitchFamily="34" charset="0"/>
              <a:buChar char="•"/>
            </a:pPr>
            <a:r>
              <a:rPr lang="es-CR" altLang="es-MX" sz="1400" dirty="0">
                <a:latin typeface="Arial" panose="020B0604020202020204" pitchFamily="34" charset="0"/>
                <a:cs typeface="Arial" panose="020B0604020202020204" pitchFamily="34" charset="0"/>
              </a:rPr>
              <a:t>El colaborador debe motivar a los niños a contestar las preguntas mientras aparece el reloj en la pantalla.</a:t>
            </a:r>
          </a:p>
          <a:p>
            <a:endParaRPr lang="es-CR" sz="1400" dirty="0">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Actividad:</a:t>
            </a:r>
            <a:r>
              <a:rPr lang="es-CR" sz="1400" dirty="0">
                <a:latin typeface="Arial" panose="020B0604020202020204" pitchFamily="34" charset="0"/>
                <a:cs typeface="Arial" panose="020B0604020202020204" pitchFamily="34" charset="0"/>
              </a:rPr>
              <a:t> </a:t>
            </a:r>
            <a:r>
              <a:rPr lang="es-CR" sz="1400" dirty="0">
                <a:latin typeface="Arial" panose="020B0604020202020204" pitchFamily="34" charset="0"/>
                <a:cs typeface="Arial" panose="020B0604020202020204" pitchFamily="34" charset="0"/>
              </a:rPr>
              <a:t>Bolitas Navideñas</a:t>
            </a:r>
            <a:endParaRPr lang="es-CR" sz="1400" dirty="0">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Los niños van </a:t>
            </a:r>
            <a:r>
              <a:rPr lang="es-CR" sz="1400" dirty="0" smtClean="0">
                <a:latin typeface="Arial" panose="020B0604020202020204" pitchFamily="34" charset="0"/>
                <a:cs typeface="Arial" panose="020B0604020202020204" pitchFamily="34" charset="0"/>
              </a:rPr>
              <a:t>a hacer bolitas para el árbol de navidad o para colgar en su casa/cuarto.</a:t>
            </a:r>
          </a:p>
          <a:p>
            <a:pPr marL="171450" indent="-1714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Cortar el papel construcción en un circulo, pueden usar el molde en la pág. 3.</a:t>
            </a:r>
          </a:p>
          <a:p>
            <a:pPr marL="171450" indent="-1714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Abren un hueco en la parte superior de la bola y pasan la lana para colgarla.</a:t>
            </a:r>
          </a:p>
          <a:p>
            <a:pPr marL="171450" indent="-1714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Usando la pasta/conchas/frijoles/cereal pueden decorar sus bolitas al pegarlas con goma.</a:t>
            </a:r>
          </a:p>
          <a:p>
            <a:endParaRPr lang="es-CR" sz="1400" dirty="0" smtClean="0">
              <a:latin typeface="Arial" panose="020B0604020202020204" pitchFamily="34" charset="0"/>
              <a:cs typeface="Arial" panose="020B0604020202020204" pitchFamily="34" charset="0"/>
            </a:endParaRPr>
          </a:p>
          <a:p>
            <a:r>
              <a:rPr lang="es-CR" sz="1400" dirty="0" smtClean="0">
                <a:latin typeface="Arial" panose="020B0604020202020204" pitchFamily="34" charset="0"/>
                <a:cs typeface="Arial" panose="020B0604020202020204" pitchFamily="34" charset="0"/>
              </a:rPr>
              <a:t>También pueden hacer una bolita con la foto de Cristo Lisbet, solo tienen que pintarla y pegarla </a:t>
            </a:r>
            <a:r>
              <a:rPr lang="es-CR" sz="1400" dirty="0">
                <a:latin typeface="Arial" panose="020B0604020202020204" pitchFamily="34" charset="0"/>
                <a:cs typeface="Arial" panose="020B0604020202020204" pitchFamily="34" charset="0"/>
              </a:rPr>
              <a:t>s</a:t>
            </a:r>
            <a:r>
              <a:rPr lang="es-CR" sz="1400" dirty="0" smtClean="0">
                <a:latin typeface="Arial" panose="020B0604020202020204" pitchFamily="34" charset="0"/>
                <a:cs typeface="Arial" panose="020B0604020202020204" pitchFamily="34" charset="0"/>
              </a:rPr>
              <a:t>obre su bolita de color.</a:t>
            </a:r>
            <a:endParaRPr lang="es-CR" sz="1400" dirty="0" smtClean="0">
              <a:latin typeface="Arial" panose="020B0604020202020204" pitchFamily="34" charset="0"/>
              <a:cs typeface="Arial" panose="020B0604020202020204" pitchFamily="34" charset="0"/>
            </a:endParaRPr>
          </a:p>
          <a:p>
            <a:endParaRPr lang="es-CR" sz="1400" dirty="0" smtClean="0">
              <a:latin typeface="Arial" panose="020B0604020202020204" pitchFamily="34" charset="0"/>
              <a:cs typeface="Arial" panose="020B0604020202020204" pitchFamily="34" charset="0"/>
            </a:endParaRPr>
          </a:p>
          <a:p>
            <a:r>
              <a:rPr lang="es-CR" sz="1400" b="1" dirty="0" smtClean="0">
                <a:latin typeface="Arial" panose="020B0604020202020204" pitchFamily="34" charset="0"/>
                <a:cs typeface="Arial" panose="020B0604020202020204" pitchFamily="34" charset="0"/>
              </a:rPr>
              <a:t>Materiales: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Papel Construcción de varios colores</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Goma</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Tijeras</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Pasta de diferentes figuras</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Frijoles/conchas/cereal</a:t>
            </a:r>
            <a:endParaRPr lang="es-C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Lana/cinta</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Abre huecos</a:t>
            </a:r>
            <a:endParaRPr lang="es-CR" sz="1400" dirty="0" smtClean="0">
              <a:latin typeface="Arial" panose="020B0604020202020204" pitchFamily="34" charset="0"/>
              <a:cs typeface="Arial" panose="020B0604020202020204" pitchFamily="34" charset="0"/>
            </a:endParaRPr>
          </a:p>
        </p:txBody>
      </p:sp>
      <p:sp>
        <p:nvSpPr>
          <p:cNvPr id="7" name="68 Rectángulo"/>
          <p:cNvSpPr>
            <a:spLocks noChangeArrowheads="1"/>
          </p:cNvSpPr>
          <p:nvPr/>
        </p:nvSpPr>
        <p:spPr bwMode="auto">
          <a:xfrm>
            <a:off x="2201067" y="1074330"/>
            <a:ext cx="2448273" cy="307777"/>
          </a:xfrm>
          <a:prstGeom prst="rect">
            <a:avLst/>
          </a:prstGeom>
          <a:noFill/>
          <a:ln w="9525">
            <a:noFill/>
            <a:miter lim="800000"/>
            <a:headEnd/>
            <a:tailEnd/>
          </a:ln>
        </p:spPr>
        <p:txBody>
          <a:bodyPr wrap="square">
            <a:spAutoFit/>
          </a:bodyPr>
          <a:lstStyle/>
          <a:p>
            <a:pPr algn="ctr" eaLnBrk="1" hangingPunct="1"/>
            <a:r>
              <a:rPr lang="es-CR" altLang="es-MX" sz="1400" dirty="0" smtClean="0">
                <a:latin typeface="Century Gothic" panose="020B0502020202020204" pitchFamily="34" charset="0"/>
                <a:cs typeface="Arial" panose="020B0604020202020204" pitchFamily="34" charset="0"/>
              </a:rPr>
              <a:t>Hoja para el Colaborador</a:t>
            </a:r>
            <a:endParaRPr lang="es-CR" altLang="es-MX" sz="1400" dirty="0">
              <a:latin typeface="Century Gothic" panose="020B0502020202020204" pitchFamily="34" charset="0"/>
              <a:cs typeface="Arial" panose="020B0604020202020204" pitchFamily="34" charset="0"/>
            </a:endParaRP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56" y="7536"/>
            <a:ext cx="5052129" cy="902699"/>
          </a:xfrm>
          <a:prstGeom prst="rect">
            <a:avLst/>
          </a:prstGeom>
        </p:spPr>
      </p:pic>
      <p:sp>
        <p:nvSpPr>
          <p:cNvPr id="13" name="Rectangle 12"/>
          <p:cNvSpPr/>
          <p:nvPr/>
        </p:nvSpPr>
        <p:spPr>
          <a:xfrm>
            <a:off x="1242541" y="616758"/>
            <a:ext cx="4492003" cy="369332"/>
          </a:xfrm>
          <a:prstGeom prst="rect">
            <a:avLst/>
          </a:prstGeom>
        </p:spPr>
        <p:txBody>
          <a:bodyPr wrap="square">
            <a:spAutoFit/>
          </a:bodyPr>
          <a:lstStyle/>
          <a:p>
            <a:pPr algn="ctr" eaLnBrk="1" hangingPunct="1"/>
            <a:r>
              <a:rPr lang="es-CR" altLang="es-MX" u="sng" dirty="0" smtClean="0">
                <a:latin typeface="GillSans" pitchFamily="2" charset="0"/>
                <a:ea typeface="Kozuka Gothic Pr6N L" panose="020B0200000000000000" pitchFamily="34" charset="-128"/>
                <a:cs typeface="Gisha" panose="020B0502040204020203" pitchFamily="34" charset="-79"/>
              </a:rPr>
              <a:t>Clase #266 La biblia si habla de Cristo Lisbet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4200" t="43000" b="17801"/>
          <a:stretch/>
        </p:blipFill>
        <p:spPr>
          <a:xfrm rot="5400000">
            <a:off x="3639713" y="7457631"/>
            <a:ext cx="1638381" cy="105169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851" t="51400" r="17849" b="16401"/>
          <a:stretch/>
        </p:blipFill>
        <p:spPr>
          <a:xfrm rot="5400000">
            <a:off x="5170531" y="7425924"/>
            <a:ext cx="1628800" cy="1124692"/>
          </a:xfrm>
          <a:prstGeom prst="rect">
            <a:avLst/>
          </a:prstGeom>
        </p:spPr>
      </p:pic>
    </p:spTree>
    <p:extLst>
      <p:ext uri="{BB962C8B-B14F-4D97-AF65-F5344CB8AC3E}">
        <p14:creationId xmlns:p14="http://schemas.microsoft.com/office/powerpoint/2010/main" val="44874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0"/>
            <a:ext cx="4836105" cy="902699"/>
          </a:xfrm>
          <a:prstGeom prst="rect">
            <a:avLst/>
          </a:prstGeom>
        </p:spPr>
      </p:pic>
      <p:sp>
        <p:nvSpPr>
          <p:cNvPr id="3" name="TextBox 2"/>
          <p:cNvSpPr txBox="1"/>
          <p:nvPr/>
        </p:nvSpPr>
        <p:spPr>
          <a:xfrm>
            <a:off x="1111266" y="1149160"/>
            <a:ext cx="4623278" cy="523220"/>
          </a:xfrm>
          <a:prstGeom prst="rect">
            <a:avLst/>
          </a:prstGeom>
          <a:solidFill>
            <a:schemeClr val="bg1"/>
          </a:solidFill>
        </p:spPr>
        <p:txBody>
          <a:bodyPr wrap="square" rtlCol="0">
            <a:spAutoFit/>
          </a:bodyPr>
          <a:lstStyle/>
          <a:p>
            <a:pPr algn="ctr"/>
            <a:r>
              <a:rPr lang="es-CR" sz="1400" dirty="0" smtClean="0">
                <a:latin typeface="Arial" panose="020B0604020202020204" pitchFamily="34" charset="0"/>
                <a:cs typeface="Arial" panose="020B0604020202020204" pitchFamily="34" charset="0"/>
              </a:rPr>
              <a:t>Santo ángel </a:t>
            </a:r>
            <a:r>
              <a:rPr lang="es-CR" sz="1400" dirty="0" smtClean="0">
                <a:latin typeface="Arial" panose="020B0604020202020204" pitchFamily="34" charset="0"/>
                <a:cs typeface="Arial" panose="020B0604020202020204" pitchFamily="34" charset="0"/>
              </a:rPr>
              <a:t>usa el circulo como el molde para hacer tu bolitas navideñas.  Puedes hacer una de Cristo Lisbet.</a:t>
            </a:r>
            <a:endParaRPr lang="es-CR" sz="1400" dirty="0">
              <a:latin typeface="Arial" panose="020B0604020202020204" pitchFamily="34" charset="0"/>
              <a:cs typeface="Arial" panose="020B0604020202020204" pitchFamily="34" charset="0"/>
            </a:endParaRPr>
          </a:p>
        </p:txBody>
      </p:sp>
      <p:sp>
        <p:nvSpPr>
          <p:cNvPr id="32" name="Rectangle 31"/>
          <p:cNvSpPr/>
          <p:nvPr/>
        </p:nvSpPr>
        <p:spPr>
          <a:xfrm>
            <a:off x="1242541" y="616758"/>
            <a:ext cx="4492003" cy="369332"/>
          </a:xfrm>
          <a:prstGeom prst="rect">
            <a:avLst/>
          </a:prstGeom>
        </p:spPr>
        <p:txBody>
          <a:bodyPr wrap="square">
            <a:spAutoFit/>
          </a:bodyPr>
          <a:lstStyle/>
          <a:p>
            <a:pPr algn="ctr" eaLnBrk="1" hangingPunct="1"/>
            <a:r>
              <a:rPr lang="es-CR" altLang="es-MX" u="sng" dirty="0" smtClean="0">
                <a:latin typeface="GillSans" pitchFamily="2" charset="0"/>
                <a:ea typeface="Kozuka Gothic Pr6N L" panose="020B0200000000000000" pitchFamily="34" charset="-128"/>
                <a:cs typeface="Gisha" panose="020B0502040204020203" pitchFamily="34" charset="-79"/>
              </a:rPr>
              <a:t>Clase #266 La biblia si habla de Cristo Lisbet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101" y="1930037"/>
            <a:ext cx="4762500" cy="47625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2193" t="12983" r="3035" b="35086"/>
          <a:stretch/>
        </p:blipFill>
        <p:spPr>
          <a:xfrm rot="5400000">
            <a:off x="6956" y="2237864"/>
            <a:ext cx="2208620" cy="157057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9736" t="20347" b="36150"/>
          <a:stretch/>
        </p:blipFill>
        <p:spPr>
          <a:xfrm rot="5400000">
            <a:off x="4918524" y="7280263"/>
            <a:ext cx="2063437" cy="1403303"/>
          </a:xfrm>
          <a:prstGeom prst="rect">
            <a:avLst/>
          </a:prstGeom>
        </p:spPr>
      </p:pic>
      <p:sp>
        <p:nvSpPr>
          <p:cNvPr id="7" name="TextBox 6"/>
          <p:cNvSpPr txBox="1"/>
          <p:nvPr/>
        </p:nvSpPr>
        <p:spPr>
          <a:xfrm>
            <a:off x="5248591" y="7632931"/>
            <a:ext cx="1152128" cy="307777"/>
          </a:xfrm>
          <a:prstGeom prst="rect">
            <a:avLst/>
          </a:prstGeom>
          <a:solidFill>
            <a:schemeClr val="bg1"/>
          </a:solidFill>
        </p:spPr>
        <p:txBody>
          <a:bodyPr wrap="square" rtlCol="0">
            <a:spAutoFit/>
          </a:bodyPr>
          <a:lstStyle/>
          <a:p>
            <a:r>
              <a:rPr lang="en-US" sz="1400" dirty="0" err="1" smtClean="0"/>
              <a:t>Ejemplos</a:t>
            </a:r>
            <a:endParaRPr lang="en-US" sz="1400" dirty="0"/>
          </a:p>
        </p:txBody>
      </p:sp>
      <p:pic>
        <p:nvPicPr>
          <p:cNvPr id="19" name="Picture 18" descr="C:\Users\Kathya\Downloads\Christ-Mas.jpg"/>
          <p:cNvPicPr/>
          <p:nvPr/>
        </p:nvPicPr>
        <p:blipFill rotWithShape="1">
          <a:blip r:embed="rId7">
            <a:extLst>
              <a:ext uri="{28A0092B-C50C-407E-A947-70E740481C1C}">
                <a14:useLocalDpi xmlns:a14="http://schemas.microsoft.com/office/drawing/2010/main" val="0"/>
              </a:ext>
            </a:extLst>
          </a:blip>
          <a:srcRect l="51041" t="29915" r="35070" b="47292"/>
          <a:stretch/>
        </p:blipFill>
        <p:spPr bwMode="auto">
          <a:xfrm>
            <a:off x="188640" y="6252229"/>
            <a:ext cx="2497646" cy="2761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220645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0"/>
            <a:ext cx="4836105" cy="902699"/>
          </a:xfrm>
          <a:prstGeom prst="rect">
            <a:avLst/>
          </a:prstGeom>
        </p:spPr>
      </p:pic>
      <p:sp>
        <p:nvSpPr>
          <p:cNvPr id="49" name="Rectangle 48"/>
          <p:cNvSpPr/>
          <p:nvPr/>
        </p:nvSpPr>
        <p:spPr>
          <a:xfrm>
            <a:off x="1242541" y="616758"/>
            <a:ext cx="4492003" cy="369332"/>
          </a:xfrm>
          <a:prstGeom prst="rect">
            <a:avLst/>
          </a:prstGeom>
        </p:spPr>
        <p:txBody>
          <a:bodyPr wrap="square">
            <a:spAutoFit/>
          </a:bodyPr>
          <a:lstStyle/>
          <a:p>
            <a:pPr algn="ctr" eaLnBrk="1" hangingPunct="1"/>
            <a:r>
              <a:rPr lang="es-CR" altLang="es-MX" u="sng" dirty="0" smtClean="0">
                <a:latin typeface="GillSans" pitchFamily="2" charset="0"/>
                <a:ea typeface="Kozuka Gothic Pr6N L" panose="020B0200000000000000" pitchFamily="34" charset="-128"/>
                <a:cs typeface="Gisha" panose="020B0502040204020203" pitchFamily="34" charset="-79"/>
              </a:rPr>
              <a:t>Clase #266 La biblia si habla de Cristo Lisbet</a:t>
            </a:r>
          </a:p>
        </p:txBody>
      </p:sp>
      <p:sp>
        <p:nvSpPr>
          <p:cNvPr id="2" name="Rectangle 2"/>
          <p:cNvSpPr>
            <a:spLocks noChangeArrowheads="1"/>
          </p:cNvSpPr>
          <p:nvPr/>
        </p:nvSpPr>
        <p:spPr bwMode="auto">
          <a:xfrm>
            <a:off x="831012" y="-1800200"/>
            <a:ext cx="57389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56" y="1763688"/>
            <a:ext cx="5837262" cy="6061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9719" y="1284957"/>
            <a:ext cx="5046260" cy="830997"/>
          </a:xfrm>
          <a:prstGeom prst="rect">
            <a:avLst/>
          </a:prstGeom>
          <a:solidFill>
            <a:schemeClr val="bg1"/>
          </a:solidFill>
        </p:spPr>
        <p:txBody>
          <a:bodyPr wrap="square">
            <a:spAutoFit/>
          </a:bodyPr>
          <a:lstStyle/>
          <a:p>
            <a:pPr algn="ctr" eaLnBrk="1" hangingPunct="1"/>
            <a:r>
              <a:rPr lang="es-CR" altLang="es-MX" sz="1600" dirty="0" smtClean="0">
                <a:latin typeface="GillSans" pitchFamily="2" charset="0"/>
                <a:ea typeface="Kozuka Gothic Pr6N L" panose="020B0200000000000000" pitchFamily="34" charset="-128"/>
                <a:cs typeface="Gisha" panose="020B0502040204020203" pitchFamily="34" charset="-79"/>
              </a:rPr>
              <a:t>Santo ángel busca la palabra en ingles que significa lo que esta escrito en español y escribe la letra en el espacio.</a:t>
            </a:r>
          </a:p>
          <a:p>
            <a:pPr algn="ctr" eaLnBrk="1" hangingPunct="1"/>
            <a:endParaRPr lang="es-CR" altLang="es-MX" sz="1600" dirty="0" smtClean="0">
              <a:latin typeface="GillSans" pitchFamily="2" charset="0"/>
              <a:ea typeface="Kozuka Gothic Pr6N L" panose="020B0200000000000000" pitchFamily="34" charset="-128"/>
              <a:cs typeface="Gisha" panose="020B0502040204020203" pitchFamily="34" charset="-79"/>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04864" y="5220072"/>
            <a:ext cx="2070004" cy="2044447"/>
          </a:xfrm>
          <a:prstGeom prst="rect">
            <a:avLst/>
          </a:prstGeom>
        </p:spPr>
      </p:pic>
    </p:spTree>
    <p:extLst>
      <p:ext uri="{BB962C8B-B14F-4D97-AF65-F5344CB8AC3E}">
        <p14:creationId xmlns:p14="http://schemas.microsoft.com/office/powerpoint/2010/main" val="293890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0"/>
            <a:ext cx="4836105" cy="902699"/>
          </a:xfrm>
          <a:prstGeom prst="rect">
            <a:avLst/>
          </a:prstGeom>
        </p:spPr>
      </p:pic>
      <p:sp>
        <p:nvSpPr>
          <p:cNvPr id="49" name="Rectangle 48"/>
          <p:cNvSpPr/>
          <p:nvPr/>
        </p:nvSpPr>
        <p:spPr>
          <a:xfrm>
            <a:off x="1242541" y="616758"/>
            <a:ext cx="4492003" cy="369332"/>
          </a:xfrm>
          <a:prstGeom prst="rect">
            <a:avLst/>
          </a:prstGeom>
        </p:spPr>
        <p:txBody>
          <a:bodyPr wrap="square">
            <a:spAutoFit/>
          </a:bodyPr>
          <a:lstStyle/>
          <a:p>
            <a:pPr algn="ctr" eaLnBrk="1" hangingPunct="1"/>
            <a:r>
              <a:rPr lang="es-CR" altLang="es-MX" u="sng" dirty="0" smtClean="0">
                <a:latin typeface="GillSans" pitchFamily="2" charset="0"/>
                <a:ea typeface="Kozuka Gothic Pr6N L" panose="020B0200000000000000" pitchFamily="34" charset="-128"/>
                <a:cs typeface="Gisha" panose="020B0502040204020203" pitchFamily="34" charset="-79"/>
              </a:rPr>
              <a:t>Clase #266 La biblia si habla de Cristo Lisbet</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30292" y="1835696"/>
            <a:ext cx="5657687" cy="7095391"/>
          </a:xfrm>
          <a:prstGeom prst="rect">
            <a:avLst/>
          </a:prstGeom>
        </p:spPr>
      </p:pic>
      <p:sp>
        <p:nvSpPr>
          <p:cNvPr id="6" name="Rectangle 5"/>
          <p:cNvSpPr/>
          <p:nvPr/>
        </p:nvSpPr>
        <p:spPr>
          <a:xfrm>
            <a:off x="769719" y="1444342"/>
            <a:ext cx="5046260" cy="830997"/>
          </a:xfrm>
          <a:prstGeom prst="rect">
            <a:avLst/>
          </a:prstGeom>
          <a:solidFill>
            <a:schemeClr val="bg1"/>
          </a:solidFill>
        </p:spPr>
        <p:txBody>
          <a:bodyPr wrap="square">
            <a:spAutoFit/>
          </a:bodyPr>
          <a:lstStyle/>
          <a:p>
            <a:pPr algn="ctr" eaLnBrk="1" hangingPunct="1"/>
            <a:endParaRPr lang="es-CR" altLang="es-MX" sz="1600" dirty="0" smtClean="0">
              <a:latin typeface="GillSans" pitchFamily="2" charset="0"/>
              <a:ea typeface="Kozuka Gothic Pr6N L" panose="020B0200000000000000" pitchFamily="34" charset="-128"/>
              <a:cs typeface="Gisha" panose="020B0502040204020203" pitchFamily="34" charset="-79"/>
            </a:endParaRPr>
          </a:p>
          <a:p>
            <a:pPr algn="ctr" eaLnBrk="1" hangingPunct="1"/>
            <a:r>
              <a:rPr lang="es-CR" altLang="es-MX" sz="1600" dirty="0" smtClean="0">
                <a:latin typeface="GillSans" pitchFamily="2" charset="0"/>
                <a:ea typeface="Kozuka Gothic Pr6N L" panose="020B0200000000000000" pitchFamily="34" charset="-128"/>
                <a:cs typeface="Gisha" panose="020B0502040204020203" pitchFamily="34" charset="-79"/>
              </a:rPr>
              <a:t>Respuestas</a:t>
            </a:r>
          </a:p>
          <a:p>
            <a:pPr algn="ctr" eaLnBrk="1" hangingPunct="1"/>
            <a:endParaRPr lang="es-CR" altLang="es-MX" sz="1600" dirty="0" smtClean="0">
              <a:latin typeface="GillSans" pitchFamily="2"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1797582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967425</TotalTime>
  <Words>756</Words>
  <Application>Microsoft Office PowerPoint</Application>
  <PresentationFormat>On-screen Show (4:3)</PresentationFormat>
  <Paragraphs>63</Paragraphs>
  <Slides>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Kozuka Gothic Pr6N L</vt:lpstr>
      <vt:lpstr>Arial</vt:lpstr>
      <vt:lpstr>Arial Narrow</vt:lpstr>
      <vt:lpstr>Calibri</vt:lpstr>
      <vt:lpstr>Calibri Light</vt:lpstr>
      <vt:lpstr>Century Gothic</vt:lpstr>
      <vt:lpstr>Gadugi</vt:lpstr>
      <vt:lpstr>GillSans</vt:lpstr>
      <vt:lpstr>Gisha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7058</cp:revision>
  <cp:lastPrinted>2015-12-22T05:03:42Z</cp:lastPrinted>
  <dcterms:created xsi:type="dcterms:W3CDTF">2011-04-01T14:17:38Z</dcterms:created>
  <dcterms:modified xsi:type="dcterms:W3CDTF">2019-12-14T18:50:01Z</dcterms:modified>
</cp:coreProperties>
</file>