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7" r:id="rId4"/>
    <p:sldId id="278"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ya Cobena" initials="KC" lastIdx="1" clrIdx="0">
    <p:extLst>
      <p:ext uri="{19B8F6BF-5375-455C-9EA6-DF929625EA0E}">
        <p15:presenceInfo xmlns:p15="http://schemas.microsoft.com/office/powerpoint/2012/main" userId="Kathya Cob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006BA"/>
    <a:srgbClr val="7F6AFA"/>
    <a:srgbClr val="B957A6"/>
    <a:srgbClr val="F26A1E"/>
    <a:srgbClr val="FF6699"/>
    <a:srgbClr val="17CF29"/>
    <a:srgbClr val="FF9999"/>
    <a:srgbClr val="E785DB"/>
    <a:srgbClr val="FEE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434" autoAdjust="0"/>
  </p:normalViewPr>
  <p:slideViewPr>
    <p:cSldViewPr>
      <p:cViewPr>
        <p:scale>
          <a:sx n="100" d="100"/>
          <a:sy n="100" d="100"/>
        </p:scale>
        <p:origin x="1176" y="-278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30/08/2022</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30/08/2022</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30/08/2022</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1020568"/>
            <a:ext cx="2592288" cy="430887"/>
          </a:xfrm>
          <a:prstGeom prst="rect">
            <a:avLst/>
          </a:prstGeom>
          <a:noFill/>
          <a:ln w="9525">
            <a:noFill/>
            <a:miter lim="800000"/>
            <a:headEnd/>
            <a:tailEnd/>
          </a:ln>
        </p:spPr>
        <p:txBody>
          <a:bodyPr wrap="square">
            <a:spAutoFit/>
          </a:bodyPr>
          <a:lstStyle/>
          <a:p>
            <a:pPr eaLnBrk="1" hangingPunct="1"/>
            <a:r>
              <a:rPr lang="en-US" altLang="es-MX" sz="1100" b="1"/>
              <a:t>For MelquisedecLisbet!!</a:t>
            </a:r>
          </a:p>
          <a:p>
            <a:pPr eaLnBrk="1" hangingPunct="1"/>
            <a:r>
              <a:rPr lang="en-US" altLang="es-MX" sz="1100" b="1"/>
              <a:t>For our Father and our Mother!!</a:t>
            </a:r>
          </a:p>
        </p:txBody>
      </p:sp>
      <p:sp>
        <p:nvSpPr>
          <p:cNvPr id="10" name="68 Rectángulo"/>
          <p:cNvSpPr>
            <a:spLocks noChangeArrowheads="1"/>
          </p:cNvSpPr>
          <p:nvPr/>
        </p:nvSpPr>
        <p:spPr bwMode="auto">
          <a:xfrm>
            <a:off x="257067" y="1636121"/>
            <a:ext cx="6268277" cy="7448193"/>
          </a:xfrm>
          <a:prstGeom prst="rect">
            <a:avLst/>
          </a:prstGeom>
          <a:noFill/>
          <a:ln w="28575">
            <a:solidFill>
              <a:srgbClr val="FF0066"/>
            </a:solidFill>
            <a:prstDash val="lgDashDot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Holy brothers and sisters, today we will hear testimonies from the children of Christ Lisbet, from different parts of the world. We’ll see how they thank our Mother for all Her love. </a:t>
            </a:r>
          </a:p>
          <a:p>
            <a:endParaRPr lang="en-US" sz="1200" b="1" dirty="0">
              <a:latin typeface="Arial" panose="020B0604020202020204" pitchFamily="34" charset="0"/>
              <a:cs typeface="Arial" panose="020B0604020202020204" pitchFamily="34" charset="0"/>
            </a:endParaRPr>
          </a:p>
          <a:p>
            <a:r>
              <a:rPr lang="en-US" sz="1200" b="1" dirty="0" err="1">
                <a:latin typeface="Arial" panose="020B0604020202020204" pitchFamily="34" charset="0"/>
                <a:cs typeface="Arial" panose="020B0604020202020204" pitchFamily="34" charset="0"/>
              </a:rPr>
              <a:t>Kiany</a:t>
            </a:r>
            <a:r>
              <a:rPr lang="en-US" sz="1200" b="1" dirty="0">
                <a:latin typeface="Arial" panose="020B0604020202020204" pitchFamily="34" charset="0"/>
                <a:cs typeface="Arial" panose="020B0604020202020204" pitchFamily="34" charset="0"/>
              </a:rPr>
              <a:t> – Costa Rica</a:t>
            </a:r>
          </a:p>
          <a:p>
            <a:r>
              <a:rPr lang="en-US" sz="1200" dirty="0">
                <a:latin typeface="Arial" panose="020B0604020202020204" pitchFamily="34" charset="0"/>
                <a:cs typeface="Arial" panose="020B0604020202020204" pitchFamily="34" charset="0"/>
              </a:rPr>
              <a:t>Our sister thanks MelquisedecLisbet for taking care of her and her family. She apologizes to our Parents for allowing strange gods into her mind, like lying, sadness, fear, and shame. She was insecure about not understanding math, but she asked the Father Melquisedec in the powerful name of Christ Lisbet and she was able to understand and get better. She got good grades and now she is going to 5</a:t>
            </a:r>
            <a:r>
              <a:rPr lang="en-US" sz="1200" baseline="30000" dirty="0">
                <a:latin typeface="Arial" panose="020B0604020202020204" pitchFamily="34" charset="0"/>
                <a:cs typeface="Arial" panose="020B0604020202020204" pitchFamily="34" charset="0"/>
              </a:rPr>
              <a:t>th</a:t>
            </a:r>
            <a:r>
              <a:rPr lang="en-US" sz="1200" dirty="0">
                <a:latin typeface="Arial" panose="020B0604020202020204" pitchFamily="34" charset="0"/>
                <a:cs typeface="Arial" panose="020B0604020202020204" pitchFamily="34" charset="0"/>
              </a:rPr>
              <a:t> grade. She is also grateful for her dog that is very healthy and protects her.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Our sister </a:t>
            </a:r>
            <a:r>
              <a:rPr lang="en-US" sz="1200" dirty="0" err="1">
                <a:latin typeface="Arial" panose="020B0604020202020204" pitchFamily="34" charset="0"/>
                <a:cs typeface="Arial" panose="020B0604020202020204" pitchFamily="34" charset="0"/>
              </a:rPr>
              <a:t>Kiany</a:t>
            </a:r>
            <a:r>
              <a:rPr lang="en-US" sz="1200" dirty="0">
                <a:latin typeface="Arial" panose="020B0604020202020204" pitchFamily="34" charset="0"/>
                <a:cs typeface="Arial" panose="020B0604020202020204" pitchFamily="34" charset="0"/>
              </a:rPr>
              <a:t> asks for everyone in the world to join the Kingdom of Salem, the Kingdom of Justice and Truth.</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Thiago and Lisbet – USA</a:t>
            </a:r>
          </a:p>
          <a:p>
            <a:r>
              <a:rPr lang="en-US" sz="1200" dirty="0">
                <a:latin typeface="Arial" panose="020B0604020202020204" pitchFamily="34" charset="0"/>
                <a:cs typeface="Arial" panose="020B0604020202020204" pitchFamily="34" charset="0"/>
              </a:rPr>
              <a:t>Our brother Thiago thanks Christ Lisbet for being his Spiritual Mother and for helping him be good.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Lisbet thanks Christ Lisbet because She gives her peace, takes care of her, loves her, and keeps her healthy. Also, because she teaches her not to fight. How beautiful how our sister tells Her that she loves, thanks, and lives only for MelquisedecLisbet.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Salma – Argentina </a:t>
            </a:r>
          </a:p>
          <a:p>
            <a:r>
              <a:rPr lang="en-US" sz="1200" dirty="0">
                <a:latin typeface="Arial" panose="020B0604020202020204" pitchFamily="34" charset="0"/>
                <a:cs typeface="Arial" panose="020B0604020202020204" pitchFamily="34" charset="0"/>
              </a:rPr>
              <a:t>Our sister thanks MelquisedecLisbet for being able to learn to read and go on to the next grade level. She, along with her brothers, always pray before bed and before going to school. In school, before she opens her journal and starts her day, she says her cheer of joy and sings the praise “I Am Eternal” and everything goes well for her. She gives thanks to our Father Melquisedec for the life of Christ Lisbet.</a:t>
            </a:r>
          </a:p>
          <a:p>
            <a:endParaRPr lang="en-US" sz="11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what beautiful testimonies of what MelquisedecLisbet do in the lives of our brothers and sisters and how everything that they ask our Parents for, They have given them in Their Justice and Good Will. </a:t>
            </a:r>
          </a:p>
          <a:p>
            <a:endParaRPr lang="en-US" sz="1100" dirty="0">
              <a:latin typeface="Arial" panose="020B0604020202020204" pitchFamily="34" charset="0"/>
              <a:cs typeface="Arial" panose="020B0604020202020204" pitchFamily="34" charset="0"/>
            </a:endParaRPr>
          </a:p>
          <a:p>
            <a:pPr algn="ctr"/>
            <a:r>
              <a:rPr lang="en-US" b="1" dirty="0">
                <a:solidFill>
                  <a:srgbClr val="FFC000"/>
                </a:solidFill>
                <a:latin typeface="Arial Rounded MT Bold" panose="020F0704030504030204" pitchFamily="34" charset="0"/>
                <a:cs typeface="Arial" panose="020B0604020202020204" pitchFamily="34" charset="0"/>
              </a:rPr>
              <a:t>Thank you MelquisedecLisbet for answering our petitions and always taking care of us. </a:t>
            </a:r>
          </a:p>
          <a:p>
            <a:pPr algn="ctr"/>
            <a:r>
              <a:rPr lang="en-US" b="1" dirty="0">
                <a:solidFill>
                  <a:srgbClr val="FFC000"/>
                </a:solidFill>
                <a:latin typeface="Arial Rounded MT Bold" panose="020F0704030504030204" pitchFamily="34" charset="0"/>
                <a:cs typeface="Arial" panose="020B0604020202020204" pitchFamily="34" charset="0"/>
              </a:rPr>
              <a:t>Amen, Hallelujah!</a:t>
            </a:r>
            <a:endParaRPr lang="en-US" dirty="0">
              <a:solidFill>
                <a:srgbClr val="FFC000"/>
              </a:solidFill>
              <a:latin typeface="Arial Rounded MT Bold" panose="020F0704030504030204" pitchFamily="34" charset="0"/>
              <a:cs typeface="Arial" panose="020B0604020202020204" pitchFamily="34"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8" name="Rectangle 7">
            <a:extLst>
              <a:ext uri="{FF2B5EF4-FFF2-40B4-BE49-F238E27FC236}">
                <a16:creationId xmlns:a16="http://schemas.microsoft.com/office/drawing/2014/main" id="{98B556EC-B68B-E515-0400-F391F3BA6FD6}"/>
              </a:ext>
            </a:extLst>
          </p:cNvPr>
          <p:cNvSpPr/>
          <p:nvPr/>
        </p:nvSpPr>
        <p:spPr>
          <a:xfrm>
            <a:off x="1158957" y="746284"/>
            <a:ext cx="4536504" cy="369332"/>
          </a:xfrm>
          <a:prstGeom prst="rect">
            <a:avLst/>
          </a:prstGeom>
        </p:spPr>
        <p:txBody>
          <a:bodyPr wrap="square">
            <a:spAutoFit/>
          </a:bodyPr>
          <a:lstStyle/>
          <a:p>
            <a:pPr algn="ctr"/>
            <a:r>
              <a:rPr lang="en-US">
                <a:latin typeface="Century Gothic" panose="020B0502020202020204" pitchFamily="34" charset="0"/>
              </a:rPr>
              <a:t>Lesson #408 Testimonies Christ Kids</a:t>
            </a:r>
          </a:p>
        </p:txBody>
      </p:sp>
      <p:pic>
        <p:nvPicPr>
          <p:cNvPr id="22" name="Picture 21">
            <a:extLst>
              <a:ext uri="{FF2B5EF4-FFF2-40B4-BE49-F238E27FC236}">
                <a16:creationId xmlns:a16="http://schemas.microsoft.com/office/drawing/2014/main" id="{70FD561D-9B67-5F2A-E081-3A145490B4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4312" y="8091597"/>
            <a:ext cx="1051154" cy="1080603"/>
          </a:xfrm>
          <a:prstGeom prst="rect">
            <a:avLst/>
          </a:prstGeom>
        </p:spPr>
      </p:pic>
      <p:pic>
        <p:nvPicPr>
          <p:cNvPr id="23" name="Picture 22">
            <a:extLst>
              <a:ext uri="{FF2B5EF4-FFF2-40B4-BE49-F238E27FC236}">
                <a16:creationId xmlns:a16="http://schemas.microsoft.com/office/drawing/2014/main" id="{5AFE80ED-56A3-AB6D-C9DB-C690A84431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568294" flipH="1">
            <a:off x="5798881" y="8086717"/>
            <a:ext cx="1024806" cy="1053516"/>
          </a:xfrm>
          <a:prstGeom prst="rect">
            <a:avLst/>
          </a:prstGeom>
        </p:spPr>
      </p:pic>
      <p:pic>
        <p:nvPicPr>
          <p:cNvPr id="24" name="Picture 23">
            <a:extLst>
              <a:ext uri="{FF2B5EF4-FFF2-40B4-BE49-F238E27FC236}">
                <a16:creationId xmlns:a16="http://schemas.microsoft.com/office/drawing/2014/main" id="{A06D7187-7619-2BE4-E8D0-793DC44C3C8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955552">
            <a:off x="3096424" y="3926885"/>
            <a:ext cx="638584" cy="659086"/>
          </a:xfrm>
          <a:prstGeom prst="rect">
            <a:avLst/>
          </a:prstGeom>
        </p:spPr>
      </p:pic>
      <p:pic>
        <p:nvPicPr>
          <p:cNvPr id="25" name="Picture 24">
            <a:extLst>
              <a:ext uri="{FF2B5EF4-FFF2-40B4-BE49-F238E27FC236}">
                <a16:creationId xmlns:a16="http://schemas.microsoft.com/office/drawing/2014/main" id="{AA8A6750-7C0F-9260-1A50-29A180C10C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11423" y="5508104"/>
            <a:ext cx="568076" cy="568076"/>
          </a:xfrm>
          <a:prstGeom prst="rect">
            <a:avLst/>
          </a:prstGeom>
        </p:spPr>
      </p:pic>
      <p:pic>
        <p:nvPicPr>
          <p:cNvPr id="3" name="Picture 2">
            <a:extLst>
              <a:ext uri="{FF2B5EF4-FFF2-40B4-BE49-F238E27FC236}">
                <a16:creationId xmlns:a16="http://schemas.microsoft.com/office/drawing/2014/main" id="{6BBFF26E-1AD6-F272-6966-65997A973A63}"/>
              </a:ext>
            </a:extLst>
          </p:cNvPr>
          <p:cNvPicPr>
            <a:picLocks noChangeAspect="1" noChangeArrowheads="1"/>
          </p:cNvPicPr>
          <p:nvPr/>
        </p:nvPicPr>
        <p:blipFill rotWithShape="1">
          <a:blip r:embed="rId8" cstate="print">
            <a:clrChange>
              <a:clrFrom>
                <a:srgbClr val="000000"/>
              </a:clrFrom>
              <a:clrTo>
                <a:srgbClr val="000000">
                  <a:alpha val="0"/>
                </a:srgbClr>
              </a:clrTo>
            </a:clrChange>
            <a:extLst>
              <a:ext uri="{BEBA8EAE-BF5A-486C-A8C5-ECC9F3942E4B}">
                <a14:imgProps xmlns:a14="http://schemas.microsoft.com/office/drawing/2010/main">
                  <a14:imgLayer r:embed="rId9">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257067" y="1944349"/>
            <a:ext cx="6268277" cy="6032421"/>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174625" indent="-174625">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and print page 3 in color for all the children </a:t>
            </a:r>
          </a:p>
          <a:p>
            <a:pPr marL="171450" indent="-1714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p>
          <a:p>
            <a:endParaRPr lang="en-US" sz="1200" dirty="0">
              <a:solidFill>
                <a:srgbClr val="FF0000"/>
              </a:solidFill>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 What I learn in King of Salem</a:t>
            </a: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children will play the game on page 3. They need t cut out the cards on page 4. </a:t>
            </a:r>
          </a:p>
          <a:p>
            <a:r>
              <a:rPr lang="en-US" sz="1200" b="1" dirty="0">
                <a:latin typeface="Arial" panose="020B0604020202020204" pitchFamily="34" charset="0"/>
                <a:cs typeface="Arial" panose="020B0604020202020204" pitchFamily="34" charset="0"/>
              </a:rPr>
              <a:t>Rules:</a:t>
            </a:r>
            <a:endParaRPr lang="en-US" sz="1200" dirty="0">
              <a:latin typeface="Arial" panose="020B0604020202020204" pitchFamily="34" charset="0"/>
              <a:cs typeface="Arial" panose="020B0604020202020204" pitchFamily="34" charset="0"/>
            </a:endParaRPr>
          </a:p>
          <a:p>
            <a:pPr marL="342900" indent="-342900">
              <a:buFont typeface="+mj-lt"/>
              <a:buAutoNum type="arabicPeriod"/>
            </a:pPr>
            <a:r>
              <a:rPr lang="en-US" sz="1200" dirty="0">
                <a:latin typeface="Arial" panose="020B0604020202020204" pitchFamily="34" charset="0"/>
                <a:cs typeface="Arial" panose="020B0604020202020204" pitchFamily="34" charset="0"/>
              </a:rPr>
              <a:t>If they have a dice the one that has the lowest number goes first and so on.  If they don’t have a dice then write numbers on a piece of paper and each draws one. </a:t>
            </a:r>
          </a:p>
          <a:p>
            <a:pPr marL="342900" indent="-342900">
              <a:buFont typeface="+mj-lt"/>
              <a:buAutoNum type="arabicPeriod"/>
            </a:pPr>
            <a:r>
              <a:rPr lang="en-US" sz="1200" dirty="0">
                <a:latin typeface="Arial" panose="020B0604020202020204" pitchFamily="34" charset="0"/>
                <a:cs typeface="Arial" panose="020B0604020202020204" pitchFamily="34" charset="0"/>
              </a:rPr>
              <a:t>The child choses a card, if they answer correctly they can follow the instructions on the card until someone reaches the end of the game.</a:t>
            </a:r>
          </a:p>
          <a:p>
            <a:pPr marL="342900" indent="-342900">
              <a:buFont typeface="+mj-lt"/>
              <a:buAutoNum type="arabicPeriod"/>
            </a:pPr>
            <a:r>
              <a:rPr lang="en-US" sz="1200" dirty="0">
                <a:latin typeface="Arial" panose="020B0604020202020204" pitchFamily="34" charset="0"/>
                <a:cs typeface="Arial" panose="020B0604020202020204" pitchFamily="34" charset="0"/>
              </a:rPr>
              <a:t>Have FUN </a:t>
            </a:r>
            <a:r>
              <a:rPr lang="en-US" sz="1200" dirty="0">
                <a:latin typeface="Arial" panose="020B0604020202020204" pitchFamily="34" charset="0"/>
                <a:cs typeface="Arial" panose="020B0604020202020204" pitchFamily="34" charset="0"/>
                <a:sym typeface="Wingdings" panose="05000000000000000000" pitchFamily="2" charset="2"/>
              </a:rPr>
              <a:t></a:t>
            </a:r>
            <a:endParaRPr lang="en-US"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Answers: Guide for the game but there can be several possible answers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Name of ministry – King of Salem and God MelquisedecLisbet govern it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Honor Father/Mother – By doing everything that MelquisedecLisbet ask of us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How do we become immortal - By dying to the carnal mind and its desires. Being holy, clean and pure.</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Ideal Helper – Christ Lisbet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Christ Lisbet is – The Wife of God, the Wisdom, the Perfect Woman among others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Christ calls us – Her Children, holy angels, shining stars among others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Open letter – To be a testimony for the people around us, of the power of MelquisedecLisbet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Benefits – Love, peace, health, happiness, eternal life, joy, harmony…</a:t>
            </a:r>
          </a:p>
          <a:p>
            <a:endParaRPr lang="en-US" sz="1200" dirty="0">
              <a:latin typeface="Arial" panose="020B0604020202020204" pitchFamily="34" charset="0"/>
              <a:cs typeface="Arial" panose="020B0604020202020204" pitchFamily="34" charset="0"/>
            </a:endParaRP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        				      </a:t>
            </a: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Scissors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Different color buttons or any object that can be used as a moving piece</a:t>
            </a:r>
          </a:p>
          <a:p>
            <a:pPr marL="171450" indent="-1714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3" name="Picture 2">
            <a:extLst>
              <a:ext uri="{FF2B5EF4-FFF2-40B4-BE49-F238E27FC236}">
                <a16:creationId xmlns:a16="http://schemas.microsoft.com/office/drawing/2014/main" id="{0B1E4561-20D9-EB4C-AA97-98C892751B3A}"/>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a:extLst>
              <a:ext uri="{FF2B5EF4-FFF2-40B4-BE49-F238E27FC236}">
                <a16:creationId xmlns:a16="http://schemas.microsoft.com/office/drawing/2014/main" id="{D5E2AFEA-BB7E-ABB4-621F-B23CA7014DF1}"/>
              </a:ext>
            </a:extLst>
          </p:cNvPr>
          <p:cNvSpPr/>
          <p:nvPr/>
        </p:nvSpPr>
        <p:spPr>
          <a:xfrm>
            <a:off x="1158957" y="746284"/>
            <a:ext cx="4536504" cy="369332"/>
          </a:xfrm>
          <a:prstGeom prst="rect">
            <a:avLst/>
          </a:prstGeom>
        </p:spPr>
        <p:txBody>
          <a:bodyPr wrap="square">
            <a:spAutoFit/>
          </a:bodyPr>
          <a:lstStyle/>
          <a:p>
            <a:pPr algn="ctr"/>
            <a:r>
              <a:rPr lang="en-US">
                <a:latin typeface="Century Gothic" panose="020B0502020202020204" pitchFamily="34" charset="0"/>
              </a:rPr>
              <a:t>Lesson #408 Testimonies Christ Kids</a:t>
            </a:r>
          </a:p>
        </p:txBody>
      </p:sp>
      <p:sp>
        <p:nvSpPr>
          <p:cNvPr id="9" name="68 Rectángulo">
            <a:extLst>
              <a:ext uri="{FF2B5EF4-FFF2-40B4-BE49-F238E27FC236}">
                <a16:creationId xmlns:a16="http://schemas.microsoft.com/office/drawing/2014/main" id="{8BB824CD-BD8F-D1A4-CEF8-53679BC8B430}"/>
              </a:ext>
            </a:extLst>
          </p:cNvPr>
          <p:cNvSpPr>
            <a:spLocks noChangeArrowheads="1"/>
          </p:cNvSpPr>
          <p:nvPr/>
        </p:nvSpPr>
        <p:spPr bwMode="auto">
          <a:xfrm>
            <a:off x="1844824" y="1351781"/>
            <a:ext cx="3168352" cy="307777"/>
          </a:xfrm>
          <a:prstGeom prst="rect">
            <a:avLst/>
          </a:prstGeom>
          <a:noFill/>
          <a:ln w="9525">
            <a:noFill/>
            <a:miter lim="800000"/>
            <a:headEnd/>
            <a:tailEnd/>
          </a:ln>
        </p:spPr>
        <p:txBody>
          <a:bodyPr wrap="square">
            <a:spAutoFit/>
          </a:bodyPr>
          <a:lstStyle/>
          <a:p>
            <a:pPr algn="ctr" eaLnBrk="1" hangingPunct="1"/>
            <a:r>
              <a:rPr lang="en-US" altLang="es-MX" sz="1400">
                <a:latin typeface="Century Gothic" panose="020B0502020202020204" pitchFamily="34" charset="0"/>
                <a:cs typeface="Arial" panose="020B0604020202020204" pitchFamily="34" charset="0"/>
              </a:rPr>
              <a:t>Page for the collaborator/ parents</a:t>
            </a: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188640" y="971600"/>
            <a:ext cx="6480720" cy="369332"/>
          </a:xfrm>
          <a:prstGeom prst="rect">
            <a:avLst/>
          </a:prstGeom>
          <a:noFill/>
          <a:ln w="9525">
            <a:noFill/>
            <a:miter lim="800000"/>
            <a:headEnd/>
            <a:tailEnd/>
          </a:ln>
        </p:spPr>
        <p:txBody>
          <a:bodyPr wrap="square">
            <a:spAutoFit/>
          </a:bodyPr>
          <a:lstStyle/>
          <a:p>
            <a:pPr algn="ctr" eaLnBrk="1" hangingPunct="1"/>
            <a:r>
              <a:rPr lang="es-CR" altLang="es-MX" b="1" dirty="0">
                <a:latin typeface="Castellar" panose="020A0402060406010301" pitchFamily="18" charset="0"/>
                <a:cs typeface="Arial" panose="020B0604020202020204" pitchFamily="34" charset="0"/>
              </a:rPr>
              <a:t>WHAT I LEARN IN KING OF SALEM</a:t>
            </a:r>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4" name="Picture 3">
            <a:extLst>
              <a:ext uri="{FF2B5EF4-FFF2-40B4-BE49-F238E27FC236}">
                <a16:creationId xmlns:a16="http://schemas.microsoft.com/office/drawing/2014/main" id="{27B16B95-6797-7179-C2E8-0775845697FC}"/>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7">
            <a:extLst>
              <a:ext uri="{FF2B5EF4-FFF2-40B4-BE49-F238E27FC236}">
                <a16:creationId xmlns:a16="http://schemas.microsoft.com/office/drawing/2014/main" id="{D58F5565-D439-0179-3BAA-579B4C21275E}"/>
              </a:ext>
            </a:extLst>
          </p:cNvPr>
          <p:cNvPicPr>
            <a:picLocks noChangeAspect="1"/>
          </p:cNvPicPr>
          <p:nvPr/>
        </p:nvPicPr>
        <p:blipFill rotWithShape="1">
          <a:blip r:embed="rId5"/>
          <a:srcRect l="46509" t="22112" r="27708" b="10377"/>
          <a:stretch/>
        </p:blipFill>
        <p:spPr>
          <a:xfrm>
            <a:off x="17060" y="1679667"/>
            <a:ext cx="6858000" cy="7464333"/>
          </a:xfrm>
          <a:prstGeom prst="rect">
            <a:avLst/>
          </a:prstGeom>
        </p:spPr>
      </p:pic>
      <p:sp>
        <p:nvSpPr>
          <p:cNvPr id="9" name="TextBox 8">
            <a:extLst>
              <a:ext uri="{FF2B5EF4-FFF2-40B4-BE49-F238E27FC236}">
                <a16:creationId xmlns:a16="http://schemas.microsoft.com/office/drawing/2014/main" id="{5878D602-8316-BC06-B064-281E7B4C701D}"/>
              </a:ext>
            </a:extLst>
          </p:cNvPr>
          <p:cNvSpPr txBox="1"/>
          <p:nvPr/>
        </p:nvSpPr>
        <p:spPr>
          <a:xfrm>
            <a:off x="4625120" y="4788024"/>
            <a:ext cx="936104" cy="738664"/>
          </a:xfrm>
          <a:prstGeom prst="rect">
            <a:avLst/>
          </a:prstGeom>
          <a:noFill/>
        </p:spPr>
        <p:txBody>
          <a:bodyPr wrap="square" rtlCol="0">
            <a:spAutoFit/>
          </a:bodyPr>
          <a:lstStyle/>
          <a:p>
            <a:pPr algn="ctr"/>
            <a:r>
              <a:rPr lang="en-US" sz="1400"/>
              <a:t>Go back one </a:t>
            </a:r>
          </a:p>
          <a:p>
            <a:pPr algn="ctr"/>
            <a:r>
              <a:rPr lang="en-US" sz="1400"/>
              <a:t>space</a:t>
            </a:r>
          </a:p>
        </p:txBody>
      </p:sp>
      <p:sp>
        <p:nvSpPr>
          <p:cNvPr id="10" name="TextBox 9">
            <a:extLst>
              <a:ext uri="{FF2B5EF4-FFF2-40B4-BE49-F238E27FC236}">
                <a16:creationId xmlns:a16="http://schemas.microsoft.com/office/drawing/2014/main" id="{EAFCF28F-2DB3-B378-965B-BCE624B24241}"/>
              </a:ext>
            </a:extLst>
          </p:cNvPr>
          <p:cNvSpPr txBox="1"/>
          <p:nvPr/>
        </p:nvSpPr>
        <p:spPr>
          <a:xfrm>
            <a:off x="2509956" y="7812360"/>
            <a:ext cx="936104" cy="738664"/>
          </a:xfrm>
          <a:prstGeom prst="rect">
            <a:avLst/>
          </a:prstGeom>
          <a:noFill/>
        </p:spPr>
        <p:txBody>
          <a:bodyPr wrap="square" rtlCol="0">
            <a:spAutoFit/>
          </a:bodyPr>
          <a:lstStyle/>
          <a:p>
            <a:pPr algn="ctr"/>
            <a:r>
              <a:rPr lang="en-US" sz="1400" dirty="0"/>
              <a:t>Go back two spaces</a:t>
            </a:r>
          </a:p>
        </p:txBody>
      </p:sp>
      <p:pic>
        <p:nvPicPr>
          <p:cNvPr id="11" name="Picture 10">
            <a:extLst>
              <a:ext uri="{FF2B5EF4-FFF2-40B4-BE49-F238E27FC236}">
                <a16:creationId xmlns:a16="http://schemas.microsoft.com/office/drawing/2014/main" id="{1F9BA96C-C07E-DF4E-454C-36C485ED1E7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495" r="76659"/>
          <a:stretch/>
        </p:blipFill>
        <p:spPr>
          <a:xfrm>
            <a:off x="3068960" y="3059832"/>
            <a:ext cx="1872208" cy="1547036"/>
          </a:xfrm>
          <a:prstGeom prst="rect">
            <a:avLst/>
          </a:prstGeom>
        </p:spPr>
      </p:pic>
      <p:pic>
        <p:nvPicPr>
          <p:cNvPr id="12" name="Picture 11">
            <a:extLst>
              <a:ext uri="{FF2B5EF4-FFF2-40B4-BE49-F238E27FC236}">
                <a16:creationId xmlns:a16="http://schemas.microsoft.com/office/drawing/2014/main" id="{A3F00CE0-01DC-AF64-8977-7CA375F6790B}"/>
              </a:ext>
            </a:extLst>
          </p:cNvPr>
          <p:cNvPicPr/>
          <p:nvPr/>
        </p:nvPicPr>
        <p:blipFill rotWithShape="1">
          <a:blip r:embed="rId7" cstate="print">
            <a:extLst>
              <a:ext uri="{28A0092B-C50C-407E-A947-70E740481C1C}">
                <a14:useLocalDpi xmlns:a14="http://schemas.microsoft.com/office/drawing/2010/main" val="0"/>
              </a:ext>
            </a:extLst>
          </a:blip>
          <a:srcRect l="66088" t="71686" r="8980" b="-429"/>
          <a:stretch/>
        </p:blipFill>
        <p:spPr bwMode="auto">
          <a:xfrm>
            <a:off x="2574845" y="2097524"/>
            <a:ext cx="854155" cy="738664"/>
          </a:xfrm>
          <a:prstGeom prst="rect">
            <a:avLst/>
          </a:prstGeom>
          <a:ln>
            <a:noFill/>
          </a:ln>
          <a:extLst>
            <a:ext uri="{53640926-AAD7-44D8-BBD7-CCE9431645EC}">
              <a14:shadowObscured xmlns:a14="http://schemas.microsoft.com/office/drawing/2010/main"/>
            </a:ext>
          </a:extLst>
        </p:spPr>
      </p:pic>
      <p:sp>
        <p:nvSpPr>
          <p:cNvPr id="13" name="Rectangle 12">
            <a:extLst>
              <a:ext uri="{FF2B5EF4-FFF2-40B4-BE49-F238E27FC236}">
                <a16:creationId xmlns:a16="http://schemas.microsoft.com/office/drawing/2014/main" id="{068D4D76-67EB-C7C8-1865-227D769FA890}"/>
              </a:ext>
            </a:extLst>
          </p:cNvPr>
          <p:cNvSpPr/>
          <p:nvPr/>
        </p:nvSpPr>
        <p:spPr>
          <a:xfrm>
            <a:off x="4625120" y="2264855"/>
            <a:ext cx="854155" cy="400110"/>
          </a:xfrm>
          <a:prstGeom prst="rect">
            <a:avLst/>
          </a:prstGeom>
          <a:noFill/>
        </p:spPr>
        <p:txBody>
          <a:bodyPr wrap="square" lIns="91440" tIns="45720" rIns="91440" bIns="45720">
            <a:spAutoFit/>
          </a:bodyPr>
          <a:lstStyle/>
          <a:p>
            <a:pPr algn="ctr"/>
            <a:r>
              <a:rPr lang="en-US" sz="2000">
                <a:ln w="0"/>
                <a:solidFill>
                  <a:schemeClr val="accent1"/>
                </a:solidFill>
                <a:effectLst>
                  <a:outerShdw blurRad="38100" dist="25400" dir="5400000" algn="ctr" rotWithShape="0">
                    <a:srgbClr val="6E747A">
                      <a:alpha val="43000"/>
                    </a:srgbClr>
                  </a:outerShdw>
                </a:effectLst>
              </a:rPr>
              <a:t>PEACE</a:t>
            </a:r>
          </a:p>
        </p:txBody>
      </p:sp>
      <p:sp>
        <p:nvSpPr>
          <p:cNvPr id="14" name="Rectangle 13">
            <a:extLst>
              <a:ext uri="{FF2B5EF4-FFF2-40B4-BE49-F238E27FC236}">
                <a16:creationId xmlns:a16="http://schemas.microsoft.com/office/drawing/2014/main" id="{198D928F-75F9-122A-30FF-8C0142477BB5}"/>
              </a:ext>
            </a:extLst>
          </p:cNvPr>
          <p:cNvSpPr/>
          <p:nvPr/>
        </p:nvSpPr>
        <p:spPr>
          <a:xfrm>
            <a:off x="2550930" y="4950168"/>
            <a:ext cx="854155" cy="400110"/>
          </a:xfrm>
          <a:prstGeom prst="rect">
            <a:avLst/>
          </a:prstGeom>
          <a:noFill/>
        </p:spPr>
        <p:txBody>
          <a:bodyPr wrap="square" lIns="91440" tIns="45720" rIns="91440" bIns="45720">
            <a:spAutoFit/>
          </a:bodyPr>
          <a:lstStyle/>
          <a:p>
            <a:pPr algn="ctr"/>
            <a:r>
              <a:rPr lang="en-US" sz="2000" b="1" dirty="0">
                <a:ln w="12700" cmpd="sng">
                  <a:solidFill>
                    <a:schemeClr val="accent4"/>
                  </a:solidFill>
                  <a:prstDash val="solid"/>
                </a:ln>
                <a:solidFill>
                  <a:srgbClr val="00B0F0"/>
                </a:solidFill>
              </a:rPr>
              <a:t>FAITH</a:t>
            </a:r>
            <a:endParaRPr lang="en-US" sz="2000" b="1" cap="none" spc="0" dirty="0">
              <a:ln w="12700" cmpd="sng">
                <a:solidFill>
                  <a:schemeClr val="accent4"/>
                </a:solidFill>
                <a:prstDash val="solid"/>
              </a:ln>
              <a:solidFill>
                <a:srgbClr val="00B0F0"/>
              </a:solidFill>
              <a:effectLst/>
            </a:endParaRPr>
          </a:p>
        </p:txBody>
      </p:sp>
      <p:sp>
        <p:nvSpPr>
          <p:cNvPr id="15" name="Rectangle 14">
            <a:extLst>
              <a:ext uri="{FF2B5EF4-FFF2-40B4-BE49-F238E27FC236}">
                <a16:creationId xmlns:a16="http://schemas.microsoft.com/office/drawing/2014/main" id="{C8310C4C-F806-A227-1200-E2CA570AB500}"/>
              </a:ext>
            </a:extLst>
          </p:cNvPr>
          <p:cNvSpPr/>
          <p:nvPr/>
        </p:nvSpPr>
        <p:spPr>
          <a:xfrm>
            <a:off x="5755080" y="5011723"/>
            <a:ext cx="854155" cy="400110"/>
          </a:xfrm>
          <a:prstGeom prst="rect">
            <a:avLst/>
          </a:prstGeom>
          <a:noFill/>
        </p:spPr>
        <p:txBody>
          <a:bodyPr wrap="squar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JOY</a:t>
            </a:r>
          </a:p>
        </p:txBody>
      </p:sp>
      <p:sp>
        <p:nvSpPr>
          <p:cNvPr id="16" name="Rectangle 15">
            <a:extLst>
              <a:ext uri="{FF2B5EF4-FFF2-40B4-BE49-F238E27FC236}">
                <a16:creationId xmlns:a16="http://schemas.microsoft.com/office/drawing/2014/main" id="{6371DAC3-42BD-A3D6-BEB0-ED0BB20EA52D}"/>
              </a:ext>
            </a:extLst>
          </p:cNvPr>
          <p:cNvSpPr/>
          <p:nvPr/>
        </p:nvSpPr>
        <p:spPr>
          <a:xfrm>
            <a:off x="925780" y="6819274"/>
            <a:ext cx="1584176" cy="400110"/>
          </a:xfrm>
          <a:prstGeom prst="rect">
            <a:avLst/>
          </a:prstGeom>
          <a:noFill/>
        </p:spPr>
        <p:txBody>
          <a:bodyPr wrap="square" lIns="91440" tIns="45720" rIns="91440" bIns="45720">
            <a:spAutoFit/>
          </a:bodyPr>
          <a:lstStyle/>
          <a:p>
            <a:pPr algn="ctr"/>
            <a:r>
              <a:rPr lang="en-US" sz="20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Patience</a:t>
            </a:r>
          </a:p>
        </p:txBody>
      </p:sp>
      <p:sp>
        <p:nvSpPr>
          <p:cNvPr id="17" name="Rectangle 16">
            <a:extLst>
              <a:ext uri="{FF2B5EF4-FFF2-40B4-BE49-F238E27FC236}">
                <a16:creationId xmlns:a16="http://schemas.microsoft.com/office/drawing/2014/main" id="{695915B1-D805-1838-5364-6C8AC1DA196D}"/>
              </a:ext>
            </a:extLst>
          </p:cNvPr>
          <p:cNvSpPr/>
          <p:nvPr/>
        </p:nvSpPr>
        <p:spPr>
          <a:xfrm rot="19560951">
            <a:off x="5606102" y="7911970"/>
            <a:ext cx="1074012" cy="400110"/>
          </a:xfrm>
          <a:prstGeom prst="rect">
            <a:avLst/>
          </a:prstGeom>
          <a:noFill/>
        </p:spPr>
        <p:txBody>
          <a:bodyPr wrap="none" lIns="91440" tIns="45720" rIns="91440" bIns="45720">
            <a:spAutoFit/>
          </a:bodyPr>
          <a:lstStyle/>
          <a:p>
            <a:pPr algn="ctr"/>
            <a:r>
              <a:rPr lang="en-US" sz="2000" b="1">
                <a:ln w="12700" cmpd="sng">
                  <a:solidFill>
                    <a:srgbClr val="7030A0"/>
                  </a:solidFill>
                  <a:prstDash val="solid"/>
                </a:ln>
                <a:solidFill>
                  <a:srgbClr val="7030A0"/>
                </a:solidFill>
              </a:rPr>
              <a:t>Triumph</a:t>
            </a:r>
          </a:p>
        </p:txBody>
      </p:sp>
      <p:sp>
        <p:nvSpPr>
          <p:cNvPr id="18" name="Rectangle 17">
            <a:extLst>
              <a:ext uri="{FF2B5EF4-FFF2-40B4-BE49-F238E27FC236}">
                <a16:creationId xmlns:a16="http://schemas.microsoft.com/office/drawing/2014/main" id="{3C0465A7-D848-1D3A-CB18-7FE214114D12}"/>
              </a:ext>
            </a:extLst>
          </p:cNvPr>
          <p:cNvSpPr/>
          <p:nvPr/>
        </p:nvSpPr>
        <p:spPr>
          <a:xfrm>
            <a:off x="605852" y="2124361"/>
            <a:ext cx="1545743" cy="523220"/>
          </a:xfrm>
          <a:prstGeom prst="rect">
            <a:avLst/>
          </a:prstGeom>
          <a:noFill/>
        </p:spPr>
        <p:txBody>
          <a:bodyPr wrap="none" lIns="91440" tIns="45720" rIns="91440" bIns="45720">
            <a:spAutoFit/>
          </a:bodyPr>
          <a:lstStyle/>
          <a:p>
            <a:pPr algn="ctr"/>
            <a:r>
              <a:rPr lang="en-US" sz="1400" dirty="0">
                <a:ln w="0"/>
                <a:effectLst>
                  <a:outerShdw blurRad="38100" dist="19050" dir="2700000" algn="tl" rotWithShape="0">
                    <a:schemeClr val="dk1">
                      <a:alpha val="40000"/>
                    </a:schemeClr>
                  </a:outerShdw>
                </a:effectLst>
              </a:rPr>
              <a:t>I have the mind of </a:t>
            </a:r>
          </a:p>
          <a:p>
            <a:pPr algn="ctr"/>
            <a:r>
              <a:rPr lang="en-US" sz="1400" dirty="0">
                <a:ln w="0"/>
                <a:effectLst>
                  <a:outerShdw blurRad="38100" dist="19050" dir="2700000" algn="tl" rotWithShape="0">
                    <a:schemeClr val="dk1">
                      <a:alpha val="40000"/>
                    </a:schemeClr>
                  </a:outerShdw>
                </a:effectLst>
              </a:rPr>
              <a:t>Christ in me</a:t>
            </a:r>
          </a:p>
        </p:txBody>
      </p:sp>
    </p:spTree>
    <p:extLst>
      <p:ext uri="{BB962C8B-B14F-4D97-AF65-F5344CB8AC3E}">
        <p14:creationId xmlns:p14="http://schemas.microsoft.com/office/powerpoint/2010/main" val="3058575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4" name="Picture 3">
            <a:extLst>
              <a:ext uri="{FF2B5EF4-FFF2-40B4-BE49-F238E27FC236}">
                <a16:creationId xmlns:a16="http://schemas.microsoft.com/office/drawing/2014/main" id="{27B16B95-6797-7179-C2E8-0775845697FC}"/>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71497" y="0"/>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a:extLst>
              <a:ext uri="{FF2B5EF4-FFF2-40B4-BE49-F238E27FC236}">
                <a16:creationId xmlns:a16="http://schemas.microsoft.com/office/drawing/2014/main" id="{51E3F87D-A061-0F87-F7BA-906107242A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7067" y="0"/>
            <a:ext cx="4836105" cy="902699"/>
          </a:xfrm>
          <a:prstGeom prst="rect">
            <a:avLst/>
          </a:prstGeom>
        </p:spPr>
      </p:pic>
      <p:pic>
        <p:nvPicPr>
          <p:cNvPr id="5" name="Picture 4">
            <a:extLst>
              <a:ext uri="{FF2B5EF4-FFF2-40B4-BE49-F238E27FC236}">
                <a16:creationId xmlns:a16="http://schemas.microsoft.com/office/drawing/2014/main" id="{5E92CE77-6599-9491-7BEB-7BC4070110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sp>
        <p:nvSpPr>
          <p:cNvPr id="31" name="TextBox 30">
            <a:extLst>
              <a:ext uri="{FF2B5EF4-FFF2-40B4-BE49-F238E27FC236}">
                <a16:creationId xmlns:a16="http://schemas.microsoft.com/office/drawing/2014/main" id="{B6CB7537-9CD7-D23D-1E01-106766F6FE3E}"/>
              </a:ext>
            </a:extLst>
          </p:cNvPr>
          <p:cNvSpPr txBox="1"/>
          <p:nvPr/>
        </p:nvSpPr>
        <p:spPr>
          <a:xfrm>
            <a:off x="404664" y="1580280"/>
            <a:ext cx="1656184" cy="2308324"/>
          </a:xfrm>
          <a:prstGeom prst="rect">
            <a:avLst/>
          </a:prstGeom>
          <a:noFill/>
          <a:ln w="28575">
            <a:solidFill>
              <a:schemeClr val="tx1"/>
            </a:solidFill>
            <a:prstDash val="dash"/>
          </a:ln>
        </p:spPr>
        <p:txBody>
          <a:bodyPr wrap="square" rtlCol="0">
            <a:spAutoFit/>
          </a:bodyPr>
          <a:lstStyle/>
          <a:p>
            <a:pPr algn="ctr"/>
            <a:r>
              <a:rPr lang="en-US" dirty="0"/>
              <a:t>What is our ministry called and Who governs it?</a:t>
            </a:r>
          </a:p>
          <a:p>
            <a:endParaRPr lang="en-US" dirty="0"/>
          </a:p>
          <a:p>
            <a:endParaRPr lang="en-US" dirty="0"/>
          </a:p>
          <a:p>
            <a:pPr algn="ctr"/>
            <a:r>
              <a:rPr lang="en-US" dirty="0"/>
              <a:t>Advance 1 space</a:t>
            </a:r>
          </a:p>
        </p:txBody>
      </p:sp>
      <p:sp>
        <p:nvSpPr>
          <p:cNvPr id="33" name="TextBox 32">
            <a:extLst>
              <a:ext uri="{FF2B5EF4-FFF2-40B4-BE49-F238E27FC236}">
                <a16:creationId xmlns:a16="http://schemas.microsoft.com/office/drawing/2014/main" id="{04077622-1144-AD37-3B99-E256875DFA4D}"/>
              </a:ext>
            </a:extLst>
          </p:cNvPr>
          <p:cNvSpPr txBox="1"/>
          <p:nvPr/>
        </p:nvSpPr>
        <p:spPr>
          <a:xfrm>
            <a:off x="2675119" y="1597913"/>
            <a:ext cx="1656184" cy="2308324"/>
          </a:xfrm>
          <a:prstGeom prst="rect">
            <a:avLst/>
          </a:prstGeom>
          <a:noFill/>
          <a:ln w="28575">
            <a:solidFill>
              <a:schemeClr val="tx1"/>
            </a:solidFill>
            <a:prstDash val="dash"/>
          </a:ln>
        </p:spPr>
        <p:txBody>
          <a:bodyPr wrap="square" rtlCol="0">
            <a:spAutoFit/>
          </a:bodyPr>
          <a:lstStyle/>
          <a:p>
            <a:pPr algn="ctr"/>
            <a:r>
              <a:rPr lang="en-US" dirty="0"/>
              <a:t>What does honoring your Father and Mother mean, like it says in Ephesians  6:2?</a:t>
            </a:r>
          </a:p>
          <a:p>
            <a:pPr algn="ctr"/>
            <a:r>
              <a:rPr lang="en-US" dirty="0"/>
              <a:t>Advance 3  spaces</a:t>
            </a:r>
          </a:p>
        </p:txBody>
      </p:sp>
      <p:sp>
        <p:nvSpPr>
          <p:cNvPr id="34" name="TextBox 33">
            <a:extLst>
              <a:ext uri="{FF2B5EF4-FFF2-40B4-BE49-F238E27FC236}">
                <a16:creationId xmlns:a16="http://schemas.microsoft.com/office/drawing/2014/main" id="{C7F42024-E761-29D6-27DB-E1D5200C7063}"/>
              </a:ext>
            </a:extLst>
          </p:cNvPr>
          <p:cNvSpPr txBox="1"/>
          <p:nvPr/>
        </p:nvSpPr>
        <p:spPr>
          <a:xfrm>
            <a:off x="4944749" y="1580280"/>
            <a:ext cx="1656184" cy="2308324"/>
          </a:xfrm>
          <a:prstGeom prst="rect">
            <a:avLst/>
          </a:prstGeom>
          <a:noFill/>
          <a:ln w="28575">
            <a:solidFill>
              <a:schemeClr val="tx1"/>
            </a:solidFill>
            <a:prstDash val="dash"/>
          </a:ln>
        </p:spPr>
        <p:txBody>
          <a:bodyPr wrap="square" rtlCol="0">
            <a:spAutoFit/>
          </a:bodyPr>
          <a:lstStyle/>
          <a:p>
            <a:pPr algn="ctr"/>
            <a:r>
              <a:rPr lang="en-US" dirty="0"/>
              <a:t>How can we become immortal like Christ Lisbet?</a:t>
            </a:r>
          </a:p>
          <a:p>
            <a:endParaRPr lang="en-US" dirty="0"/>
          </a:p>
          <a:p>
            <a:endParaRPr lang="en-US" dirty="0"/>
          </a:p>
          <a:p>
            <a:pPr algn="ctr"/>
            <a:r>
              <a:rPr lang="en-US" dirty="0"/>
              <a:t>Advance 4 spaces</a:t>
            </a:r>
          </a:p>
        </p:txBody>
      </p:sp>
      <p:sp>
        <p:nvSpPr>
          <p:cNvPr id="35" name="68 Rectángulo">
            <a:extLst>
              <a:ext uri="{FF2B5EF4-FFF2-40B4-BE49-F238E27FC236}">
                <a16:creationId xmlns:a16="http://schemas.microsoft.com/office/drawing/2014/main" id="{7BF1BFE5-90E0-93DB-198A-3604264A9667}"/>
              </a:ext>
            </a:extLst>
          </p:cNvPr>
          <p:cNvSpPr>
            <a:spLocks noChangeArrowheads="1"/>
          </p:cNvSpPr>
          <p:nvPr/>
        </p:nvSpPr>
        <p:spPr bwMode="auto">
          <a:xfrm>
            <a:off x="1790203" y="902699"/>
            <a:ext cx="3168352" cy="307777"/>
          </a:xfrm>
          <a:prstGeom prst="rect">
            <a:avLst/>
          </a:prstGeom>
          <a:noFill/>
          <a:ln w="9525">
            <a:noFill/>
            <a:miter lim="800000"/>
            <a:headEnd/>
            <a:tailEnd/>
          </a:ln>
        </p:spPr>
        <p:txBody>
          <a:bodyPr wrap="square">
            <a:spAutoFit/>
          </a:bodyPr>
          <a:lstStyle/>
          <a:p>
            <a:pPr algn="ctr" eaLnBrk="1" hangingPunct="1"/>
            <a:r>
              <a:rPr lang="en-US" altLang="es-MX" sz="1400" dirty="0">
                <a:latin typeface="Century Gothic" panose="020B0502020202020204" pitchFamily="34" charset="0"/>
                <a:cs typeface="Arial" panose="020B0604020202020204" pitchFamily="34" charset="0"/>
              </a:rPr>
              <a:t>Cut out the cards for the game</a:t>
            </a:r>
          </a:p>
        </p:txBody>
      </p:sp>
      <p:sp>
        <p:nvSpPr>
          <p:cNvPr id="36" name="TextBox 35">
            <a:extLst>
              <a:ext uri="{FF2B5EF4-FFF2-40B4-BE49-F238E27FC236}">
                <a16:creationId xmlns:a16="http://schemas.microsoft.com/office/drawing/2014/main" id="{58648A3E-34D4-FFEC-9B4C-87CEEF5B3235}"/>
              </a:ext>
            </a:extLst>
          </p:cNvPr>
          <p:cNvSpPr txBox="1"/>
          <p:nvPr/>
        </p:nvSpPr>
        <p:spPr>
          <a:xfrm>
            <a:off x="404664" y="4159453"/>
            <a:ext cx="1656184" cy="2308324"/>
          </a:xfrm>
          <a:prstGeom prst="rect">
            <a:avLst/>
          </a:prstGeom>
          <a:noFill/>
          <a:ln w="28575">
            <a:solidFill>
              <a:schemeClr val="tx1"/>
            </a:solidFill>
            <a:prstDash val="dash"/>
          </a:ln>
        </p:spPr>
        <p:txBody>
          <a:bodyPr wrap="square" rtlCol="0">
            <a:spAutoFit/>
          </a:bodyPr>
          <a:lstStyle/>
          <a:p>
            <a:pPr algn="ctr"/>
            <a:r>
              <a:rPr lang="en-US" dirty="0"/>
              <a:t>Sing a song to give Honor to the Almighty God.</a:t>
            </a:r>
          </a:p>
          <a:p>
            <a:endParaRPr lang="en-US" dirty="0"/>
          </a:p>
          <a:p>
            <a:pPr algn="ctr"/>
            <a:r>
              <a:rPr lang="en-US" dirty="0"/>
              <a:t>Go to the space that says </a:t>
            </a:r>
          </a:p>
          <a:p>
            <a:pPr algn="ctr"/>
            <a:r>
              <a:rPr lang="en-US" dirty="0"/>
              <a:t>Joy</a:t>
            </a:r>
          </a:p>
        </p:txBody>
      </p:sp>
      <p:sp>
        <p:nvSpPr>
          <p:cNvPr id="37" name="TextBox 36">
            <a:extLst>
              <a:ext uri="{FF2B5EF4-FFF2-40B4-BE49-F238E27FC236}">
                <a16:creationId xmlns:a16="http://schemas.microsoft.com/office/drawing/2014/main" id="{0695DCA7-5024-7B94-3C6E-9A5710F95F3B}"/>
              </a:ext>
            </a:extLst>
          </p:cNvPr>
          <p:cNvSpPr txBox="1"/>
          <p:nvPr/>
        </p:nvSpPr>
        <p:spPr>
          <a:xfrm>
            <a:off x="2675119" y="4153521"/>
            <a:ext cx="1656184" cy="2308324"/>
          </a:xfrm>
          <a:prstGeom prst="rect">
            <a:avLst/>
          </a:prstGeom>
          <a:noFill/>
          <a:ln w="28575">
            <a:solidFill>
              <a:schemeClr val="tx1"/>
            </a:solidFill>
            <a:prstDash val="dash"/>
          </a:ln>
        </p:spPr>
        <p:txBody>
          <a:bodyPr wrap="square" rtlCol="0">
            <a:spAutoFit/>
          </a:bodyPr>
          <a:lstStyle/>
          <a:p>
            <a:pPr algn="ctr"/>
            <a:r>
              <a:rPr lang="en-US" dirty="0"/>
              <a:t>Who is our Ideal Helper to be like God?</a:t>
            </a:r>
          </a:p>
          <a:p>
            <a:endParaRPr lang="en-US" dirty="0"/>
          </a:p>
          <a:p>
            <a:endParaRPr lang="en-US" dirty="0"/>
          </a:p>
          <a:p>
            <a:endParaRPr lang="en-US" dirty="0"/>
          </a:p>
          <a:p>
            <a:pPr algn="ctr"/>
            <a:r>
              <a:rPr lang="en-US" dirty="0"/>
              <a:t>Advance 2 spaces</a:t>
            </a:r>
          </a:p>
        </p:txBody>
      </p:sp>
      <p:sp>
        <p:nvSpPr>
          <p:cNvPr id="38" name="TextBox 37">
            <a:extLst>
              <a:ext uri="{FF2B5EF4-FFF2-40B4-BE49-F238E27FC236}">
                <a16:creationId xmlns:a16="http://schemas.microsoft.com/office/drawing/2014/main" id="{B2BBFC5E-7B42-7271-DE1D-F0F9AD739846}"/>
              </a:ext>
            </a:extLst>
          </p:cNvPr>
          <p:cNvSpPr txBox="1"/>
          <p:nvPr/>
        </p:nvSpPr>
        <p:spPr>
          <a:xfrm>
            <a:off x="4984995" y="4153521"/>
            <a:ext cx="1656184" cy="2308324"/>
          </a:xfrm>
          <a:prstGeom prst="rect">
            <a:avLst/>
          </a:prstGeom>
          <a:noFill/>
          <a:ln w="28575">
            <a:solidFill>
              <a:schemeClr val="tx1"/>
            </a:solidFill>
            <a:prstDash val="dash"/>
          </a:ln>
        </p:spPr>
        <p:txBody>
          <a:bodyPr wrap="square" rtlCol="0">
            <a:spAutoFit/>
          </a:bodyPr>
          <a:lstStyle/>
          <a:p>
            <a:pPr algn="ctr"/>
            <a:r>
              <a:rPr lang="en-US" dirty="0"/>
              <a:t>Say 3 things of whom Christ Lisbet is.</a:t>
            </a:r>
          </a:p>
          <a:p>
            <a:endParaRPr lang="en-US" dirty="0"/>
          </a:p>
          <a:p>
            <a:endParaRPr lang="en-US" dirty="0"/>
          </a:p>
          <a:p>
            <a:pPr algn="ctr"/>
            <a:r>
              <a:rPr lang="en-US" dirty="0"/>
              <a:t>Go to the space that says </a:t>
            </a:r>
          </a:p>
          <a:p>
            <a:pPr algn="ctr"/>
            <a:r>
              <a:rPr lang="en-US" dirty="0"/>
              <a:t>Patience</a:t>
            </a:r>
          </a:p>
        </p:txBody>
      </p:sp>
      <p:sp>
        <p:nvSpPr>
          <p:cNvPr id="39" name="TextBox 38">
            <a:extLst>
              <a:ext uri="{FF2B5EF4-FFF2-40B4-BE49-F238E27FC236}">
                <a16:creationId xmlns:a16="http://schemas.microsoft.com/office/drawing/2014/main" id="{20133CCF-27B4-FEE5-4444-66CC86E3596C}"/>
              </a:ext>
            </a:extLst>
          </p:cNvPr>
          <p:cNvSpPr txBox="1"/>
          <p:nvPr/>
        </p:nvSpPr>
        <p:spPr>
          <a:xfrm>
            <a:off x="404664" y="6709129"/>
            <a:ext cx="1656184" cy="2308324"/>
          </a:xfrm>
          <a:prstGeom prst="rect">
            <a:avLst/>
          </a:prstGeom>
          <a:noFill/>
          <a:ln w="28575">
            <a:solidFill>
              <a:schemeClr val="tx1"/>
            </a:solidFill>
            <a:prstDash val="dash"/>
          </a:ln>
        </p:spPr>
        <p:txBody>
          <a:bodyPr wrap="square" rtlCol="0">
            <a:spAutoFit/>
          </a:bodyPr>
          <a:lstStyle/>
          <a:p>
            <a:pPr algn="ctr"/>
            <a:r>
              <a:rPr lang="en-US" dirty="0"/>
              <a:t>Say 3 names that Christ uses to call us.</a:t>
            </a:r>
          </a:p>
          <a:p>
            <a:pPr algn="ctr"/>
            <a:endParaRPr lang="en-US" dirty="0"/>
          </a:p>
          <a:p>
            <a:endParaRPr lang="en-US" dirty="0"/>
          </a:p>
          <a:p>
            <a:pPr algn="ctr"/>
            <a:r>
              <a:rPr lang="en-US" dirty="0"/>
              <a:t>Go to the space that says </a:t>
            </a:r>
          </a:p>
          <a:p>
            <a:pPr algn="ctr"/>
            <a:r>
              <a:rPr lang="en-US" dirty="0"/>
              <a:t>Peace</a:t>
            </a:r>
          </a:p>
        </p:txBody>
      </p:sp>
      <p:sp>
        <p:nvSpPr>
          <p:cNvPr id="40" name="TextBox 39">
            <a:extLst>
              <a:ext uri="{FF2B5EF4-FFF2-40B4-BE49-F238E27FC236}">
                <a16:creationId xmlns:a16="http://schemas.microsoft.com/office/drawing/2014/main" id="{3FC9C35D-7D97-50FB-69FC-7574604558EF}"/>
              </a:ext>
            </a:extLst>
          </p:cNvPr>
          <p:cNvSpPr txBox="1"/>
          <p:nvPr/>
        </p:nvSpPr>
        <p:spPr>
          <a:xfrm>
            <a:off x="2675119" y="6709129"/>
            <a:ext cx="1656184" cy="2308324"/>
          </a:xfrm>
          <a:prstGeom prst="rect">
            <a:avLst/>
          </a:prstGeom>
          <a:noFill/>
          <a:ln w="28575">
            <a:solidFill>
              <a:schemeClr val="tx1"/>
            </a:solidFill>
            <a:prstDash val="dash"/>
          </a:ln>
        </p:spPr>
        <p:txBody>
          <a:bodyPr wrap="square" rtlCol="0">
            <a:spAutoFit/>
          </a:bodyPr>
          <a:lstStyle/>
          <a:p>
            <a:pPr algn="ctr"/>
            <a:r>
              <a:rPr lang="en-US" dirty="0"/>
              <a:t>What does being an open letter for the world mean?</a:t>
            </a:r>
          </a:p>
          <a:p>
            <a:pPr algn="ctr"/>
            <a:endParaRPr lang="en-US" dirty="0"/>
          </a:p>
          <a:p>
            <a:endParaRPr lang="en-US" dirty="0"/>
          </a:p>
          <a:p>
            <a:pPr algn="ctr"/>
            <a:r>
              <a:rPr lang="en-US" dirty="0"/>
              <a:t>Advance 2 spaces</a:t>
            </a:r>
          </a:p>
        </p:txBody>
      </p:sp>
      <p:sp>
        <p:nvSpPr>
          <p:cNvPr id="41" name="TextBox 40">
            <a:extLst>
              <a:ext uri="{FF2B5EF4-FFF2-40B4-BE49-F238E27FC236}">
                <a16:creationId xmlns:a16="http://schemas.microsoft.com/office/drawing/2014/main" id="{7F31F09E-51FC-2878-99D1-26BCAA2E5E19}"/>
              </a:ext>
            </a:extLst>
          </p:cNvPr>
          <p:cNvSpPr txBox="1"/>
          <p:nvPr/>
        </p:nvSpPr>
        <p:spPr>
          <a:xfrm>
            <a:off x="4984995" y="6709129"/>
            <a:ext cx="1656184" cy="2308324"/>
          </a:xfrm>
          <a:prstGeom prst="rect">
            <a:avLst/>
          </a:prstGeom>
          <a:noFill/>
          <a:ln w="28575">
            <a:solidFill>
              <a:schemeClr val="tx1"/>
            </a:solidFill>
            <a:prstDash val="dash"/>
          </a:ln>
        </p:spPr>
        <p:txBody>
          <a:bodyPr wrap="square" rtlCol="0">
            <a:spAutoFit/>
          </a:bodyPr>
          <a:lstStyle/>
          <a:p>
            <a:pPr algn="ctr"/>
            <a:r>
              <a:rPr lang="en-US" dirty="0"/>
              <a:t>Mention 4 benefits that we receive from God.</a:t>
            </a:r>
          </a:p>
          <a:p>
            <a:endParaRPr lang="en-US" dirty="0"/>
          </a:p>
          <a:p>
            <a:pPr algn="ctr"/>
            <a:r>
              <a:rPr lang="en-US" dirty="0"/>
              <a:t>Go to the space that says </a:t>
            </a:r>
          </a:p>
          <a:p>
            <a:pPr algn="ctr"/>
            <a:r>
              <a:rPr lang="en-US" dirty="0"/>
              <a:t>Faith</a:t>
            </a:r>
          </a:p>
        </p:txBody>
      </p:sp>
    </p:spTree>
    <p:extLst>
      <p:ext uri="{BB962C8B-B14F-4D97-AF65-F5344CB8AC3E}">
        <p14:creationId xmlns:p14="http://schemas.microsoft.com/office/powerpoint/2010/main" val="418965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1183526</TotalTime>
  <Words>876</Words>
  <Application>Microsoft Office PowerPoint</Application>
  <PresentationFormat>On-screen Show (4:3)</PresentationFormat>
  <Paragraphs>100</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Arial Rounded MT Bold</vt:lpstr>
      <vt:lpstr>Calibri</vt:lpstr>
      <vt:lpstr>Calibri Light</vt:lpstr>
      <vt:lpstr>Castellar</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8391</cp:revision>
  <cp:lastPrinted>2015-12-22T05:03:42Z</cp:lastPrinted>
  <dcterms:created xsi:type="dcterms:W3CDTF">2011-04-01T14:17:38Z</dcterms:created>
  <dcterms:modified xsi:type="dcterms:W3CDTF">2022-09-01T02:16:11Z</dcterms:modified>
</cp:coreProperties>
</file>