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79" r:id="rId4"/>
    <p:sldId id="277" r:id="rId5"/>
    <p:sldId id="281" r:id="rId6"/>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CF29"/>
    <a:srgbClr val="FF0066"/>
    <a:srgbClr val="FEEF98"/>
    <a:srgbClr val="2006BA"/>
    <a:srgbClr val="F6BB00"/>
    <a:srgbClr val="F26A1E"/>
    <a:srgbClr val="B957A6"/>
    <a:srgbClr val="FF9999"/>
    <a:srgbClr val="7F6AF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98" autoAdjust="0"/>
    <p:restoredTop sz="94434" autoAdjust="0"/>
  </p:normalViewPr>
  <p:slideViewPr>
    <p:cSldViewPr>
      <p:cViewPr varScale="1">
        <p:scale>
          <a:sx n="52" d="100"/>
          <a:sy n="52" d="100"/>
        </p:scale>
        <p:origin x="2442"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6/05/2021</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4</a:t>
            </a:fld>
            <a:endParaRPr lang="es-PE" dirty="0"/>
          </a:p>
        </p:txBody>
      </p:sp>
    </p:spTree>
    <p:extLst>
      <p:ext uri="{BB962C8B-B14F-4D97-AF65-F5344CB8AC3E}">
        <p14:creationId xmlns:p14="http://schemas.microsoft.com/office/powerpoint/2010/main" val="3759913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5</a:t>
            </a:fld>
            <a:endParaRPr lang="es-PE" dirty="0"/>
          </a:p>
        </p:txBody>
      </p:sp>
    </p:spTree>
    <p:extLst>
      <p:ext uri="{BB962C8B-B14F-4D97-AF65-F5344CB8AC3E}">
        <p14:creationId xmlns:p14="http://schemas.microsoft.com/office/powerpoint/2010/main" val="3690877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6/05/2021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6/05/2021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55622" y="968819"/>
            <a:ext cx="2592288" cy="430887"/>
          </a:xfrm>
          <a:prstGeom prst="rect">
            <a:avLst/>
          </a:prstGeom>
          <a:noFill/>
          <a:ln w="9525">
            <a:noFill/>
            <a:miter lim="800000"/>
            <a:headEnd/>
            <a:tailEnd/>
          </a:ln>
        </p:spPr>
        <p:txBody>
          <a:bodyPr wrap="square">
            <a:spAutoFit/>
          </a:bodyPr>
          <a:lstStyle/>
          <a:p>
            <a:pPr eaLnBrk="1" hangingPunct="1"/>
            <a:r>
              <a:rPr lang="es-CR" altLang="es-MX" sz="1100" b="1" dirty="0"/>
              <a:t>Por MelquisedecLisbet!!</a:t>
            </a:r>
          </a:p>
          <a:p>
            <a:pPr eaLnBrk="1" hangingPunct="1"/>
            <a:r>
              <a:rPr lang="es-CR" altLang="es-MX" sz="1100" b="1" dirty="0"/>
              <a:t>Por nuestro Padre y nuestra Madre!!</a:t>
            </a:r>
          </a:p>
        </p:txBody>
      </p:sp>
      <p:sp>
        <p:nvSpPr>
          <p:cNvPr id="10" name="68 Rectángulo"/>
          <p:cNvSpPr>
            <a:spLocks noChangeArrowheads="1"/>
          </p:cNvSpPr>
          <p:nvPr/>
        </p:nvSpPr>
        <p:spPr bwMode="auto">
          <a:xfrm>
            <a:off x="257067" y="1475945"/>
            <a:ext cx="6384112" cy="7294305"/>
          </a:xfrm>
          <a:prstGeom prst="rect">
            <a:avLst/>
          </a:prstGeom>
          <a:noFill/>
          <a:ln w="28575">
            <a:solidFill>
              <a:srgbClr val="FFFF00"/>
            </a:solidFill>
            <a:prstDash val="lgDash"/>
            <a:miter lim="800000"/>
            <a:headEnd/>
            <a:tailEnd/>
          </a:ln>
        </p:spPr>
        <p:txBody>
          <a:bodyPr wrap="square">
            <a:spAutoFit/>
          </a:bodyPr>
          <a:lstStyle/>
          <a:p>
            <a:pPr algn="ctr"/>
            <a:r>
              <a:rPr lang="es-CR" sz="1400" dirty="0">
                <a:latin typeface="Arial" panose="020B0604020202020204" pitchFamily="34" charset="0"/>
                <a:cs typeface="Arial" panose="020B0604020202020204" pitchFamily="34" charset="0"/>
              </a:rPr>
              <a:t>Hermanos fieles, hoy Cristo Lisbet nos explica que nosotros somos el </a:t>
            </a:r>
          </a:p>
          <a:p>
            <a:pPr algn="ctr"/>
            <a:r>
              <a:rPr lang="es-CR" sz="1400" dirty="0">
                <a:latin typeface="Arial" panose="020B0604020202020204" pitchFamily="34" charset="0"/>
                <a:cs typeface="Arial" panose="020B0604020202020204" pitchFamily="34" charset="0"/>
              </a:rPr>
              <a:t>Séquito de MelquisedecLisbet, o sea Sus santos ángeles y primicias.  </a:t>
            </a:r>
          </a:p>
          <a:p>
            <a:pPr algn="ctr"/>
            <a:r>
              <a:rPr lang="es-CR" sz="1400" dirty="0">
                <a:latin typeface="Arial" panose="020B0604020202020204" pitchFamily="34" charset="0"/>
                <a:cs typeface="Arial" panose="020B0604020202020204" pitchFamily="34" charset="0"/>
              </a:rPr>
              <a:t>Por eso Dios nos demanda vivir una vida santa y pura.</a:t>
            </a:r>
          </a:p>
          <a:p>
            <a:pPr algn="ctr"/>
            <a:endParaRPr lang="es-CR" sz="1200" dirty="0">
              <a:latin typeface="Arial" panose="020B0604020202020204" pitchFamily="34" charset="0"/>
              <a:cs typeface="Arial" panose="020B0604020202020204" pitchFamily="34" charset="0"/>
            </a:endParaRPr>
          </a:p>
          <a:p>
            <a:r>
              <a:rPr lang="es-CR" sz="1400" dirty="0">
                <a:latin typeface="Arial" panose="020B0604020202020204" pitchFamily="34" charset="0"/>
                <a:cs typeface="Arial" panose="020B0604020202020204" pitchFamily="34" charset="0"/>
              </a:rPr>
              <a:t>Al hermano mayor no le gusta la palabra sequito, porque quiere decir que estamos apartados para MelquisedecLisbet. Lo que esto significa es no mezclar las preciosas Palabras de Cristo Lisbet con costumbres humanas que nada tienen que ver con las enseñanzas que aprendemos en el Reino de Salem</a:t>
            </a:r>
            <a:r>
              <a:rPr lang="es-CR" sz="1200" i="1" dirty="0">
                <a:latin typeface="Arial" panose="020B0604020202020204" pitchFamily="34" charset="0"/>
                <a:cs typeface="Arial" panose="020B0604020202020204" pitchFamily="34" charset="0"/>
              </a:rPr>
              <a:t>.  Jeremías 15:19</a:t>
            </a:r>
          </a:p>
          <a:p>
            <a:endParaRPr lang="es-CR" sz="1200" dirty="0">
              <a:latin typeface="Arial" panose="020B0604020202020204" pitchFamily="34" charset="0"/>
              <a:cs typeface="Arial" panose="020B0604020202020204" pitchFamily="34" charset="0"/>
            </a:endParaRPr>
          </a:p>
          <a:p>
            <a:r>
              <a:rPr lang="es-CR" sz="1400" dirty="0">
                <a:latin typeface="Arial" panose="020B0604020202020204" pitchFamily="34" charset="0"/>
                <a:cs typeface="Arial" panose="020B0604020202020204" pitchFamily="34" charset="0"/>
              </a:rPr>
              <a:t>Nosotros somos seres espirituales, linaje escogido, una nación santa, creados a Imagen y Semejanza de los Dios vivos, MelquisedecLisbet, por lo tanto debemos vivir de la siguiente manera:</a:t>
            </a:r>
          </a:p>
          <a:p>
            <a:endParaRPr lang="es-CR"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400" dirty="0">
                <a:latin typeface="Arial" panose="020B0604020202020204" pitchFamily="34" charset="0"/>
                <a:cs typeface="Arial" panose="020B0604020202020204" pitchFamily="34" charset="0"/>
              </a:rPr>
              <a:t>MelquisedecLisbet deben ser lo </a:t>
            </a:r>
            <a:r>
              <a:rPr lang="es-CR" sz="1400" b="1" dirty="0">
                <a:latin typeface="Arial" panose="020B0604020202020204" pitchFamily="34" charset="0"/>
                <a:cs typeface="Arial" panose="020B0604020202020204" pitchFamily="34" charset="0"/>
              </a:rPr>
              <a:t>más importante y lo primero</a:t>
            </a:r>
            <a:r>
              <a:rPr lang="es-CR" sz="1400" dirty="0">
                <a:latin typeface="Arial" panose="020B0604020202020204" pitchFamily="34" charset="0"/>
                <a:cs typeface="Arial" panose="020B0604020202020204" pitchFamily="34" charset="0"/>
              </a:rPr>
              <a:t> en nuestra vida</a:t>
            </a:r>
          </a:p>
          <a:p>
            <a:pPr marL="171450" indent="-171450">
              <a:buFont typeface="Arial" panose="020B0604020202020204" pitchFamily="34" charset="0"/>
              <a:buChar char="•"/>
            </a:pPr>
            <a:r>
              <a:rPr lang="es-CR" sz="1400" dirty="0">
                <a:latin typeface="Arial" panose="020B0604020202020204" pitchFamily="34" charset="0"/>
                <a:cs typeface="Arial" panose="020B0604020202020204" pitchFamily="34" charset="0"/>
              </a:rPr>
              <a:t>Nuestros amigos deben ser amigos de MelquisedecLisbet, debemos saber escoger nuestras amistades</a:t>
            </a:r>
          </a:p>
          <a:p>
            <a:pPr marL="171450" indent="-171450">
              <a:buFont typeface="Arial" panose="020B0604020202020204" pitchFamily="34" charset="0"/>
              <a:buChar char="•"/>
            </a:pPr>
            <a:r>
              <a:rPr lang="es-CR" sz="1400" dirty="0">
                <a:latin typeface="Arial" panose="020B0604020202020204" pitchFamily="34" charset="0"/>
                <a:cs typeface="Arial" panose="020B0604020202020204" pitchFamily="34" charset="0"/>
              </a:rPr>
              <a:t>Actuar como piden MelquisedecLisbet, con amor y haciéndolo todo correctamente y no actuar como los demás</a:t>
            </a:r>
          </a:p>
          <a:p>
            <a:pPr marL="171450" indent="-171450">
              <a:buFont typeface="Arial" panose="020B0604020202020204" pitchFamily="34" charset="0"/>
              <a:buChar char="•"/>
            </a:pPr>
            <a:r>
              <a:rPr lang="es-CR" sz="1400" dirty="0">
                <a:latin typeface="Arial" panose="020B0604020202020204" pitchFamily="34" charset="0"/>
                <a:cs typeface="Arial" panose="020B0604020202020204" pitchFamily="34" charset="0"/>
              </a:rPr>
              <a:t>Tener un buen testimonio de vida, siendo tierra deseable para los extranjeros, no teniendo las mismas costumbres o hacer lo mismo que hace el resto del mundo </a:t>
            </a:r>
          </a:p>
          <a:p>
            <a:pPr marL="171450" indent="-171450">
              <a:buFont typeface="Arial" panose="020B0604020202020204" pitchFamily="34" charset="0"/>
              <a:buChar char="•"/>
            </a:pPr>
            <a:r>
              <a:rPr lang="es-CR" sz="1400" dirty="0">
                <a:latin typeface="Arial" panose="020B0604020202020204" pitchFamily="34" charset="0"/>
                <a:cs typeface="Arial" panose="020B0604020202020204" pitchFamily="34" charset="0"/>
              </a:rPr>
              <a:t>Obedecer en todo</a:t>
            </a:r>
          </a:p>
          <a:p>
            <a:pPr marL="171450" indent="-171450">
              <a:buFont typeface="Arial" panose="020B0604020202020204" pitchFamily="34" charset="0"/>
              <a:buChar char="•"/>
            </a:pPr>
            <a:r>
              <a:rPr lang="es-CR" sz="1400" dirty="0">
                <a:latin typeface="Arial" panose="020B0604020202020204" pitchFamily="34" charset="0"/>
                <a:cs typeface="Arial" panose="020B0604020202020204" pitchFamily="34" charset="0"/>
              </a:rPr>
              <a:t>Compartir el conocimiento que nos han dado MelquisedecLisbet</a:t>
            </a:r>
          </a:p>
          <a:p>
            <a:pPr marL="171450" indent="-171450">
              <a:buFont typeface="Arial" panose="020B0604020202020204" pitchFamily="34" charset="0"/>
              <a:buChar char="•"/>
            </a:pPr>
            <a:endParaRPr lang="es-CR" sz="1200" dirty="0">
              <a:latin typeface="Arial" panose="020B0604020202020204" pitchFamily="34" charset="0"/>
              <a:cs typeface="Arial" panose="020B0604020202020204" pitchFamily="34" charset="0"/>
            </a:endParaRPr>
          </a:p>
          <a:p>
            <a:r>
              <a:rPr lang="es-CR" sz="1400" dirty="0">
                <a:latin typeface="Arial" panose="020B0604020202020204" pitchFamily="34" charset="0"/>
                <a:cs typeface="Arial" panose="020B0604020202020204" pitchFamily="34" charset="0"/>
              </a:rPr>
              <a:t>Santos ángeles, Cristo Lisbet nos enseña todo lo que necesitamos para no morir, para poder tener Vida Eterna.  Nosotros tenemos el privilegio de poder escuchar Sus consejos, podemos leer la biblia y entender las figuras, tenemos inteligencia espiritual para retener sus enseñanzas y ponerlas en practica cada día. </a:t>
            </a:r>
            <a:r>
              <a:rPr lang="es-CR" sz="1200" i="1" dirty="0">
                <a:latin typeface="Arial" panose="020B0604020202020204" pitchFamily="34" charset="0"/>
                <a:cs typeface="Arial" panose="020B0604020202020204" pitchFamily="34" charset="0"/>
              </a:rPr>
              <a:t>Proverbios 7:1-5</a:t>
            </a:r>
          </a:p>
          <a:p>
            <a:pPr algn="ctr"/>
            <a:endParaRPr lang="es-CR" sz="1200" dirty="0">
              <a:solidFill>
                <a:schemeClr val="accent2">
                  <a:lumMod val="75000"/>
                </a:schemeClr>
              </a:solidFill>
              <a:latin typeface="Arial Rounded MT Bold" panose="020F0704030504030204" pitchFamily="34" charset="0"/>
              <a:cs typeface="Arial" panose="020B0604020202020204" pitchFamily="34" charset="0"/>
            </a:endParaRPr>
          </a:p>
          <a:p>
            <a:pPr algn="ctr"/>
            <a:r>
              <a:rPr lang="es-CR" sz="1600" b="1" dirty="0">
                <a:solidFill>
                  <a:schemeClr val="accent2">
                    <a:lumMod val="75000"/>
                  </a:schemeClr>
                </a:solidFill>
                <a:latin typeface="Arial Rounded MT Bold" panose="020F0704030504030204" pitchFamily="34" charset="0"/>
                <a:cs typeface="Arial" panose="020B0604020202020204" pitchFamily="34" charset="0"/>
              </a:rPr>
              <a:t>¡Soy Tu sequito MelquisedecLisbet, Eres lo mas importante para mi y escogí seguirte. Amen, Aleluya!</a:t>
            </a:r>
            <a:endParaRPr lang="es-CR" sz="1600" dirty="0">
              <a:solidFill>
                <a:schemeClr val="accent2">
                  <a:lumMod val="75000"/>
                </a:schemeClr>
              </a:solidFill>
              <a:latin typeface="Arial Rounded MT Bold" panose="020F0704030504030204" pitchFamily="34" charset="0"/>
              <a:cs typeface="Arial" panose="020B0604020202020204" pitchFamily="34" charset="0"/>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11" name="Rectangle 10"/>
          <p:cNvSpPr/>
          <p:nvPr/>
        </p:nvSpPr>
        <p:spPr>
          <a:xfrm>
            <a:off x="1556792" y="708344"/>
            <a:ext cx="4248472" cy="338554"/>
          </a:xfrm>
          <a:prstGeom prst="rect">
            <a:avLst/>
          </a:prstGeom>
        </p:spPr>
        <p:txBody>
          <a:bodyPr wrap="square">
            <a:spAutoFit/>
          </a:bodyPr>
          <a:lstStyle/>
          <a:p>
            <a:pPr algn="ctr"/>
            <a:r>
              <a:rPr lang="es-CR" sz="1600" dirty="0">
                <a:latin typeface="Century Gothic" panose="020B0502020202020204" pitchFamily="34" charset="0"/>
              </a:rPr>
              <a:t>Clase#339 S</a:t>
            </a:r>
            <a:r>
              <a:rPr lang="es-CR" sz="1600" dirty="0">
                <a:latin typeface="Arial" panose="020B0604020202020204" pitchFamily="34" charset="0"/>
                <a:cs typeface="Arial" panose="020B0604020202020204" pitchFamily="34" charset="0"/>
              </a:rPr>
              <a:t>é</a:t>
            </a:r>
            <a:r>
              <a:rPr lang="es-CR" sz="1600" dirty="0">
                <a:latin typeface="Century Gothic" panose="020B0502020202020204" pitchFamily="34" charset="0"/>
              </a:rPr>
              <a:t>quito de MelquisedecLisbet</a:t>
            </a:r>
          </a:p>
        </p:txBody>
      </p:sp>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0" y="1331746"/>
            <a:ext cx="692696" cy="1008006"/>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6177875" y="1331746"/>
            <a:ext cx="692696" cy="1008006"/>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6186960" y="8150038"/>
            <a:ext cx="692696" cy="1008006"/>
          </a:xfrm>
          <a:prstGeom prst="rect">
            <a:avLst/>
          </a:prstGeom>
        </p:spPr>
      </p:pic>
      <p:pic>
        <p:nvPicPr>
          <p:cNvPr id="12" name="Picture 11"/>
          <p:cNvPicPr/>
          <p:nvPr/>
        </p:nvPicPr>
        <p:blipFill>
          <a:blip r:embed="rId6" cstate="print">
            <a:extLst>
              <a:ext uri="{28A0092B-C50C-407E-A947-70E740481C1C}">
                <a14:useLocalDpi xmlns:a14="http://schemas.microsoft.com/office/drawing/2010/main" val="0"/>
              </a:ext>
            </a:extLst>
          </a:blip>
          <a:stretch>
            <a:fillRect/>
          </a:stretch>
        </p:blipFill>
        <p:spPr>
          <a:xfrm>
            <a:off x="-7102" y="8155918"/>
            <a:ext cx="648979" cy="1008006"/>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096852" y="1093590"/>
            <a:ext cx="3168352"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Hoja para el Colaborador/Padre</a:t>
            </a:r>
          </a:p>
        </p:txBody>
      </p:sp>
      <p:sp>
        <p:nvSpPr>
          <p:cNvPr id="10" name="TextBox 9"/>
          <p:cNvSpPr txBox="1"/>
          <p:nvPr/>
        </p:nvSpPr>
        <p:spPr>
          <a:xfrm>
            <a:off x="178471" y="1402197"/>
            <a:ext cx="6501058" cy="7109639"/>
          </a:xfrm>
          <a:prstGeom prst="rect">
            <a:avLst/>
          </a:prstGeom>
          <a:noFill/>
        </p:spPr>
        <p:txBody>
          <a:bodyPr wrap="square" rtlCol="0">
            <a:spAutoFit/>
          </a:bodyPr>
          <a:lstStyle/>
          <a:p>
            <a:r>
              <a:rPr lang="es-CR" sz="1200" b="1">
                <a:latin typeface="Arial" panose="020B0604020202020204" pitchFamily="34" charset="0"/>
                <a:cs typeface="Arial" panose="020B0604020202020204" pitchFamily="34" charset="0"/>
              </a:rPr>
              <a:t>Instrucciones para la clase:</a:t>
            </a:r>
          </a:p>
          <a:p>
            <a:pPr marL="285750" indent="-285750">
              <a:buFont typeface="Arial" panose="020B0604020202020204" pitchFamily="34" charset="0"/>
              <a:buChar char="•"/>
            </a:pPr>
            <a:r>
              <a:rPr lang="es-CR" sz="1200">
                <a:latin typeface="Arial" panose="020B0604020202020204" pitchFamily="34" charset="0"/>
                <a:cs typeface="Arial" panose="020B0604020202020204" pitchFamily="34" charset="0"/>
              </a:rPr>
              <a:t>Hacer copias de la pagina 1 y 3 para los niños menores</a:t>
            </a:r>
          </a:p>
          <a:p>
            <a:pPr marL="285750" indent="-285750">
              <a:buFont typeface="Arial" panose="020B0604020202020204" pitchFamily="34" charset="0"/>
              <a:buChar char="•"/>
            </a:pPr>
            <a:r>
              <a:rPr lang="es-CR" sz="1200">
                <a:latin typeface="Arial" panose="020B0604020202020204" pitchFamily="34" charset="0"/>
                <a:cs typeface="Arial" panose="020B0604020202020204" pitchFamily="34" charset="0"/>
              </a:rPr>
              <a:t>Hacer copias de la pagina 1 y 4 para los niños mayores</a:t>
            </a:r>
          </a:p>
          <a:p>
            <a:pPr marL="285750" indent="-285750">
              <a:buFont typeface="Arial" panose="020B0604020202020204" pitchFamily="34" charset="0"/>
              <a:buChar char="•"/>
            </a:pPr>
            <a:r>
              <a:rPr lang="es-CR" sz="1200">
                <a:latin typeface="Arial" panose="020B0604020202020204" pitchFamily="34" charset="0"/>
                <a:cs typeface="Arial" panose="020B0604020202020204" pitchFamily="34" charset="0"/>
              </a:rPr>
              <a:t>El colaborador da una breve introducción al tema y les recuerda los siguientes significados</a:t>
            </a:r>
          </a:p>
          <a:p>
            <a:r>
              <a:rPr lang="es-CR" sz="1200">
                <a:latin typeface="Arial" panose="020B0604020202020204" pitchFamily="34" charset="0"/>
                <a:cs typeface="Arial" panose="020B0604020202020204" pitchFamily="34" charset="0"/>
              </a:rPr>
              <a:t>      </a:t>
            </a:r>
            <a:r>
              <a:rPr lang="es-CR" sz="1200" b="1" u="sng">
                <a:latin typeface="Arial" panose="020B0604020202020204" pitchFamily="34" charset="0"/>
                <a:cs typeface="Arial" panose="020B0604020202020204" pitchFamily="34" charset="0"/>
              </a:rPr>
              <a:t>Sequito</a:t>
            </a:r>
            <a:r>
              <a:rPr lang="es-CR" sz="1200">
                <a:latin typeface="Arial" panose="020B0604020202020204" pitchFamily="34" charset="0"/>
                <a:cs typeface="Arial" panose="020B0604020202020204" pitchFamily="34" charset="0"/>
              </a:rPr>
              <a:t>: Un grupo de personas que asisten o rodean a una persona </a:t>
            </a:r>
          </a:p>
          <a:p>
            <a:r>
              <a:rPr lang="es-CR" sz="1200">
                <a:latin typeface="Arial" panose="020B0604020202020204" pitchFamily="34" charset="0"/>
                <a:cs typeface="Arial" panose="020B0604020202020204" pitchFamily="34" charset="0"/>
              </a:rPr>
              <a:t>      importante (Seguidores). Persona apartada para el servicio del Rey y la </a:t>
            </a:r>
          </a:p>
          <a:p>
            <a:r>
              <a:rPr lang="es-CR" sz="1200">
                <a:latin typeface="Arial" panose="020B0604020202020204" pitchFamily="34" charset="0"/>
                <a:cs typeface="Arial" panose="020B0604020202020204" pitchFamily="34" charset="0"/>
              </a:rPr>
              <a:t>      Reina, Sus santos ángeles o primicias. </a:t>
            </a:r>
          </a:p>
          <a:p>
            <a:r>
              <a:rPr lang="es-CR" sz="1200" b="1">
                <a:latin typeface="Arial" panose="020B0604020202020204" pitchFamily="34" charset="0"/>
                <a:cs typeface="Arial" panose="020B0604020202020204" pitchFamily="34" charset="0"/>
              </a:rPr>
              <a:t>       </a:t>
            </a:r>
            <a:r>
              <a:rPr lang="es-CR" sz="1200" b="1" u="sng">
                <a:latin typeface="Arial" panose="020B0604020202020204" pitchFamily="34" charset="0"/>
                <a:cs typeface="Arial" panose="020B0604020202020204" pitchFamily="34" charset="0"/>
              </a:rPr>
              <a:t>Influencia</a:t>
            </a:r>
            <a:r>
              <a:rPr lang="es-CR" sz="1200">
                <a:latin typeface="Arial" panose="020B0604020202020204" pitchFamily="34" charset="0"/>
                <a:cs typeface="Arial" panose="020B0604020202020204" pitchFamily="34" charset="0"/>
              </a:rPr>
              <a:t>: El poder que tiene una persona de cambiar la forma de pensar o </a:t>
            </a:r>
          </a:p>
          <a:p>
            <a:r>
              <a:rPr lang="es-CR" sz="1200">
                <a:latin typeface="Arial" panose="020B0604020202020204" pitchFamily="34" charset="0"/>
                <a:cs typeface="Arial" panose="020B0604020202020204" pitchFamily="34" charset="0"/>
              </a:rPr>
              <a:t>      actuar de alguien. </a:t>
            </a:r>
          </a:p>
          <a:p>
            <a:pPr marL="285750" indent="-285750">
              <a:buFont typeface="Arial" panose="020B0604020202020204" pitchFamily="34" charset="0"/>
              <a:buChar char="•"/>
            </a:pPr>
            <a:r>
              <a:rPr lang="es-CR" sz="1200">
                <a:latin typeface="Arial" panose="020B0604020202020204" pitchFamily="34" charset="0"/>
                <a:cs typeface="Arial" panose="020B0604020202020204" pitchFamily="34" charset="0"/>
              </a:rPr>
              <a:t>Pueden hacer las siguientes preguntas para reforzar el tema, si no tienen</a:t>
            </a:r>
          </a:p>
          <a:p>
            <a:r>
              <a:rPr lang="es-CR" sz="1200">
                <a:latin typeface="Arial" panose="020B0604020202020204" pitchFamily="34" charset="0"/>
                <a:cs typeface="Arial" panose="020B0604020202020204" pitchFamily="34" charset="0"/>
              </a:rPr>
              <a:t>      acceso al video: </a:t>
            </a:r>
            <a:endParaRPr lang="es-CR" sz="1200">
              <a:solidFill>
                <a:srgbClr val="17CF29"/>
              </a:solidFill>
              <a:latin typeface="Arial" panose="020B0604020202020204" pitchFamily="34" charset="0"/>
              <a:cs typeface="Arial" panose="020B0604020202020204" pitchFamily="34" charset="0"/>
            </a:endParaRPr>
          </a:p>
          <a:p>
            <a:pPr marL="463550" indent="-177800">
              <a:buFont typeface="+mj-lt"/>
              <a:buAutoNum type="arabicPeriod"/>
            </a:pPr>
            <a:r>
              <a:rPr lang="es-CR" sz="1200">
                <a:latin typeface="Arial" panose="020B0604020202020204" pitchFamily="34" charset="0"/>
                <a:cs typeface="Arial" panose="020B0604020202020204" pitchFamily="34" charset="0"/>
              </a:rPr>
              <a:t>¿Qué significa estar apartado para MelquisedecLisbet? </a:t>
            </a:r>
            <a:r>
              <a:rPr lang="es-CR" sz="1200">
                <a:solidFill>
                  <a:schemeClr val="accent2">
                    <a:lumMod val="75000"/>
                  </a:schemeClr>
                </a:solidFill>
                <a:latin typeface="Arial" panose="020B0604020202020204" pitchFamily="34" charset="0"/>
                <a:cs typeface="Arial" panose="020B0604020202020204" pitchFamily="34" charset="0"/>
              </a:rPr>
              <a:t>No mezclar las preciosas Palabras de Cristo Lisbet con costumbres humanas que nada tienen que ver con las enseñanzas que aprendemos en el Reino de Salem.</a:t>
            </a:r>
          </a:p>
          <a:p>
            <a:pPr marL="463550" indent="-177800">
              <a:buFont typeface="+mj-lt"/>
              <a:buAutoNum type="arabicPeriod"/>
            </a:pPr>
            <a:r>
              <a:rPr lang="es-CR" sz="1200">
                <a:latin typeface="Arial" panose="020B0604020202020204" pitchFamily="34" charset="0"/>
                <a:cs typeface="Arial" panose="020B0604020202020204" pitchFamily="34" charset="0"/>
              </a:rPr>
              <a:t>¿ Qué significa ser el Sequito de MelquisedecLisbet? </a:t>
            </a:r>
            <a:r>
              <a:rPr lang="es-CR" sz="1200">
                <a:solidFill>
                  <a:schemeClr val="accent2">
                    <a:lumMod val="75000"/>
                  </a:schemeClr>
                </a:solidFill>
                <a:latin typeface="Arial" panose="020B0604020202020204" pitchFamily="34" charset="0"/>
                <a:cs typeface="Arial" panose="020B0604020202020204" pitchFamily="34" charset="0"/>
              </a:rPr>
              <a:t>Ser sus seguidores, Sus santos ángeles y primicias.  </a:t>
            </a:r>
          </a:p>
          <a:p>
            <a:pPr marL="285750" indent="-285750">
              <a:buFont typeface="Arial" panose="020B0604020202020204" pitchFamily="34" charset="0"/>
              <a:buChar char="•"/>
            </a:pPr>
            <a:r>
              <a:rPr lang="es-CR" altLang="es-MX" sz="1200">
                <a:latin typeface="Arial" panose="020B0604020202020204" pitchFamily="34" charset="0"/>
                <a:cs typeface="Arial" panose="020B0604020202020204" pitchFamily="34" charset="0"/>
              </a:rPr>
              <a:t>El colaborador debe motivar a los niños a contestar las preguntas mientras aparece el reloj en la pantalla del video.  </a:t>
            </a:r>
          </a:p>
          <a:p>
            <a:pPr marL="285750" indent="-285750">
              <a:buFont typeface="Arial" panose="020B0604020202020204" pitchFamily="34" charset="0"/>
              <a:buChar char="•"/>
            </a:pPr>
            <a:r>
              <a:rPr lang="es-CR" altLang="es-MX" sz="1200">
                <a:latin typeface="Arial" panose="020B0604020202020204" pitchFamily="34" charset="0"/>
                <a:cs typeface="Arial" panose="020B0604020202020204" pitchFamily="34" charset="0"/>
              </a:rPr>
              <a:t>Se recomienda recordarles a los niños la importancia de repasar la clase en sus casas.</a:t>
            </a:r>
          </a:p>
          <a:p>
            <a:endParaRPr lang="es-CR" sz="1200">
              <a:latin typeface="Arial" panose="020B0604020202020204" pitchFamily="34" charset="0"/>
              <a:cs typeface="Arial" panose="020B0604020202020204" pitchFamily="34" charset="0"/>
            </a:endParaRPr>
          </a:p>
          <a:p>
            <a:r>
              <a:rPr lang="es-CR" sz="1200" b="1">
                <a:latin typeface="Arial" panose="020B0604020202020204" pitchFamily="34" charset="0"/>
                <a:cs typeface="Arial" panose="020B0604020202020204" pitchFamily="34" charset="0"/>
              </a:rPr>
              <a:t>Actividad Oruga móvil</a:t>
            </a:r>
            <a:endParaRPr lang="es-CR" sz="1200">
              <a:latin typeface="Arial" panose="020B0604020202020204" pitchFamily="34" charset="0"/>
              <a:cs typeface="Arial" panose="020B0604020202020204" pitchFamily="34" charset="0"/>
            </a:endParaRPr>
          </a:p>
          <a:p>
            <a:r>
              <a:rPr lang="es-CR" sz="1200">
                <a:latin typeface="Arial" panose="020B0604020202020204" pitchFamily="34" charset="0"/>
                <a:cs typeface="Arial" panose="020B0604020202020204" pitchFamily="34" charset="0"/>
              </a:rPr>
              <a:t>Los niños van a formar una oruga. </a:t>
            </a:r>
          </a:p>
          <a:p>
            <a:pPr algn="l">
              <a:buFont typeface="+mj-lt"/>
              <a:buAutoNum type="arabicPeriod"/>
            </a:pPr>
            <a:r>
              <a:rPr lang="es-CR" sz="1200">
                <a:latin typeface="Arial" panose="020B0604020202020204" pitchFamily="34" charset="0"/>
                <a:cs typeface="Arial" panose="020B0604020202020204" pitchFamily="34" charset="0"/>
              </a:rPr>
              <a:t>Corta las tiras hasta la mitad del papel, como lo muestra el ejemplo 1</a:t>
            </a:r>
            <a:endParaRPr lang="es-CR" sz="1200" b="0" i="0">
              <a:effectLst/>
              <a:latin typeface="Arial" panose="020B0604020202020204" pitchFamily="34" charset="0"/>
              <a:cs typeface="Arial" panose="020B0604020202020204" pitchFamily="34" charset="0"/>
            </a:endParaRPr>
          </a:p>
          <a:p>
            <a:pPr algn="l">
              <a:buFont typeface="+mj-lt"/>
              <a:buAutoNum type="arabicPeriod"/>
            </a:pPr>
            <a:r>
              <a:rPr lang="es-CR" sz="1200">
                <a:latin typeface="Arial" panose="020B0604020202020204" pitchFamily="34" charset="0"/>
                <a:cs typeface="Arial" panose="020B0604020202020204" pitchFamily="34" charset="0"/>
              </a:rPr>
              <a:t>Dobla las tiras como lo muestra el ejemplo 2</a:t>
            </a:r>
            <a:endParaRPr lang="es-CR" sz="1200" b="0" i="0">
              <a:effectLst/>
              <a:latin typeface="Arial" panose="020B0604020202020204" pitchFamily="34" charset="0"/>
              <a:cs typeface="Arial" panose="020B0604020202020204" pitchFamily="34" charset="0"/>
            </a:endParaRPr>
          </a:p>
          <a:p>
            <a:pPr algn="l">
              <a:buFont typeface="+mj-lt"/>
              <a:buAutoNum type="arabicPeriod"/>
            </a:pPr>
            <a:r>
              <a:rPr lang="es-CR" sz="1200" b="0" i="0">
                <a:effectLst/>
                <a:latin typeface="Arial" panose="020B0604020202020204" pitchFamily="34" charset="0"/>
                <a:cs typeface="Arial" panose="020B0604020202020204" pitchFamily="34" charset="0"/>
              </a:rPr>
              <a:t>Pega las tiras al lado opuesto tal como muestra el ejemplo 3</a:t>
            </a:r>
          </a:p>
          <a:p>
            <a:pPr algn="l">
              <a:buFont typeface="+mj-lt"/>
              <a:buAutoNum type="arabicPeriod"/>
            </a:pPr>
            <a:r>
              <a:rPr lang="es-CR" sz="1200">
                <a:latin typeface="Arial" panose="020B0604020202020204" pitchFamily="34" charset="0"/>
                <a:cs typeface="Arial" panose="020B0604020202020204" pitchFamily="34" charset="0"/>
              </a:rPr>
              <a:t>Recorta el molde en la pag. 3 y traza 2 en papel rojo, recortalos</a:t>
            </a:r>
            <a:endParaRPr lang="es-CR" sz="1200" b="0" i="0">
              <a:effectLst/>
              <a:latin typeface="Arial" panose="020B0604020202020204" pitchFamily="34" charset="0"/>
              <a:cs typeface="Arial" panose="020B0604020202020204" pitchFamily="34" charset="0"/>
            </a:endParaRPr>
          </a:p>
          <a:p>
            <a:pPr algn="l">
              <a:buFont typeface="+mj-lt"/>
              <a:buAutoNum type="arabicPeriod"/>
            </a:pPr>
            <a:r>
              <a:rPr lang="es-CR" sz="1200" b="0" i="0">
                <a:effectLst/>
                <a:latin typeface="Arial" panose="020B0604020202020204" pitchFamily="34" charset="0"/>
                <a:cs typeface="Arial" panose="020B0604020202020204" pitchFamily="34" charset="0"/>
              </a:rPr>
              <a:t>Dibuja la cara de la oruga</a:t>
            </a:r>
            <a:r>
              <a:rPr lang="es-CR" sz="1200">
                <a:latin typeface="Arial" panose="020B0604020202020204" pitchFamily="34" charset="0"/>
                <a:cs typeface="Arial" panose="020B0604020202020204" pitchFamily="34" charset="0"/>
              </a:rPr>
              <a:t>, ver ejemplo 4</a:t>
            </a:r>
          </a:p>
          <a:p>
            <a:pPr algn="l">
              <a:buFont typeface="+mj-lt"/>
              <a:buAutoNum type="arabicPeriod"/>
            </a:pPr>
            <a:r>
              <a:rPr lang="es-CR" sz="1200" b="0" i="0">
                <a:effectLst/>
                <a:latin typeface="Arial" panose="020B0604020202020204" pitchFamily="34" charset="0"/>
                <a:cs typeface="Arial" panose="020B0604020202020204" pitchFamily="34" charset="0"/>
              </a:rPr>
              <a:t>Pega las antenas a la cabeza y pegala al frente de la oruga, ver ejemplo 5. Pega la otra forma de la cabeza en la parte de atras de la oruga y unes las dos en el centro al pegarlas.</a:t>
            </a:r>
          </a:p>
          <a:p>
            <a:pPr algn="l">
              <a:buFont typeface="+mj-lt"/>
              <a:buAutoNum type="arabicPeriod"/>
            </a:pPr>
            <a:r>
              <a:rPr lang="es-CR" sz="1200">
                <a:latin typeface="Arial" panose="020B0604020202020204" pitchFamily="34" charset="0"/>
                <a:cs typeface="Arial" panose="020B0604020202020204" pitchFamily="34" charset="0"/>
              </a:rPr>
              <a:t>Tu oruga en 3era dimension esta lista</a:t>
            </a:r>
            <a:endParaRPr lang="es-CR" sz="1200" b="0" i="0">
              <a:effectLst/>
              <a:latin typeface="Arial" panose="020B0604020202020204" pitchFamily="34" charset="0"/>
              <a:cs typeface="Arial" panose="020B0604020202020204" pitchFamily="34" charset="0"/>
            </a:endParaRPr>
          </a:p>
          <a:p>
            <a:endParaRPr lang="es-CR" sz="1200">
              <a:latin typeface="Arial" panose="020B0604020202020204" pitchFamily="34" charset="0"/>
              <a:cs typeface="Arial" panose="020B0604020202020204" pitchFamily="34" charset="0"/>
            </a:endParaRPr>
          </a:p>
          <a:p>
            <a:endParaRPr lang="es-CR" sz="1200" b="1">
              <a:latin typeface="Arial" panose="020B0604020202020204" pitchFamily="34" charset="0"/>
              <a:cs typeface="Arial" panose="020B0604020202020204" pitchFamily="34" charset="0"/>
            </a:endParaRPr>
          </a:p>
          <a:p>
            <a:r>
              <a:rPr lang="es-CR" sz="1200" b="1">
                <a:latin typeface="Arial" panose="020B0604020202020204" pitchFamily="34" charset="0"/>
                <a:cs typeface="Arial" panose="020B0604020202020204" pitchFamily="34" charset="0"/>
              </a:rPr>
              <a:t>Materiales:         </a:t>
            </a:r>
            <a:endParaRPr lang="es-CR" sz="120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R" sz="1200">
                <a:latin typeface="Arial" panose="020B0604020202020204" pitchFamily="34" charset="0"/>
                <a:cs typeface="Arial" panose="020B0604020202020204" pitchFamily="34" charset="0"/>
              </a:rPr>
              <a:t>Papel construcción verde y rojo</a:t>
            </a:r>
          </a:p>
          <a:p>
            <a:pPr marL="171450" indent="-171450">
              <a:buFont typeface="Arial" panose="020B0604020202020204" pitchFamily="34" charset="0"/>
              <a:buChar char="•"/>
            </a:pPr>
            <a:r>
              <a:rPr lang="es-CR" sz="1200">
                <a:latin typeface="Arial" panose="020B0604020202020204" pitchFamily="34" charset="0"/>
                <a:cs typeface="Arial" panose="020B0604020202020204" pitchFamily="34" charset="0"/>
              </a:rPr>
              <a:t>Tijeras</a:t>
            </a:r>
          </a:p>
          <a:p>
            <a:pPr marL="171450" indent="-171450">
              <a:buFont typeface="Arial" panose="020B0604020202020204" pitchFamily="34" charset="0"/>
              <a:buChar char="•"/>
            </a:pPr>
            <a:r>
              <a:rPr lang="es-CR" sz="1200">
                <a:latin typeface="Arial" panose="020B0604020202020204" pitchFamily="34" charset="0"/>
                <a:cs typeface="Arial" panose="020B0604020202020204" pitchFamily="34" charset="0"/>
              </a:rPr>
              <a:t>Goma</a:t>
            </a:r>
          </a:p>
        </p:txBody>
      </p:sp>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8" name="Rectangle 7">
            <a:extLst>
              <a:ext uri="{FF2B5EF4-FFF2-40B4-BE49-F238E27FC236}">
                <a16:creationId xmlns:a16="http://schemas.microsoft.com/office/drawing/2014/main" id="{29429011-84A2-4C75-AF4A-DF0A9D78A100}"/>
              </a:ext>
            </a:extLst>
          </p:cNvPr>
          <p:cNvSpPr/>
          <p:nvPr/>
        </p:nvSpPr>
        <p:spPr>
          <a:xfrm>
            <a:off x="1556792" y="708344"/>
            <a:ext cx="4248472" cy="338554"/>
          </a:xfrm>
          <a:prstGeom prst="rect">
            <a:avLst/>
          </a:prstGeom>
        </p:spPr>
        <p:txBody>
          <a:bodyPr wrap="square">
            <a:spAutoFit/>
          </a:bodyPr>
          <a:lstStyle/>
          <a:p>
            <a:pPr algn="ctr"/>
            <a:r>
              <a:rPr lang="es-CR" sz="1600" dirty="0">
                <a:latin typeface="Century Gothic" panose="020B0502020202020204" pitchFamily="34" charset="0"/>
              </a:rPr>
              <a:t>Clase#339 S</a:t>
            </a:r>
            <a:r>
              <a:rPr lang="es-CR" sz="1600" dirty="0">
                <a:latin typeface="Arial" panose="020B0604020202020204" pitchFamily="34" charset="0"/>
                <a:cs typeface="Arial" panose="020B0604020202020204" pitchFamily="34" charset="0"/>
              </a:rPr>
              <a:t>é</a:t>
            </a:r>
            <a:r>
              <a:rPr lang="es-CR" sz="1600" dirty="0">
                <a:latin typeface="Century Gothic" panose="020B0502020202020204" pitchFamily="34" charset="0"/>
              </a:rPr>
              <a:t>quito de MelquisedecLisbet</a:t>
            </a:r>
          </a:p>
        </p:txBody>
      </p:sp>
      <p:pic>
        <p:nvPicPr>
          <p:cNvPr id="2050" name="Picture 2">
            <a:extLst>
              <a:ext uri="{FF2B5EF4-FFF2-40B4-BE49-F238E27FC236}">
                <a16:creationId xmlns:a16="http://schemas.microsoft.com/office/drawing/2014/main" id="{DBAFDE2D-655E-49DC-97B7-AD7F8491DB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3244" y="7140905"/>
            <a:ext cx="2466285" cy="1899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6" name="Rectangle 5">
            <a:extLst>
              <a:ext uri="{FF2B5EF4-FFF2-40B4-BE49-F238E27FC236}">
                <a16:creationId xmlns:a16="http://schemas.microsoft.com/office/drawing/2014/main" id="{2E394BEB-6294-463A-B537-2815B6B3E429}"/>
              </a:ext>
            </a:extLst>
          </p:cNvPr>
          <p:cNvSpPr/>
          <p:nvPr/>
        </p:nvSpPr>
        <p:spPr>
          <a:xfrm>
            <a:off x="1556792" y="708344"/>
            <a:ext cx="4248472" cy="338554"/>
          </a:xfrm>
          <a:prstGeom prst="rect">
            <a:avLst/>
          </a:prstGeom>
        </p:spPr>
        <p:txBody>
          <a:bodyPr wrap="square">
            <a:spAutoFit/>
          </a:bodyPr>
          <a:lstStyle/>
          <a:p>
            <a:pPr algn="ctr"/>
            <a:r>
              <a:rPr lang="es-CR" sz="1600" dirty="0">
                <a:latin typeface="Century Gothic" panose="020B0502020202020204" pitchFamily="34" charset="0"/>
              </a:rPr>
              <a:t>Clase#339 S</a:t>
            </a:r>
            <a:r>
              <a:rPr lang="es-CR" sz="1600" dirty="0">
                <a:latin typeface="Arial" panose="020B0604020202020204" pitchFamily="34" charset="0"/>
                <a:cs typeface="Arial" panose="020B0604020202020204" pitchFamily="34" charset="0"/>
              </a:rPr>
              <a:t>é</a:t>
            </a:r>
            <a:r>
              <a:rPr lang="es-CR" sz="1600" dirty="0">
                <a:latin typeface="Century Gothic" panose="020B0502020202020204" pitchFamily="34" charset="0"/>
              </a:rPr>
              <a:t>quito de MelquisedecLisbet</a:t>
            </a:r>
          </a:p>
        </p:txBody>
      </p:sp>
      <p:sp>
        <p:nvSpPr>
          <p:cNvPr id="3" name="Oval 2">
            <a:extLst>
              <a:ext uri="{FF2B5EF4-FFF2-40B4-BE49-F238E27FC236}">
                <a16:creationId xmlns:a16="http://schemas.microsoft.com/office/drawing/2014/main" id="{8D025D9C-47D0-4E5E-996B-3F7676277939}"/>
              </a:ext>
            </a:extLst>
          </p:cNvPr>
          <p:cNvSpPr/>
          <p:nvPr/>
        </p:nvSpPr>
        <p:spPr>
          <a:xfrm>
            <a:off x="332656" y="3669301"/>
            <a:ext cx="2448272" cy="23042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227C24C-1110-4DA4-8D68-86121FE741AF}"/>
              </a:ext>
            </a:extLst>
          </p:cNvPr>
          <p:cNvSpPr/>
          <p:nvPr/>
        </p:nvSpPr>
        <p:spPr>
          <a:xfrm>
            <a:off x="713729" y="5682015"/>
            <a:ext cx="1686125" cy="5428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81A8B59-49C5-4103-9E2A-41F2F46CE54B}"/>
              </a:ext>
            </a:extLst>
          </p:cNvPr>
          <p:cNvSpPr txBox="1"/>
          <p:nvPr/>
        </p:nvSpPr>
        <p:spPr>
          <a:xfrm>
            <a:off x="2982059" y="4636763"/>
            <a:ext cx="1929323" cy="369332"/>
          </a:xfrm>
          <a:prstGeom prst="rect">
            <a:avLst/>
          </a:prstGeom>
          <a:noFill/>
        </p:spPr>
        <p:txBody>
          <a:bodyPr wrap="square" rtlCol="0">
            <a:spAutoFit/>
          </a:bodyPr>
          <a:lstStyle/>
          <a:p>
            <a:pPr algn="ctr"/>
            <a:r>
              <a:rPr lang="es-CR"/>
              <a:t>Molde cara Oruga</a:t>
            </a:r>
          </a:p>
        </p:txBody>
      </p:sp>
      <p:sp>
        <p:nvSpPr>
          <p:cNvPr id="9" name="Rectangle 8">
            <a:extLst>
              <a:ext uri="{FF2B5EF4-FFF2-40B4-BE49-F238E27FC236}">
                <a16:creationId xmlns:a16="http://schemas.microsoft.com/office/drawing/2014/main" id="{9B4FFCC4-F981-40E7-A7B0-CC5163B8F4F8}"/>
              </a:ext>
            </a:extLst>
          </p:cNvPr>
          <p:cNvSpPr/>
          <p:nvPr/>
        </p:nvSpPr>
        <p:spPr>
          <a:xfrm>
            <a:off x="597440" y="1286467"/>
            <a:ext cx="259478" cy="15501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FB2B11B9-E66E-4C84-85C7-D1DDE9057D18}"/>
              </a:ext>
            </a:extLst>
          </p:cNvPr>
          <p:cNvSpPr txBox="1"/>
          <p:nvPr/>
        </p:nvSpPr>
        <p:spPr>
          <a:xfrm>
            <a:off x="1052736" y="1638494"/>
            <a:ext cx="1929323" cy="369332"/>
          </a:xfrm>
          <a:prstGeom prst="rect">
            <a:avLst/>
          </a:prstGeom>
          <a:noFill/>
        </p:spPr>
        <p:txBody>
          <a:bodyPr wrap="square" rtlCol="0">
            <a:spAutoFit/>
          </a:bodyPr>
          <a:lstStyle/>
          <a:p>
            <a:pPr algn="ctr"/>
            <a:r>
              <a:rPr lang="es-CR"/>
              <a:t>Molde antenas</a:t>
            </a:r>
          </a:p>
        </p:txBody>
      </p:sp>
    </p:spTree>
    <p:extLst>
      <p:ext uri="{BB962C8B-B14F-4D97-AF65-F5344CB8AC3E}">
        <p14:creationId xmlns:p14="http://schemas.microsoft.com/office/powerpoint/2010/main" val="390646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7" name="Rectangle 6">
            <a:extLst>
              <a:ext uri="{FF2B5EF4-FFF2-40B4-BE49-F238E27FC236}">
                <a16:creationId xmlns:a16="http://schemas.microsoft.com/office/drawing/2014/main" id="{7A5CB970-286E-4702-A4DA-DD1A2B6F583F}"/>
              </a:ext>
            </a:extLst>
          </p:cNvPr>
          <p:cNvSpPr/>
          <p:nvPr/>
        </p:nvSpPr>
        <p:spPr>
          <a:xfrm>
            <a:off x="1556792" y="708344"/>
            <a:ext cx="4248472" cy="338554"/>
          </a:xfrm>
          <a:prstGeom prst="rect">
            <a:avLst/>
          </a:prstGeom>
        </p:spPr>
        <p:txBody>
          <a:bodyPr wrap="square">
            <a:spAutoFit/>
          </a:bodyPr>
          <a:lstStyle/>
          <a:p>
            <a:pPr algn="ctr"/>
            <a:r>
              <a:rPr lang="es-CR" sz="1600" dirty="0">
                <a:latin typeface="Century Gothic" panose="020B0502020202020204" pitchFamily="34" charset="0"/>
              </a:rPr>
              <a:t>Clase#339 S</a:t>
            </a:r>
            <a:r>
              <a:rPr lang="es-CR" sz="1600" dirty="0">
                <a:latin typeface="Arial" panose="020B0604020202020204" pitchFamily="34" charset="0"/>
                <a:cs typeface="Arial" panose="020B0604020202020204" pitchFamily="34" charset="0"/>
              </a:rPr>
              <a:t>é</a:t>
            </a:r>
            <a:r>
              <a:rPr lang="es-CR" sz="1600" dirty="0">
                <a:latin typeface="Century Gothic" panose="020B0502020202020204" pitchFamily="34" charset="0"/>
              </a:rPr>
              <a:t>quito de MelquisedecLisbet</a:t>
            </a:r>
          </a:p>
        </p:txBody>
      </p:sp>
      <p:pic>
        <p:nvPicPr>
          <p:cNvPr id="3" name="Picture 2">
            <a:extLst>
              <a:ext uri="{FF2B5EF4-FFF2-40B4-BE49-F238E27FC236}">
                <a16:creationId xmlns:a16="http://schemas.microsoft.com/office/drawing/2014/main" id="{B5D76923-2E4E-4977-A599-C2C4C2A416C2}"/>
              </a:ext>
            </a:extLst>
          </p:cNvPr>
          <p:cNvPicPr>
            <a:picLocks noChangeAspect="1"/>
          </p:cNvPicPr>
          <p:nvPr/>
        </p:nvPicPr>
        <p:blipFill>
          <a:blip r:embed="rId5"/>
          <a:stretch>
            <a:fillRect/>
          </a:stretch>
        </p:blipFill>
        <p:spPr>
          <a:xfrm>
            <a:off x="1010947" y="1979712"/>
            <a:ext cx="4836105" cy="4836105"/>
          </a:xfrm>
          <a:prstGeom prst="rect">
            <a:avLst/>
          </a:prstGeom>
        </p:spPr>
      </p:pic>
      <p:sp>
        <p:nvSpPr>
          <p:cNvPr id="8" name="TextBox 7">
            <a:extLst>
              <a:ext uri="{FF2B5EF4-FFF2-40B4-BE49-F238E27FC236}">
                <a16:creationId xmlns:a16="http://schemas.microsoft.com/office/drawing/2014/main" id="{11C0FBB1-B49F-4A38-B173-8993E8B5A584}"/>
              </a:ext>
            </a:extLst>
          </p:cNvPr>
          <p:cNvSpPr txBox="1"/>
          <p:nvPr/>
        </p:nvSpPr>
        <p:spPr>
          <a:xfrm>
            <a:off x="1499893" y="1403648"/>
            <a:ext cx="3858213" cy="369332"/>
          </a:xfrm>
          <a:prstGeom prst="rect">
            <a:avLst/>
          </a:prstGeom>
          <a:noFill/>
        </p:spPr>
        <p:txBody>
          <a:bodyPr wrap="square" rtlCol="0">
            <a:spAutoFit/>
          </a:bodyPr>
          <a:lstStyle/>
          <a:p>
            <a:pPr algn="ctr"/>
            <a:r>
              <a:rPr lang="es-CR" dirty="0"/>
              <a:t>Santo ángel, encuentra las palabras</a:t>
            </a:r>
          </a:p>
        </p:txBody>
      </p:sp>
      <p:sp>
        <p:nvSpPr>
          <p:cNvPr id="9" name="TextBox 8">
            <a:extLst>
              <a:ext uri="{FF2B5EF4-FFF2-40B4-BE49-F238E27FC236}">
                <a16:creationId xmlns:a16="http://schemas.microsoft.com/office/drawing/2014/main" id="{E8BC11AB-9A97-49A7-91CD-E3B90694C9B7}"/>
              </a:ext>
            </a:extLst>
          </p:cNvPr>
          <p:cNvSpPr txBox="1"/>
          <p:nvPr/>
        </p:nvSpPr>
        <p:spPr>
          <a:xfrm>
            <a:off x="1033665" y="7286966"/>
            <a:ext cx="4896544" cy="923330"/>
          </a:xfrm>
          <a:prstGeom prst="rect">
            <a:avLst/>
          </a:prstGeom>
          <a:noFill/>
        </p:spPr>
        <p:txBody>
          <a:bodyPr wrap="square" rtlCol="0">
            <a:spAutoFit/>
          </a:bodyPr>
          <a:lstStyle/>
          <a:p>
            <a:r>
              <a:rPr lang="es-CR"/>
              <a:t>apartado		eterna		figuras	</a:t>
            </a:r>
          </a:p>
          <a:p>
            <a:r>
              <a:rPr lang="es-CR"/>
              <a:t>linaje		santos		seguidores</a:t>
            </a:r>
          </a:p>
          <a:p>
            <a:r>
              <a:rPr lang="es-CR"/>
              <a:t>séquito		testimonio</a:t>
            </a:r>
          </a:p>
        </p:txBody>
      </p:sp>
    </p:spTree>
    <p:extLst>
      <p:ext uri="{BB962C8B-B14F-4D97-AF65-F5344CB8AC3E}">
        <p14:creationId xmlns:p14="http://schemas.microsoft.com/office/powerpoint/2010/main" val="2709567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7" name="Rectangle 6">
            <a:extLst>
              <a:ext uri="{FF2B5EF4-FFF2-40B4-BE49-F238E27FC236}">
                <a16:creationId xmlns:a16="http://schemas.microsoft.com/office/drawing/2014/main" id="{7A5CB970-286E-4702-A4DA-DD1A2B6F583F}"/>
              </a:ext>
            </a:extLst>
          </p:cNvPr>
          <p:cNvSpPr/>
          <p:nvPr/>
        </p:nvSpPr>
        <p:spPr>
          <a:xfrm>
            <a:off x="1556792" y="708344"/>
            <a:ext cx="4248472" cy="338554"/>
          </a:xfrm>
          <a:prstGeom prst="rect">
            <a:avLst/>
          </a:prstGeom>
        </p:spPr>
        <p:txBody>
          <a:bodyPr wrap="square">
            <a:spAutoFit/>
          </a:bodyPr>
          <a:lstStyle/>
          <a:p>
            <a:pPr algn="ctr"/>
            <a:r>
              <a:rPr lang="es-CR" sz="1600" dirty="0">
                <a:latin typeface="Century Gothic" panose="020B0502020202020204" pitchFamily="34" charset="0"/>
              </a:rPr>
              <a:t>Clase#339 S</a:t>
            </a:r>
            <a:r>
              <a:rPr lang="es-CR" sz="1600" dirty="0">
                <a:latin typeface="Arial" panose="020B0604020202020204" pitchFamily="34" charset="0"/>
                <a:cs typeface="Arial" panose="020B0604020202020204" pitchFamily="34" charset="0"/>
              </a:rPr>
              <a:t>é</a:t>
            </a:r>
            <a:r>
              <a:rPr lang="es-CR" sz="1600" dirty="0">
                <a:latin typeface="Century Gothic" panose="020B0502020202020204" pitchFamily="34" charset="0"/>
              </a:rPr>
              <a:t>quito de MelquisedecLisbet</a:t>
            </a:r>
          </a:p>
        </p:txBody>
      </p:sp>
      <p:sp>
        <p:nvSpPr>
          <p:cNvPr id="8" name="TextBox 7">
            <a:extLst>
              <a:ext uri="{FF2B5EF4-FFF2-40B4-BE49-F238E27FC236}">
                <a16:creationId xmlns:a16="http://schemas.microsoft.com/office/drawing/2014/main" id="{11C0FBB1-B49F-4A38-B173-8993E8B5A584}"/>
              </a:ext>
            </a:extLst>
          </p:cNvPr>
          <p:cNvSpPr txBox="1"/>
          <p:nvPr/>
        </p:nvSpPr>
        <p:spPr>
          <a:xfrm>
            <a:off x="1499892" y="1426377"/>
            <a:ext cx="3858213" cy="369332"/>
          </a:xfrm>
          <a:prstGeom prst="rect">
            <a:avLst/>
          </a:prstGeom>
          <a:noFill/>
        </p:spPr>
        <p:txBody>
          <a:bodyPr wrap="square" rtlCol="0">
            <a:spAutoFit/>
          </a:bodyPr>
          <a:lstStyle/>
          <a:p>
            <a:pPr algn="ctr"/>
            <a:r>
              <a:rPr lang="es-CR"/>
              <a:t>Respuestas</a:t>
            </a:r>
          </a:p>
        </p:txBody>
      </p:sp>
      <p:sp>
        <p:nvSpPr>
          <p:cNvPr id="9" name="TextBox 8">
            <a:extLst>
              <a:ext uri="{FF2B5EF4-FFF2-40B4-BE49-F238E27FC236}">
                <a16:creationId xmlns:a16="http://schemas.microsoft.com/office/drawing/2014/main" id="{E8BC11AB-9A97-49A7-91CD-E3B90694C9B7}"/>
              </a:ext>
            </a:extLst>
          </p:cNvPr>
          <p:cNvSpPr txBox="1"/>
          <p:nvPr/>
        </p:nvSpPr>
        <p:spPr>
          <a:xfrm>
            <a:off x="1033665" y="7286966"/>
            <a:ext cx="4896544" cy="923330"/>
          </a:xfrm>
          <a:prstGeom prst="rect">
            <a:avLst/>
          </a:prstGeom>
          <a:noFill/>
        </p:spPr>
        <p:txBody>
          <a:bodyPr wrap="square" rtlCol="0">
            <a:spAutoFit/>
          </a:bodyPr>
          <a:lstStyle/>
          <a:p>
            <a:r>
              <a:rPr lang="es-CR"/>
              <a:t>apartado		eterna		figuras	</a:t>
            </a:r>
          </a:p>
          <a:p>
            <a:r>
              <a:rPr lang="es-CR"/>
              <a:t>linaje		santos		seguidores</a:t>
            </a:r>
          </a:p>
          <a:p>
            <a:r>
              <a:rPr lang="es-CR"/>
              <a:t>séquito		testimonio</a:t>
            </a:r>
          </a:p>
        </p:txBody>
      </p:sp>
      <p:pic>
        <p:nvPicPr>
          <p:cNvPr id="4" name="Picture 3">
            <a:extLst>
              <a:ext uri="{FF2B5EF4-FFF2-40B4-BE49-F238E27FC236}">
                <a16:creationId xmlns:a16="http://schemas.microsoft.com/office/drawing/2014/main" id="{AAB1DE50-839D-4CD5-9408-E327AB415657}"/>
              </a:ext>
            </a:extLst>
          </p:cNvPr>
          <p:cNvPicPr>
            <a:picLocks noChangeAspect="1"/>
          </p:cNvPicPr>
          <p:nvPr/>
        </p:nvPicPr>
        <p:blipFill>
          <a:blip r:embed="rId5"/>
          <a:stretch>
            <a:fillRect/>
          </a:stretch>
        </p:blipFill>
        <p:spPr>
          <a:xfrm>
            <a:off x="1097090" y="2051720"/>
            <a:ext cx="4769693" cy="4769693"/>
          </a:xfrm>
          <a:prstGeom prst="rect">
            <a:avLst/>
          </a:prstGeom>
        </p:spPr>
      </p:pic>
    </p:spTree>
    <p:extLst>
      <p:ext uri="{BB962C8B-B14F-4D97-AF65-F5344CB8AC3E}">
        <p14:creationId xmlns:p14="http://schemas.microsoft.com/office/powerpoint/2010/main" val="1835660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1106825</TotalTime>
  <Words>722</Words>
  <Application>Microsoft Office PowerPoint</Application>
  <PresentationFormat>On-screen Show (4:3)</PresentationFormat>
  <Paragraphs>70</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8192</cp:revision>
  <cp:lastPrinted>2015-12-22T05:03:42Z</cp:lastPrinted>
  <dcterms:created xsi:type="dcterms:W3CDTF">2011-04-01T14:17:38Z</dcterms:created>
  <dcterms:modified xsi:type="dcterms:W3CDTF">2021-05-07T01:23:50Z</dcterms:modified>
</cp:coreProperties>
</file>