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1"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9BE2"/>
    <a:srgbClr val="2006BA"/>
    <a:srgbClr val="F81D06"/>
    <a:srgbClr val="AF419F"/>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6" autoAdjust="0"/>
    <p:restoredTop sz="94434" autoAdjust="0"/>
  </p:normalViewPr>
  <p:slideViewPr>
    <p:cSldViewPr>
      <p:cViewPr varScale="1">
        <p:scale>
          <a:sx n="61" d="100"/>
          <a:sy n="61" d="100"/>
        </p:scale>
        <p:origin x="2096" y="6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6/06/2020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6/06/2020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jpg"/><Relationship Id="rId4" Type="http://schemas.microsoft.com/office/2007/relationships/hdphoto" Target="../media/hdphoto1.wdp"/><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microsoft.com/office/2007/relationships/hdphoto" Target="../media/hdphoto1.wdp"/><Relationship Id="rId7" Type="http://schemas.openxmlformats.org/officeDocument/2006/relationships/image" Target="../media/image13.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396BE3B9-A286-4F27-9828-174C35B3D50B}"/>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152021" y="1188785"/>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Fo</a:t>
            </a:r>
            <a:r>
              <a:rPr lang="es-CR" altLang="es-MX" sz="1100" b="1" dirty="0" err="1"/>
              <a:t>r</a:t>
            </a:r>
            <a:r>
              <a:rPr lang="es-CR" altLang="es-MX" sz="1100" b="1" dirty="0"/>
              <a:t> MelquisedecLisbet!</a:t>
            </a:r>
          </a:p>
          <a:p>
            <a:pPr eaLnBrk="1" hangingPunct="1"/>
            <a:r>
              <a:rPr lang="es-CR" altLang="es-MX" sz="1100" b="1" dirty="0" err="1">
                <a:cs typeface="Arial" panose="020B0604020202020204" pitchFamily="34" charset="0"/>
              </a:rPr>
              <a:t>F</a:t>
            </a:r>
            <a:r>
              <a:rPr lang="es-CR" altLang="es-MX" sz="1100" b="1" dirty="0" err="1"/>
              <a:t>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11" name="Rectangle 10"/>
          <p:cNvSpPr/>
          <p:nvPr/>
        </p:nvSpPr>
        <p:spPr>
          <a:xfrm>
            <a:off x="1645327" y="668251"/>
            <a:ext cx="391985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291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Love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Mother</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Reflected</a:t>
            </a:r>
            <a:r>
              <a:rPr lang="es-CR" altLang="es-MX" sz="2000" b="1" u="sng" dirty="0">
                <a:latin typeface="Chaparral Pro Light" panose="02060403030505090203" pitchFamily="18" charset="0"/>
              </a:rPr>
              <a:t> in </a:t>
            </a:r>
            <a:r>
              <a:rPr lang="es-CR" altLang="es-MX" sz="2000" b="1" u="sng" dirty="0" err="1">
                <a:latin typeface="Chaparral Pro Light" panose="02060403030505090203" pitchFamily="18" charset="0"/>
              </a:rPr>
              <a:t>Animals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197593" y="1852105"/>
            <a:ext cx="6493598" cy="7109639"/>
          </a:xfrm>
          <a:prstGeom prst="rect">
            <a:avLst/>
          </a:prstGeom>
          <a:noFill/>
          <a:ln w="38100">
            <a:solidFill>
              <a:schemeClr val="accent4">
                <a:lumMod val="60000"/>
                <a:lumOff val="40000"/>
              </a:schemeClr>
            </a:solidFill>
            <a:prstDash val="dash"/>
          </a:ln>
        </p:spPr>
        <p:txBody>
          <a:bodyPr wrap="square" rtlCol="0">
            <a:spAutoFit/>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Holy angels of Christ Lisbet, today we will see how the great love of God the </a:t>
            </a:r>
          </a:p>
          <a:p>
            <a:pPr algn="ctr"/>
            <a:r>
              <a:rPr lang="en-US" sz="1200" dirty="0">
                <a:latin typeface="Arial" panose="020B0604020202020204" pitchFamily="34" charset="0"/>
                <a:cs typeface="Arial" panose="020B0604020202020204" pitchFamily="34" charset="0"/>
              </a:rPr>
              <a:t>Mother is reflected in nature and in animals.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Our spiritual Mother Christ Lisbet has shown us her great love by coming to save us by giving us Her spiritual nourishment. She is the example of the love of the Mother and we see it reflected in animals too.  Clip</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saw how the mother gives her all for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Takes care of and protects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Finds and prepares food for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Feeds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She sacrifices herself for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Educates and disciplines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Has patience with her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Loves her children while they are alive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Both the mother and the father care for and protect their children. We physically see God the Mother Christ Lisbet, but we know that it is both our Parents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that do everything for us, because They are two in one. Just like our earthly parents, either it being your mom, your dad, or both; they take care of you and do everything for you.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Christ Lisbet shows Her great Motherly love and is an example for us and for animals too, of how to take care of a child. That a mother sacrifices her own life to nourish and protect her children.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Lisbet stripped away Her Holiness and took on a body just like ours to suffer just like us, to then show us how to conquer the carnal mind and save us from ourselves. </a:t>
            </a:r>
          </a:p>
          <a:p>
            <a:endParaRPr lang="en-US" sz="1200" i="1" dirty="0">
              <a:latin typeface="Arial" panose="020B0604020202020204" pitchFamily="34" charset="0"/>
              <a:cs typeface="Arial" panose="020B0604020202020204" pitchFamily="34" charset="0"/>
            </a:endParaRPr>
          </a:p>
          <a:p>
            <a:r>
              <a:rPr lang="en-US" sz="1200" i="1" dirty="0">
                <a:latin typeface="Arial" panose="020B0604020202020204" pitchFamily="34" charset="0"/>
                <a:cs typeface="Arial" panose="020B0604020202020204" pitchFamily="34" charset="0"/>
              </a:rPr>
              <a:t>Isaiah 55:10-11</a:t>
            </a:r>
            <a:r>
              <a:rPr lang="en-US" sz="1200" dirty="0">
                <a:latin typeface="Arial" panose="020B0604020202020204" pitchFamily="34" charset="0"/>
                <a:cs typeface="Arial" panose="020B0604020202020204" pitchFamily="34" charset="0"/>
              </a:rPr>
              <a:t> With Her wise words of eternal love, She nourishes us each week. She is patient and waits until we let Her clean us with Her Word that is Living and Effective. She takes care of us and helps us until we can conquer the carnal mind so we can be together with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for eternity. </a:t>
            </a:r>
          </a:p>
          <a:p>
            <a:endParaRPr lang="en-US" sz="1200" dirty="0">
              <a:latin typeface="Arial" panose="020B0604020202020204" pitchFamily="34" charset="0"/>
              <a:cs typeface="Arial" panose="020B0604020202020204" pitchFamily="34" charset="0"/>
            </a:endParaRPr>
          </a:p>
          <a:p>
            <a:pPr algn="ctr"/>
            <a:r>
              <a:rPr lang="en-US" b="1" dirty="0">
                <a:solidFill>
                  <a:schemeClr val="accent2">
                    <a:lumMod val="60000"/>
                    <a:lumOff val="40000"/>
                  </a:schemeClr>
                </a:solidFill>
                <a:latin typeface="Broadway" panose="04040905080B02020502" pitchFamily="82" charset="0"/>
                <a:cs typeface="Arial" panose="020B0604020202020204" pitchFamily="34" charset="0"/>
              </a:rPr>
              <a:t>Thank you </a:t>
            </a:r>
            <a:r>
              <a:rPr lang="en-US" b="1" dirty="0" err="1">
                <a:solidFill>
                  <a:schemeClr val="accent2">
                    <a:lumMod val="60000"/>
                    <a:lumOff val="40000"/>
                  </a:schemeClr>
                </a:solidFill>
                <a:latin typeface="Broadway" panose="04040905080B02020502" pitchFamily="82" charset="0"/>
                <a:cs typeface="Arial" panose="020B0604020202020204" pitchFamily="34" charset="0"/>
              </a:rPr>
              <a:t>MelquisedecLisbet</a:t>
            </a:r>
            <a:r>
              <a:rPr lang="en-US" b="1" dirty="0">
                <a:solidFill>
                  <a:schemeClr val="accent2">
                    <a:lumMod val="60000"/>
                    <a:lumOff val="40000"/>
                  </a:schemeClr>
                </a:solidFill>
                <a:latin typeface="Broadway" panose="04040905080B02020502" pitchFamily="82" charset="0"/>
                <a:cs typeface="Arial" panose="020B0604020202020204" pitchFamily="34" charset="0"/>
              </a:rPr>
              <a:t> for Your </a:t>
            </a:r>
          </a:p>
          <a:p>
            <a:pPr algn="ctr"/>
            <a:r>
              <a:rPr lang="en-US" b="1" dirty="0">
                <a:solidFill>
                  <a:schemeClr val="accent2">
                    <a:lumMod val="60000"/>
                    <a:lumOff val="40000"/>
                  </a:schemeClr>
                </a:solidFill>
                <a:latin typeface="Broadway" panose="04040905080B02020502" pitchFamily="82" charset="0"/>
                <a:cs typeface="Arial" panose="020B0604020202020204" pitchFamily="34" charset="0"/>
              </a:rPr>
              <a:t>great LOVE for us. Amen, Hallelujah!</a:t>
            </a:r>
            <a:endParaRPr lang="en-US" b="1" dirty="0">
              <a:solidFill>
                <a:schemeClr val="accent2">
                  <a:lumMod val="60000"/>
                  <a:lumOff val="40000"/>
                </a:schemeClr>
              </a:solidFill>
              <a:latin typeface="Broadway" panose="04040905080B02020502" pitchFamily="82" charset="0"/>
            </a:endParaRPr>
          </a:p>
        </p:txBody>
      </p:sp>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a:off x="3356991" y="3563888"/>
            <a:ext cx="916151" cy="125596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4" name="Picture 13"/>
          <p:cNvPicPr/>
          <p:nvPr/>
        </p:nvPicPr>
        <p:blipFill>
          <a:blip r:embed="rId7" cstate="print">
            <a:extLst>
              <a:ext uri="{28A0092B-C50C-407E-A947-70E740481C1C}">
                <a14:useLocalDpi xmlns:a14="http://schemas.microsoft.com/office/drawing/2010/main" val="0"/>
              </a:ext>
            </a:extLst>
          </a:blip>
          <a:stretch>
            <a:fillRect/>
          </a:stretch>
        </p:blipFill>
        <p:spPr>
          <a:xfrm>
            <a:off x="6224434" y="1733144"/>
            <a:ext cx="633566" cy="796637"/>
          </a:xfrm>
          <a:prstGeom prst="rect">
            <a:avLst/>
          </a:prstGeom>
        </p:spPr>
      </p:pic>
      <p:pic>
        <p:nvPicPr>
          <p:cNvPr id="15" name="Picture 14"/>
          <p:cNvPicPr/>
          <p:nvPr/>
        </p:nvPicPr>
        <p:blipFill>
          <a:blip r:embed="rId8" cstate="print">
            <a:extLst>
              <a:ext uri="{28A0092B-C50C-407E-A947-70E740481C1C}">
                <a14:useLocalDpi xmlns:a14="http://schemas.microsoft.com/office/drawing/2010/main" val="0"/>
              </a:ext>
            </a:extLst>
          </a:blip>
          <a:stretch>
            <a:fillRect/>
          </a:stretch>
        </p:blipFill>
        <p:spPr>
          <a:xfrm>
            <a:off x="0" y="1680468"/>
            <a:ext cx="692696" cy="823243"/>
          </a:xfrm>
          <a:prstGeom prst="rect">
            <a:avLst/>
          </a:prstGeom>
        </p:spPr>
      </p:pic>
      <p:pic>
        <p:nvPicPr>
          <p:cNvPr id="17" name="Picture 16"/>
          <p:cNvPicPr/>
          <p:nvPr/>
        </p:nvPicPr>
        <p:blipFill>
          <a:blip r:embed="rId9" cstate="print">
            <a:extLst>
              <a:ext uri="{28A0092B-C50C-407E-A947-70E740481C1C}">
                <a14:useLocalDpi xmlns:a14="http://schemas.microsoft.com/office/drawing/2010/main" val="0"/>
              </a:ext>
            </a:extLst>
          </a:blip>
          <a:stretch>
            <a:fillRect/>
          </a:stretch>
        </p:blipFill>
        <p:spPr>
          <a:xfrm>
            <a:off x="5565178" y="3828589"/>
            <a:ext cx="1032173" cy="991260"/>
          </a:xfrm>
          <a:prstGeom prst="ellipse">
            <a:avLst/>
          </a:prstGeom>
          <a:ln>
            <a:noFill/>
          </a:ln>
          <a:effectLst>
            <a:softEdge rad="112500"/>
          </a:effectLst>
        </p:spPr>
      </p:pic>
      <p:pic>
        <p:nvPicPr>
          <p:cNvPr id="24" name="Picture 23"/>
          <p:cNvPicPr/>
          <p:nvPr/>
        </p:nvPicPr>
        <p:blipFill>
          <a:blip r:embed="rId10" cstate="print">
            <a:extLst>
              <a:ext uri="{28A0092B-C50C-407E-A947-70E740481C1C}">
                <a14:useLocalDpi xmlns:a14="http://schemas.microsoft.com/office/drawing/2010/main" val="0"/>
              </a:ext>
            </a:extLst>
          </a:blip>
          <a:stretch>
            <a:fillRect/>
          </a:stretch>
        </p:blipFill>
        <p:spPr>
          <a:xfrm>
            <a:off x="4527819" y="3065455"/>
            <a:ext cx="1045398" cy="1333500"/>
          </a:xfrm>
          <a:prstGeom prst="rect">
            <a:avLst/>
          </a:prstGeom>
          <a:ln>
            <a:noFill/>
          </a:ln>
          <a:effectLst>
            <a:softEdge rad="112500"/>
          </a:effectLst>
        </p:spPr>
      </p:pic>
      <p:pic>
        <p:nvPicPr>
          <p:cNvPr id="25" name="Picture 24"/>
          <p:cNvPicPr/>
          <p:nvPr/>
        </p:nvPicPr>
        <p:blipFill>
          <a:blip r:embed="rId11" cstate="print">
            <a:extLst>
              <a:ext uri="{28A0092B-C50C-407E-A947-70E740481C1C}">
                <a14:useLocalDpi xmlns:a14="http://schemas.microsoft.com/office/drawing/2010/main" val="0"/>
              </a:ext>
            </a:extLst>
          </a:blip>
          <a:stretch>
            <a:fillRect/>
          </a:stretch>
        </p:blipFill>
        <p:spPr>
          <a:xfrm>
            <a:off x="0" y="8086725"/>
            <a:ext cx="749236" cy="1057275"/>
          </a:xfrm>
          <a:prstGeom prst="rect">
            <a:avLst/>
          </a:prstGeom>
        </p:spPr>
      </p:pic>
      <p:pic>
        <p:nvPicPr>
          <p:cNvPr id="26" name="Picture 25"/>
          <p:cNvPicPr/>
          <p:nvPr/>
        </p:nvPicPr>
        <p:blipFill>
          <a:blip r:embed="rId12" cstate="print">
            <a:extLst>
              <a:ext uri="{28A0092B-C50C-407E-A947-70E740481C1C}">
                <a14:useLocalDpi xmlns:a14="http://schemas.microsoft.com/office/drawing/2010/main" val="0"/>
              </a:ext>
            </a:extLst>
          </a:blip>
          <a:stretch>
            <a:fillRect/>
          </a:stretch>
        </p:blipFill>
        <p:spPr>
          <a:xfrm>
            <a:off x="6309320" y="8146202"/>
            <a:ext cx="548680" cy="963935"/>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881" y="2411760"/>
            <a:ext cx="6275472" cy="4555093"/>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r>
              <a:rPr lang="en-US" sz="1400" dirty="0">
                <a:latin typeface="Arial" panose="020B0604020202020204" pitchFamily="34" charset="0"/>
                <a:cs typeface="Arial" panose="020B0604020202020204" pitchFamily="34" charset="0"/>
              </a:rPr>
              <a:t>Make copies of  pages 1 and 3 in color for the younger children</a:t>
            </a:r>
          </a:p>
          <a:p>
            <a:r>
              <a:rPr lang="en-US" sz="1400" dirty="0">
                <a:latin typeface="Arial" panose="020B0604020202020204" pitchFamily="34" charset="0"/>
                <a:cs typeface="Arial" panose="020B0604020202020204" pitchFamily="34" charset="0"/>
              </a:rPr>
              <a:t>Make copies of  pages 1 and 4 for the older children</a:t>
            </a:r>
          </a:p>
          <a:p>
            <a:r>
              <a:rPr lang="en-US" sz="1400" dirty="0">
                <a:latin typeface="Arial" panose="020B0604020202020204" pitchFamily="34" charset="0"/>
                <a:cs typeface="Arial" panose="020B0604020202020204" pitchFamily="34" charset="0"/>
              </a:rPr>
              <a:t>The collaborator can give a brief intro to the lesson and share the following definitions</a:t>
            </a:r>
            <a:r>
              <a:rPr lang="es-CR" sz="1200" dirty="0">
                <a:latin typeface="Arial" panose="020B0604020202020204" pitchFamily="34" charset="0"/>
                <a:cs typeface="Arial" panose="020B0604020202020204" pitchFamily="34" charset="0"/>
              </a:rPr>
              <a:t>: </a:t>
            </a:r>
            <a:endParaRPr lang="es-CR" sz="1200" dirty="0">
              <a:solidFill>
                <a:srgbClr val="F26A1E"/>
              </a:solidFill>
              <a:latin typeface="Arial" panose="020B0604020202020204" pitchFamily="34" charset="0"/>
              <a:cs typeface="Arial" panose="020B0604020202020204" pitchFamily="34" charset="0"/>
            </a:endParaRPr>
          </a:p>
          <a:p>
            <a:pPr marL="228600" lvl="1" indent="-228600">
              <a:buFont typeface="+mj-lt"/>
              <a:buAutoNum type="arabicPeriod"/>
            </a:pPr>
            <a:r>
              <a:rPr lang="es-CR" sz="1200" dirty="0" err="1">
                <a:latin typeface="Arial" panose="020B0604020202020204" pitchFamily="34" charset="0"/>
                <a:cs typeface="Arial" panose="020B0604020202020204" pitchFamily="34" charset="0"/>
              </a:rPr>
              <a:t>How</a:t>
            </a:r>
            <a:r>
              <a:rPr lang="es-CR" sz="1200" dirty="0">
                <a:latin typeface="Arial" panose="020B0604020202020204" pitchFamily="34" charset="0"/>
                <a:cs typeface="Arial" panose="020B0604020202020204" pitchFamily="34" charset="0"/>
              </a:rPr>
              <a:t> are </a:t>
            </a:r>
            <a:r>
              <a:rPr lang="es-CR" sz="1200" dirty="0" err="1">
                <a:latin typeface="Arial" panose="020B0604020202020204" pitchFamily="34" charset="0"/>
                <a:cs typeface="Arial" panose="020B0604020202020204" pitchFamily="34" charset="0"/>
              </a:rPr>
              <a:t>Christ</a:t>
            </a:r>
            <a:r>
              <a:rPr lang="es-CR" sz="1200" dirty="0">
                <a:latin typeface="Arial" panose="020B0604020202020204" pitchFamily="34" charset="0"/>
                <a:cs typeface="Arial" panose="020B0604020202020204" pitchFamily="34" charset="0"/>
              </a:rPr>
              <a:t> Lisbet, </a:t>
            </a:r>
            <a:r>
              <a:rPr lang="es-CR" sz="1200" dirty="0" err="1">
                <a:latin typeface="Arial" panose="020B0604020202020204" pitchFamily="34" charset="0"/>
                <a:cs typeface="Arial" panose="020B0604020202020204" pitchFamily="34" charset="0"/>
              </a:rPr>
              <a:t>our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earthly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parents</a:t>
            </a:r>
            <a:r>
              <a:rPr lang="es-CR" sz="1200" dirty="0">
                <a:latin typeface="Arial" panose="020B0604020202020204" pitchFamily="34" charset="0"/>
                <a:cs typeface="Arial" panose="020B0604020202020204" pitchFamily="34" charset="0"/>
              </a:rPr>
              <a:t>, and animal </a:t>
            </a:r>
            <a:r>
              <a:rPr lang="es-CR" sz="1200" dirty="0" err="1">
                <a:latin typeface="Arial" panose="020B0604020202020204" pitchFamily="34" charset="0"/>
                <a:cs typeface="Arial" panose="020B0604020202020204" pitchFamily="34" charset="0"/>
              </a:rPr>
              <a:t>parents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alike</a:t>
            </a:r>
            <a:r>
              <a:rPr lang="es-CR" sz="1200" dirty="0">
                <a:latin typeface="Arial" panose="020B0604020202020204" pitchFamily="34" charset="0"/>
                <a:cs typeface="Arial" panose="020B0604020202020204" pitchFamily="34" charset="0"/>
              </a:rPr>
              <a:t>? </a:t>
            </a:r>
          </a:p>
          <a:p>
            <a:pPr lvl="1">
              <a:buFont typeface="Arial" panose="020B0604020202020204" pitchFamily="34" charset="0"/>
              <a:buChar char="•"/>
            </a:pPr>
            <a:r>
              <a:rPr lang="es-CR" sz="1200" dirty="0">
                <a:latin typeface="Arial" panose="020B0604020202020204" pitchFamily="34" charset="0"/>
                <a:cs typeface="Arial" panose="020B0604020202020204" pitchFamily="34" charset="0"/>
              </a:rPr>
              <a:t>   </a:t>
            </a:r>
            <a:r>
              <a:rPr lang="en-US" sz="1200" b="1" dirty="0">
                <a:solidFill>
                  <a:schemeClr val="accent2">
                    <a:lumMod val="60000"/>
                    <a:lumOff val="40000"/>
                  </a:schemeClr>
                </a:solidFill>
                <a:latin typeface="Arial" panose="020B0604020202020204" pitchFamily="34" charset="0"/>
                <a:cs typeface="Arial" panose="020B0604020202020204" pitchFamily="34" charset="0"/>
              </a:rPr>
              <a:t>Takes care of and protects us</a:t>
            </a:r>
          </a:p>
          <a:p>
            <a:pPr lvl="1">
              <a:buFont typeface="Arial" panose="020B0604020202020204" pitchFamily="34" charset="0"/>
              <a:buChar char="•"/>
            </a:pPr>
            <a:r>
              <a:rPr lang="en-US" sz="1200" b="1" dirty="0">
                <a:solidFill>
                  <a:schemeClr val="accent2">
                    <a:lumMod val="60000"/>
                    <a:lumOff val="40000"/>
                  </a:schemeClr>
                </a:solidFill>
                <a:latin typeface="Arial" panose="020B0604020202020204" pitchFamily="34" charset="0"/>
                <a:cs typeface="Arial" panose="020B0604020202020204" pitchFamily="34" charset="0"/>
              </a:rPr>
              <a:t> Feeds us</a:t>
            </a:r>
          </a:p>
          <a:p>
            <a:pPr lvl="1">
              <a:buFont typeface="Arial" panose="020B0604020202020204" pitchFamily="34" charset="0"/>
              <a:buChar char="•"/>
            </a:pPr>
            <a:r>
              <a:rPr lang="en-US" sz="1200" b="1" dirty="0">
                <a:solidFill>
                  <a:schemeClr val="accent2">
                    <a:lumMod val="60000"/>
                    <a:lumOff val="40000"/>
                  </a:schemeClr>
                </a:solidFill>
                <a:latin typeface="Arial" panose="020B0604020202020204" pitchFamily="34" charset="0"/>
                <a:cs typeface="Arial" panose="020B0604020202020204" pitchFamily="34" charset="0"/>
              </a:rPr>
              <a:t>Sacrifices herself for us</a:t>
            </a:r>
          </a:p>
          <a:p>
            <a:pPr lvl="1">
              <a:buFont typeface="Arial" panose="020B0604020202020204" pitchFamily="34" charset="0"/>
              <a:buChar char="•"/>
            </a:pPr>
            <a:r>
              <a:rPr lang="en-US" sz="1200" b="1" dirty="0">
                <a:solidFill>
                  <a:schemeClr val="accent2">
                    <a:lumMod val="60000"/>
                    <a:lumOff val="40000"/>
                  </a:schemeClr>
                </a:solidFill>
                <a:latin typeface="Arial" panose="020B0604020202020204" pitchFamily="34" charset="0"/>
                <a:cs typeface="Arial" panose="020B0604020202020204" pitchFamily="34" charset="0"/>
              </a:rPr>
              <a:t>Educates and disciplines us</a:t>
            </a:r>
          </a:p>
          <a:p>
            <a:pPr lvl="1">
              <a:buFont typeface="Arial" panose="020B0604020202020204" pitchFamily="34" charset="0"/>
              <a:buChar char="•"/>
            </a:pPr>
            <a:r>
              <a:rPr lang="en-US" sz="1200" b="1" dirty="0">
                <a:solidFill>
                  <a:schemeClr val="accent2">
                    <a:lumMod val="60000"/>
                    <a:lumOff val="40000"/>
                  </a:schemeClr>
                </a:solidFill>
                <a:latin typeface="Arial" panose="020B0604020202020204" pitchFamily="34" charset="0"/>
                <a:cs typeface="Arial" panose="020B0604020202020204" pitchFamily="34" charset="0"/>
              </a:rPr>
              <a:t>Has patience with us</a:t>
            </a:r>
          </a:p>
          <a:p>
            <a:pPr lvl="1">
              <a:buFont typeface="Arial" panose="020B0604020202020204" pitchFamily="34" charset="0"/>
              <a:buChar char="•"/>
            </a:pPr>
            <a:r>
              <a:rPr lang="en-US" sz="1200" b="1" dirty="0">
                <a:solidFill>
                  <a:schemeClr val="accent2">
                    <a:lumMod val="60000"/>
                    <a:lumOff val="40000"/>
                  </a:schemeClr>
                </a:solidFill>
                <a:latin typeface="Arial" panose="020B0604020202020204" pitchFamily="34" charset="0"/>
                <a:cs typeface="Arial" panose="020B0604020202020204" pitchFamily="34" charset="0"/>
              </a:rPr>
              <a:t>Loves us</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a:t>
            </a:r>
            <a:r>
              <a:rPr lang="es-CR" altLang="es-MX" sz="1200" dirty="0">
                <a:latin typeface="Arial" panose="020B0604020202020204" pitchFamily="34" charset="0"/>
                <a:cs typeface="Arial" panose="020B0604020202020204" pitchFamily="34" charset="0"/>
              </a:rPr>
              <a:t>.</a:t>
            </a:r>
          </a:p>
          <a:p>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r>
              <a:rPr lang="es-CR" sz="1200" b="1" dirty="0" err="1">
                <a:latin typeface="Arial" panose="020B0604020202020204" pitchFamily="34" charset="0"/>
                <a:cs typeface="Arial" panose="020B0604020202020204" pitchFamily="34" charset="0"/>
              </a:rPr>
              <a:t>The</a:t>
            </a:r>
            <a:r>
              <a:rPr lang="es-CR" sz="1200" b="1" dirty="0">
                <a:latin typeface="Arial" panose="020B0604020202020204" pitchFamily="34" charset="0"/>
                <a:cs typeface="Arial" panose="020B0604020202020204" pitchFamily="34" charset="0"/>
              </a:rPr>
              <a:t> </a:t>
            </a:r>
            <a:r>
              <a:rPr lang="es-CR" sz="1200" b="1" dirty="0" err="1">
                <a:latin typeface="Arial" panose="020B0604020202020204" pitchFamily="34" charset="0"/>
                <a:cs typeface="Arial" panose="020B0604020202020204" pitchFamily="34" charset="0"/>
              </a:rPr>
              <a:t>love</a:t>
            </a:r>
            <a:r>
              <a:rPr lang="es-CR" sz="1200" b="1" dirty="0">
                <a:latin typeface="Arial" panose="020B0604020202020204" pitchFamily="34" charset="0"/>
                <a:cs typeface="Arial" panose="020B0604020202020204" pitchFamily="34" charset="0"/>
              </a:rPr>
              <a:t> </a:t>
            </a:r>
            <a:r>
              <a:rPr lang="es-CR" sz="1200" b="1" dirty="0" err="1">
                <a:latin typeface="Arial" panose="020B0604020202020204" pitchFamily="34" charset="0"/>
                <a:cs typeface="Arial" panose="020B0604020202020204" pitchFamily="34" charset="0"/>
              </a:rPr>
              <a:t>of</a:t>
            </a:r>
            <a:r>
              <a:rPr lang="es-CR" sz="1200" b="1" dirty="0">
                <a:latin typeface="Arial" panose="020B0604020202020204" pitchFamily="34" charset="0"/>
                <a:cs typeface="Arial" panose="020B0604020202020204" pitchFamily="34" charset="0"/>
              </a:rPr>
              <a:t> a </a:t>
            </a:r>
            <a:r>
              <a:rPr lang="es-CR" sz="1200" b="1" dirty="0" err="1">
                <a:latin typeface="Arial" panose="020B0604020202020204" pitchFamily="34" charset="0"/>
                <a:cs typeface="Arial" panose="020B0604020202020204" pitchFamily="34" charset="0"/>
              </a:rPr>
              <a:t>Mother</a:t>
            </a:r>
            <a:endParaRPr lang="es-CR" sz="1200" dirty="0">
              <a:latin typeface="Arial" panose="020B0604020202020204" pitchFamily="34" charset="0"/>
              <a:cs typeface="Arial" panose="020B0604020202020204" pitchFamily="34" charset="0"/>
            </a:endParaRPr>
          </a:p>
          <a:p>
            <a:pPr marL="0" lvl="1"/>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Will </a:t>
            </a:r>
            <a:r>
              <a:rPr lang="es-CR" sz="1200" dirty="0" err="1">
                <a:latin typeface="Arial" panose="020B0604020202020204" pitchFamily="34" charset="0"/>
                <a:cs typeface="Arial" panose="020B0604020202020204" pitchFamily="34" charset="0"/>
              </a:rPr>
              <a:t>draw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write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on</a:t>
            </a:r>
            <a:r>
              <a:rPr lang="es-CR" sz="1200" dirty="0">
                <a:latin typeface="Arial" panose="020B0604020202020204" pitchFamily="34" charset="0"/>
                <a:cs typeface="Arial" panose="020B0604020202020204" pitchFamily="34" charset="0"/>
              </a:rPr>
              <a:t> page 3, </a:t>
            </a:r>
            <a:r>
              <a:rPr lang="es-CR" sz="1200" dirty="0" err="1">
                <a:latin typeface="Arial" panose="020B0604020202020204" pitchFamily="34" charset="0"/>
                <a:cs typeface="Arial" panose="020B0604020202020204" pitchFamily="34" charset="0"/>
              </a:rPr>
              <a:t>how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Christ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Lisbey</a:t>
            </a:r>
            <a:r>
              <a:rPr lang="es-CR" sz="1200" dirty="0">
                <a:latin typeface="Arial" panose="020B0604020202020204" pitchFamily="34" charset="0"/>
                <a:cs typeface="Arial" panose="020B0604020202020204" pitchFamily="34" charset="0"/>
              </a:rPr>
              <a:t> shows </a:t>
            </a:r>
            <a:r>
              <a:rPr lang="es-CR" sz="1200" dirty="0" err="1">
                <a:latin typeface="Arial" panose="020B0604020202020204" pitchFamily="34" charset="0"/>
                <a:cs typeface="Arial" panose="020B0604020202020204" pitchFamily="34" charset="0"/>
              </a:rPr>
              <a: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love</a:t>
            </a:r>
            <a:r>
              <a:rPr lang="es-CR" sz="1200" dirty="0">
                <a:latin typeface="Arial" panose="020B0604020202020204" pitchFamily="34" charset="0"/>
                <a:cs typeface="Arial" panose="020B0604020202020204" pitchFamily="34" charset="0"/>
              </a:rPr>
              <a:t> as </a:t>
            </a:r>
            <a:r>
              <a:rPr lang="es-CR" sz="1200" dirty="0" err="1">
                <a:latin typeface="Arial" panose="020B0604020202020204" pitchFamily="34" charset="0"/>
                <a:cs typeface="Arial" panose="020B0604020202020204" pitchFamily="34" charset="0"/>
              </a:rPr>
              <a:t>their</a:t>
            </a:r>
            <a:r>
              <a:rPr lang="es-CR" sz="1200" dirty="0">
                <a:latin typeface="Arial" panose="020B0604020202020204" pitchFamily="34" charset="0"/>
                <a:cs typeface="Arial" panose="020B0604020202020204" pitchFamily="34" charset="0"/>
              </a:rPr>
              <a:t> Spiritual </a:t>
            </a:r>
            <a:r>
              <a:rPr lang="es-CR" sz="1200" dirty="0" err="1">
                <a:latin typeface="Arial" panose="020B0604020202020204" pitchFamily="34" charset="0"/>
                <a:cs typeface="Arial" panose="020B0604020202020204" pitchFamily="34" charset="0"/>
              </a:rPr>
              <a:t>Mother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They</a:t>
            </a:r>
            <a:r>
              <a:rPr lang="es-CR" sz="1200" dirty="0">
                <a:latin typeface="Arial" panose="020B0604020202020204" pitchFamily="34" charset="0"/>
                <a:cs typeface="Arial" panose="020B0604020202020204" pitchFamily="34" charset="0"/>
              </a:rPr>
              <a:t> can </a:t>
            </a:r>
            <a:r>
              <a:rPr lang="es-CR" sz="1200" dirty="0" err="1">
                <a:latin typeface="Arial" panose="020B0604020202020204" pitchFamily="34" charset="0"/>
                <a:cs typeface="Arial" panose="020B0604020202020204" pitchFamily="34" charset="0"/>
              </a:rPr>
              <a:t>also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add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how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their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own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parents</a:t>
            </a:r>
            <a:r>
              <a:rPr lang="es-CR" sz="1200" dirty="0">
                <a:latin typeface="Arial" panose="020B0604020202020204" pitchFamily="34" charset="0"/>
                <a:cs typeface="Arial" panose="020B0604020202020204" pitchFamily="34" charset="0"/>
              </a:rPr>
              <a:t> show </a:t>
            </a:r>
            <a:r>
              <a:rPr lang="es-CR" sz="1200" dirty="0" err="1">
                <a:latin typeface="Arial" panose="020B0604020202020204" pitchFamily="34" charset="0"/>
                <a:cs typeface="Arial" panose="020B0604020202020204" pitchFamily="34" charset="0"/>
              </a:rPr>
              <a:t>their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love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for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them</a:t>
            </a:r>
            <a:r>
              <a:rPr lang="es-CR" sz="1200" dirty="0">
                <a:latin typeface="Arial" panose="020B0604020202020204" pitchFamily="34" charset="0"/>
                <a:cs typeface="Arial" panose="020B0604020202020204" pitchFamily="34" charset="0"/>
              </a:rPr>
              <a:t>.</a:t>
            </a:r>
          </a:p>
          <a:p>
            <a:pPr marL="0" lvl="1"/>
            <a:r>
              <a:rPr lang="es-CR" sz="1400" dirty="0">
                <a:latin typeface="Arial" panose="020B0604020202020204" pitchFamily="34" charset="0"/>
                <a:cs typeface="Arial" panose="020B0604020202020204" pitchFamily="34" charset="0"/>
              </a:rPr>
              <a:t>	</a:t>
            </a: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endParaRPr lang="es-CR" sz="10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Crayons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colored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pencils</a:t>
            </a:r>
            <a:endParaRPr lang="es-CR"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Pencils</a:t>
            </a:r>
            <a:r>
              <a:rPr lang="es-CR" sz="1400" dirty="0">
                <a:latin typeface="Arial" panose="020B0604020202020204" pitchFamily="34" charset="0"/>
                <a:cs typeface="Arial" panose="020B0604020202020204" pitchFamily="34" charset="0"/>
              </a:rPr>
              <a:t>	   	    </a:t>
            </a:r>
          </a:p>
        </p:txBody>
      </p:sp>
      <p:pic>
        <p:nvPicPr>
          <p:cNvPr id="8" name="Picture 2">
            <a:extLst>
              <a:ext uri="{FF2B5EF4-FFF2-40B4-BE49-F238E27FC236}">
                <a16:creationId xmlns:a16="http://schemas.microsoft.com/office/drawing/2014/main" id="{81920250-974C-4295-9D08-205144434C3E}"/>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2025545" y="1476548"/>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Collaborators</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9" name="Rectangle 8">
            <a:extLst>
              <a:ext uri="{FF2B5EF4-FFF2-40B4-BE49-F238E27FC236}">
                <a16:creationId xmlns:a16="http://schemas.microsoft.com/office/drawing/2014/main" id="{513E0274-903F-4F0D-B67D-FB40EE9BFD1F}"/>
              </a:ext>
            </a:extLst>
          </p:cNvPr>
          <p:cNvSpPr/>
          <p:nvPr/>
        </p:nvSpPr>
        <p:spPr>
          <a:xfrm>
            <a:off x="1645327" y="668251"/>
            <a:ext cx="391985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291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Love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Mother</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Reflected</a:t>
            </a:r>
            <a:r>
              <a:rPr lang="es-CR" altLang="es-MX" sz="2000" b="1" u="sng" dirty="0">
                <a:latin typeface="Chaparral Pro Light" panose="02060403030505090203" pitchFamily="18" charset="0"/>
              </a:rPr>
              <a:t> in </a:t>
            </a:r>
            <a:r>
              <a:rPr lang="es-CR" altLang="es-MX" sz="2000" b="1" u="sng" dirty="0" err="1">
                <a:latin typeface="Chaparral Pro Light" panose="02060403030505090203" pitchFamily="18" charset="0"/>
              </a:rPr>
              <a:t>Animals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CD4A3EB-E3E6-445F-9758-9923BC0A2B63}"/>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pic>
        <p:nvPicPr>
          <p:cNvPr id="7" name="Picture 6">
            <a:extLst>
              <a:ext uri="{FF2B5EF4-FFF2-40B4-BE49-F238E27FC236}">
                <a16:creationId xmlns:a16="http://schemas.microsoft.com/office/drawing/2014/main" id="{244B2F39-7F7B-43DB-94D1-4F77FC9CEAB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0" y="1366382"/>
            <a:ext cx="6858000" cy="7767862"/>
          </a:xfrm>
          <a:prstGeom prst="rect">
            <a:avLst/>
          </a:prstGeom>
          <a:noFill/>
          <a:ln>
            <a:noFill/>
          </a:ln>
        </p:spPr>
      </p:pic>
      <p:sp>
        <p:nvSpPr>
          <p:cNvPr id="8" name="Rectangle 7">
            <a:extLst>
              <a:ext uri="{FF2B5EF4-FFF2-40B4-BE49-F238E27FC236}">
                <a16:creationId xmlns:a16="http://schemas.microsoft.com/office/drawing/2014/main" id="{F0B5D2D2-EC85-4785-A44C-E6EF259B217F}"/>
              </a:ext>
            </a:extLst>
          </p:cNvPr>
          <p:cNvSpPr/>
          <p:nvPr/>
        </p:nvSpPr>
        <p:spPr>
          <a:xfrm>
            <a:off x="1645327" y="668251"/>
            <a:ext cx="391985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291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Love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Mother</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Reflected</a:t>
            </a:r>
            <a:r>
              <a:rPr lang="es-CR" altLang="es-MX" sz="2000" b="1" u="sng" dirty="0">
                <a:latin typeface="Chaparral Pro Light" panose="02060403030505090203" pitchFamily="18" charset="0"/>
              </a:rPr>
              <a:t> in </a:t>
            </a:r>
            <a:r>
              <a:rPr lang="es-CR" altLang="es-MX" sz="2000" b="1" u="sng" dirty="0" err="1">
                <a:latin typeface="Chaparral Pro Light" panose="02060403030505090203" pitchFamily="18" charset="0"/>
              </a:rPr>
              <a:t>Animals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a:extLst>
              <a:ext uri="{FF2B5EF4-FFF2-40B4-BE49-F238E27FC236}">
                <a16:creationId xmlns:a16="http://schemas.microsoft.com/office/drawing/2014/main" id="{380EE42B-ED39-4AA8-9BD9-FC157CC70F04}"/>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465072"/>
            <a:ext cx="933564" cy="635050"/>
          </a:xfrm>
          <a:prstGeom prst="rect">
            <a:avLst/>
          </a:prstGeom>
          <a:solidFill>
            <a:schemeClr val="bg1"/>
          </a:solidFill>
        </p:spPr>
        <p:txBody>
          <a:bodyPr wrap="square" rtlCol="0">
            <a:spAutoFit/>
          </a:bodyPr>
          <a:lstStyle/>
          <a:p>
            <a:endParaRPr lang="en-US" dirty="0"/>
          </a:p>
        </p:txBody>
      </p:sp>
      <p:sp>
        <p:nvSpPr>
          <p:cNvPr id="24" name="TextBox 23"/>
          <p:cNvSpPr txBox="1"/>
          <p:nvPr/>
        </p:nvSpPr>
        <p:spPr>
          <a:xfrm rot="2320842">
            <a:off x="3239173" y="3315879"/>
            <a:ext cx="933564" cy="635050"/>
          </a:xfrm>
          <a:prstGeom prst="rect">
            <a:avLst/>
          </a:prstGeom>
          <a:solidFill>
            <a:schemeClr val="bg1"/>
          </a:solidFill>
        </p:spPr>
        <p:txBody>
          <a:bodyPr wrap="square" rtlCol="0">
            <a:spAutoFit/>
          </a:bodyPr>
          <a:lstStyle/>
          <a:p>
            <a:endParaRPr lang="en-US" dirty="0"/>
          </a:p>
        </p:txBody>
      </p:sp>
      <p:sp>
        <p:nvSpPr>
          <p:cNvPr id="2" name="Oval 1">
            <a:extLst>
              <a:ext uri="{FF2B5EF4-FFF2-40B4-BE49-F238E27FC236}">
                <a16:creationId xmlns:a16="http://schemas.microsoft.com/office/drawing/2014/main" id="{71E593F4-822F-41C0-850F-2DB3D68A6528}"/>
              </a:ext>
            </a:extLst>
          </p:cNvPr>
          <p:cNvSpPr/>
          <p:nvPr/>
        </p:nvSpPr>
        <p:spPr>
          <a:xfrm>
            <a:off x="1469074" y="2362357"/>
            <a:ext cx="3919852" cy="3937835"/>
          </a:xfrm>
          <a:prstGeom prst="ellips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D151B00-9C04-4EE4-905B-064860DB95C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76723"/>
          <a:stretch/>
        </p:blipFill>
        <p:spPr>
          <a:xfrm>
            <a:off x="2377581" y="2412180"/>
            <a:ext cx="1827830" cy="1465772"/>
          </a:xfrm>
          <a:prstGeom prst="rect">
            <a:avLst/>
          </a:prstGeom>
        </p:spPr>
      </p:pic>
      <p:pic>
        <p:nvPicPr>
          <p:cNvPr id="1026" name="Picture 2" descr="Parent Involvement Programs with Teacher Training - All Inclusive ...">
            <a:extLst>
              <a:ext uri="{FF2B5EF4-FFF2-40B4-BE49-F238E27FC236}">
                <a16:creationId xmlns:a16="http://schemas.microsoft.com/office/drawing/2014/main" id="{0618D1F2-24E0-43B0-9286-200BE6651CE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39830" y="4056403"/>
            <a:ext cx="1155837" cy="10344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ee Parent Cliparts, Download Free Clip Art, Free Clip Art on ...">
            <a:extLst>
              <a:ext uri="{FF2B5EF4-FFF2-40B4-BE49-F238E27FC236}">
                <a16:creationId xmlns:a16="http://schemas.microsoft.com/office/drawing/2014/main" id="{4FCFEC41-9FDE-46C0-A4A9-1AA9F58BB0D4}"/>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 r="22592" b="4227"/>
          <a:stretch/>
        </p:blipFill>
        <p:spPr bwMode="auto">
          <a:xfrm>
            <a:off x="4198074" y="3568774"/>
            <a:ext cx="773505" cy="11085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ree Family Animal Cliparts, Download Free Clip Art, Free Clip Art ...">
            <a:extLst>
              <a:ext uri="{FF2B5EF4-FFF2-40B4-BE49-F238E27FC236}">
                <a16:creationId xmlns:a16="http://schemas.microsoft.com/office/drawing/2014/main" id="{82D3FA97-5BD5-4312-AE27-45B9DF84DEB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51125" y="4264073"/>
            <a:ext cx="774132" cy="7345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2,358 Owl Family Stock Illustrations, Cliparts And Royalty Free ...">
            <a:extLst>
              <a:ext uri="{FF2B5EF4-FFF2-40B4-BE49-F238E27FC236}">
                <a16:creationId xmlns:a16="http://schemas.microsoft.com/office/drawing/2014/main" id="{5C48FAEC-48A7-45E0-B23E-8C767F203BB4}"/>
              </a:ext>
            </a:extLst>
          </p:cNvPr>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78638" y="5059094"/>
            <a:ext cx="1410401" cy="97160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ee Mom Cliparts, Download Free Clip Art, Free Clip Art on ...">
            <a:extLst>
              <a:ext uri="{FF2B5EF4-FFF2-40B4-BE49-F238E27FC236}">
                <a16:creationId xmlns:a16="http://schemas.microsoft.com/office/drawing/2014/main" id="{F816EBDD-7F27-4517-AEB0-DF78AD84F77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62335" y="4797121"/>
            <a:ext cx="759168" cy="10342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67AD0C-0D6D-4E5F-AD66-9C1060139CF2}"/>
              </a:ext>
            </a:extLst>
          </p:cNvPr>
          <p:cNvSpPr txBox="1"/>
          <p:nvPr/>
        </p:nvSpPr>
        <p:spPr>
          <a:xfrm>
            <a:off x="496966" y="6722289"/>
            <a:ext cx="1944216" cy="369332"/>
          </a:xfrm>
          <a:prstGeom prst="rect">
            <a:avLst/>
          </a:prstGeom>
          <a:noFill/>
        </p:spPr>
        <p:txBody>
          <a:bodyPr wrap="square" rtlCol="0">
            <a:spAutoFit/>
          </a:bodyPr>
          <a:lstStyle/>
          <a:p>
            <a:r>
              <a:rPr lang="en-US" dirty="0"/>
              <a:t>Take care of us</a:t>
            </a:r>
          </a:p>
        </p:txBody>
      </p:sp>
      <p:sp>
        <p:nvSpPr>
          <p:cNvPr id="18" name="TextBox 17">
            <a:extLst>
              <a:ext uri="{FF2B5EF4-FFF2-40B4-BE49-F238E27FC236}">
                <a16:creationId xmlns:a16="http://schemas.microsoft.com/office/drawing/2014/main" id="{F8CC6C81-17AB-487A-8BC9-EBB30364381F}"/>
              </a:ext>
            </a:extLst>
          </p:cNvPr>
          <p:cNvSpPr txBox="1"/>
          <p:nvPr/>
        </p:nvSpPr>
        <p:spPr>
          <a:xfrm>
            <a:off x="3578119" y="7648420"/>
            <a:ext cx="1944216" cy="369332"/>
          </a:xfrm>
          <a:prstGeom prst="rect">
            <a:avLst/>
          </a:prstGeom>
          <a:noFill/>
        </p:spPr>
        <p:txBody>
          <a:bodyPr wrap="square" rtlCol="0">
            <a:spAutoFit/>
          </a:bodyPr>
          <a:lstStyle/>
          <a:p>
            <a:r>
              <a:rPr lang="en-US" dirty="0"/>
              <a:t>Feed us</a:t>
            </a:r>
          </a:p>
        </p:txBody>
      </p:sp>
      <p:sp>
        <p:nvSpPr>
          <p:cNvPr id="20" name="TextBox 19">
            <a:extLst>
              <a:ext uri="{FF2B5EF4-FFF2-40B4-BE49-F238E27FC236}">
                <a16:creationId xmlns:a16="http://schemas.microsoft.com/office/drawing/2014/main" id="{7B643633-A4CD-473F-A624-D6DBD0EAA24B}"/>
              </a:ext>
            </a:extLst>
          </p:cNvPr>
          <p:cNvSpPr txBox="1"/>
          <p:nvPr/>
        </p:nvSpPr>
        <p:spPr>
          <a:xfrm>
            <a:off x="863792" y="8048001"/>
            <a:ext cx="1944216" cy="369332"/>
          </a:xfrm>
          <a:prstGeom prst="rect">
            <a:avLst/>
          </a:prstGeom>
          <a:noFill/>
        </p:spPr>
        <p:txBody>
          <a:bodyPr wrap="square" rtlCol="0">
            <a:spAutoFit/>
          </a:bodyPr>
          <a:lstStyle/>
          <a:p>
            <a:r>
              <a:rPr lang="en-US" dirty="0"/>
              <a:t>Protect us</a:t>
            </a:r>
          </a:p>
        </p:txBody>
      </p:sp>
      <p:sp>
        <p:nvSpPr>
          <p:cNvPr id="21" name="TextBox 20">
            <a:extLst>
              <a:ext uri="{FF2B5EF4-FFF2-40B4-BE49-F238E27FC236}">
                <a16:creationId xmlns:a16="http://schemas.microsoft.com/office/drawing/2014/main" id="{EAE21460-7885-4FB6-A05B-0925EC6824C5}"/>
              </a:ext>
            </a:extLst>
          </p:cNvPr>
          <p:cNvSpPr txBox="1"/>
          <p:nvPr/>
        </p:nvSpPr>
        <p:spPr>
          <a:xfrm>
            <a:off x="1633903" y="7265348"/>
            <a:ext cx="1944216" cy="369332"/>
          </a:xfrm>
          <a:prstGeom prst="rect">
            <a:avLst/>
          </a:prstGeom>
          <a:noFill/>
        </p:spPr>
        <p:txBody>
          <a:bodyPr wrap="square" rtlCol="0">
            <a:spAutoFit/>
          </a:bodyPr>
          <a:lstStyle/>
          <a:p>
            <a:r>
              <a:rPr lang="en-US" dirty="0"/>
              <a:t>Scare us</a:t>
            </a:r>
          </a:p>
        </p:txBody>
      </p:sp>
      <p:sp>
        <p:nvSpPr>
          <p:cNvPr id="23" name="TextBox 22">
            <a:extLst>
              <a:ext uri="{FF2B5EF4-FFF2-40B4-BE49-F238E27FC236}">
                <a16:creationId xmlns:a16="http://schemas.microsoft.com/office/drawing/2014/main" id="{9136562C-1CAA-41EE-A09C-E5659A5F81C0}"/>
              </a:ext>
            </a:extLst>
          </p:cNvPr>
          <p:cNvSpPr txBox="1"/>
          <p:nvPr/>
        </p:nvSpPr>
        <p:spPr>
          <a:xfrm>
            <a:off x="4416820" y="6664202"/>
            <a:ext cx="1944216" cy="369332"/>
          </a:xfrm>
          <a:prstGeom prst="rect">
            <a:avLst/>
          </a:prstGeom>
          <a:noFill/>
        </p:spPr>
        <p:txBody>
          <a:bodyPr wrap="square" rtlCol="0">
            <a:spAutoFit/>
          </a:bodyPr>
          <a:lstStyle/>
          <a:p>
            <a:r>
              <a:rPr lang="en-US" dirty="0"/>
              <a:t>Discipline us</a:t>
            </a:r>
          </a:p>
        </p:txBody>
      </p:sp>
      <p:sp>
        <p:nvSpPr>
          <p:cNvPr id="25" name="TextBox 24">
            <a:extLst>
              <a:ext uri="{FF2B5EF4-FFF2-40B4-BE49-F238E27FC236}">
                <a16:creationId xmlns:a16="http://schemas.microsoft.com/office/drawing/2014/main" id="{F939361E-1113-47E9-9C40-524A9AB9170A}"/>
              </a:ext>
            </a:extLst>
          </p:cNvPr>
          <p:cNvSpPr txBox="1"/>
          <p:nvPr/>
        </p:nvSpPr>
        <p:spPr>
          <a:xfrm>
            <a:off x="4625718" y="8291083"/>
            <a:ext cx="1944216" cy="369332"/>
          </a:xfrm>
          <a:prstGeom prst="rect">
            <a:avLst/>
          </a:prstGeom>
          <a:noFill/>
        </p:spPr>
        <p:txBody>
          <a:bodyPr wrap="square" rtlCol="0">
            <a:spAutoFit/>
          </a:bodyPr>
          <a:lstStyle/>
          <a:p>
            <a:r>
              <a:rPr lang="en-US" dirty="0"/>
              <a:t>Make us happy</a:t>
            </a:r>
          </a:p>
        </p:txBody>
      </p:sp>
      <p:sp>
        <p:nvSpPr>
          <p:cNvPr id="26" name="TextBox 25">
            <a:extLst>
              <a:ext uri="{FF2B5EF4-FFF2-40B4-BE49-F238E27FC236}">
                <a16:creationId xmlns:a16="http://schemas.microsoft.com/office/drawing/2014/main" id="{EA9C7237-D99F-40D3-B71F-7CEE4DD37A4D}"/>
              </a:ext>
            </a:extLst>
          </p:cNvPr>
          <p:cNvSpPr txBox="1"/>
          <p:nvPr/>
        </p:nvSpPr>
        <p:spPr>
          <a:xfrm>
            <a:off x="5830652" y="5990479"/>
            <a:ext cx="1944216" cy="369332"/>
          </a:xfrm>
          <a:prstGeom prst="rect">
            <a:avLst/>
          </a:prstGeom>
          <a:noFill/>
        </p:spPr>
        <p:txBody>
          <a:bodyPr wrap="square" rtlCol="0">
            <a:spAutoFit/>
          </a:bodyPr>
          <a:lstStyle/>
          <a:p>
            <a:r>
              <a:rPr lang="en-US" dirty="0"/>
              <a:t>Love us</a:t>
            </a:r>
          </a:p>
        </p:txBody>
      </p:sp>
      <p:sp>
        <p:nvSpPr>
          <p:cNvPr id="27" name="TextBox 26">
            <a:extLst>
              <a:ext uri="{FF2B5EF4-FFF2-40B4-BE49-F238E27FC236}">
                <a16:creationId xmlns:a16="http://schemas.microsoft.com/office/drawing/2014/main" id="{A70D5FD5-EFAD-4B36-A168-CE0A1B3371B1}"/>
              </a:ext>
            </a:extLst>
          </p:cNvPr>
          <p:cNvSpPr txBox="1"/>
          <p:nvPr/>
        </p:nvSpPr>
        <p:spPr>
          <a:xfrm>
            <a:off x="2591171" y="6537623"/>
            <a:ext cx="1944216" cy="369332"/>
          </a:xfrm>
          <a:prstGeom prst="rect">
            <a:avLst/>
          </a:prstGeom>
          <a:noFill/>
        </p:spPr>
        <p:txBody>
          <a:bodyPr wrap="square" rtlCol="0">
            <a:spAutoFit/>
          </a:bodyPr>
          <a:lstStyle/>
          <a:p>
            <a:r>
              <a:rPr lang="en-US" dirty="0"/>
              <a:t>Forget us</a:t>
            </a:r>
          </a:p>
        </p:txBody>
      </p:sp>
      <p:sp>
        <p:nvSpPr>
          <p:cNvPr id="28" name="TextBox 27">
            <a:extLst>
              <a:ext uri="{FF2B5EF4-FFF2-40B4-BE49-F238E27FC236}">
                <a16:creationId xmlns:a16="http://schemas.microsoft.com/office/drawing/2014/main" id="{64186E6E-5E8A-48B5-8915-86FD4C098111}"/>
              </a:ext>
            </a:extLst>
          </p:cNvPr>
          <p:cNvSpPr txBox="1"/>
          <p:nvPr/>
        </p:nvSpPr>
        <p:spPr>
          <a:xfrm>
            <a:off x="2228819" y="8371814"/>
            <a:ext cx="1944216" cy="369332"/>
          </a:xfrm>
          <a:prstGeom prst="rect">
            <a:avLst/>
          </a:prstGeom>
          <a:noFill/>
        </p:spPr>
        <p:txBody>
          <a:bodyPr wrap="square" rtlCol="0">
            <a:spAutoFit/>
          </a:bodyPr>
          <a:lstStyle/>
          <a:p>
            <a:r>
              <a:rPr lang="en-US" dirty="0"/>
              <a:t>Don’t love us</a:t>
            </a:r>
          </a:p>
        </p:txBody>
      </p:sp>
      <p:sp>
        <p:nvSpPr>
          <p:cNvPr id="29" name="TextBox 28">
            <a:extLst>
              <a:ext uri="{FF2B5EF4-FFF2-40B4-BE49-F238E27FC236}">
                <a16:creationId xmlns:a16="http://schemas.microsoft.com/office/drawing/2014/main" id="{E57C87FD-D5D1-4FEC-8830-9C2C83948B2F}"/>
              </a:ext>
            </a:extLst>
          </p:cNvPr>
          <p:cNvSpPr txBox="1"/>
          <p:nvPr/>
        </p:nvSpPr>
        <p:spPr>
          <a:xfrm>
            <a:off x="276103" y="5898257"/>
            <a:ext cx="1944216" cy="369332"/>
          </a:xfrm>
          <a:prstGeom prst="rect">
            <a:avLst/>
          </a:prstGeom>
          <a:noFill/>
        </p:spPr>
        <p:txBody>
          <a:bodyPr wrap="square" rtlCol="0">
            <a:spAutoFit/>
          </a:bodyPr>
          <a:lstStyle/>
          <a:p>
            <a:r>
              <a:rPr lang="en-US" dirty="0"/>
              <a:t>Yell at us</a:t>
            </a:r>
          </a:p>
        </p:txBody>
      </p:sp>
      <p:sp>
        <p:nvSpPr>
          <p:cNvPr id="30" name="TextBox 29">
            <a:extLst>
              <a:ext uri="{FF2B5EF4-FFF2-40B4-BE49-F238E27FC236}">
                <a16:creationId xmlns:a16="http://schemas.microsoft.com/office/drawing/2014/main" id="{E8AE760F-4B0B-43F1-A64D-AC3ACCC7C1FB}"/>
              </a:ext>
            </a:extLst>
          </p:cNvPr>
          <p:cNvSpPr txBox="1"/>
          <p:nvPr/>
        </p:nvSpPr>
        <p:spPr>
          <a:xfrm>
            <a:off x="5085184" y="7337925"/>
            <a:ext cx="1944216" cy="369332"/>
          </a:xfrm>
          <a:prstGeom prst="rect">
            <a:avLst/>
          </a:prstGeom>
          <a:noFill/>
        </p:spPr>
        <p:txBody>
          <a:bodyPr wrap="square" rtlCol="0">
            <a:spAutoFit/>
          </a:bodyPr>
          <a:lstStyle/>
          <a:p>
            <a:r>
              <a:rPr lang="en-US" dirty="0"/>
              <a:t>Educate us</a:t>
            </a:r>
          </a:p>
        </p:txBody>
      </p:sp>
      <p:sp>
        <p:nvSpPr>
          <p:cNvPr id="5" name="TextBox 4">
            <a:extLst>
              <a:ext uri="{FF2B5EF4-FFF2-40B4-BE49-F238E27FC236}">
                <a16:creationId xmlns:a16="http://schemas.microsoft.com/office/drawing/2014/main" id="{57704762-9F2A-481E-AAA5-5B12D1E9660A}"/>
              </a:ext>
            </a:extLst>
          </p:cNvPr>
          <p:cNvSpPr txBox="1"/>
          <p:nvPr/>
        </p:nvSpPr>
        <p:spPr>
          <a:xfrm>
            <a:off x="155995" y="1356052"/>
            <a:ext cx="6598288" cy="923330"/>
          </a:xfrm>
          <a:prstGeom prst="rect">
            <a:avLst/>
          </a:prstGeom>
          <a:noFill/>
        </p:spPr>
        <p:txBody>
          <a:bodyPr wrap="square" rtlCol="0">
            <a:spAutoFit/>
          </a:bodyPr>
          <a:lstStyle/>
          <a:p>
            <a:pPr algn="ctr"/>
            <a:r>
              <a:rPr lang="en-US" dirty="0"/>
              <a:t>Holy angels, draw a line from the circle to the phrases that represent the things Christ Lisbet, our earthly parents, and animal parents all have alike</a:t>
            </a:r>
          </a:p>
        </p:txBody>
      </p:sp>
      <p:sp>
        <p:nvSpPr>
          <p:cNvPr id="31" name="Rectangle 30">
            <a:extLst>
              <a:ext uri="{FF2B5EF4-FFF2-40B4-BE49-F238E27FC236}">
                <a16:creationId xmlns:a16="http://schemas.microsoft.com/office/drawing/2014/main" id="{212247BF-0A15-488D-ABFC-CEC7AB8C9240}"/>
              </a:ext>
            </a:extLst>
          </p:cNvPr>
          <p:cNvSpPr/>
          <p:nvPr/>
        </p:nvSpPr>
        <p:spPr>
          <a:xfrm>
            <a:off x="1645327" y="668251"/>
            <a:ext cx="391985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291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Love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God</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Mother</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Reflected</a:t>
            </a:r>
            <a:r>
              <a:rPr lang="es-CR" altLang="es-MX" sz="2000" b="1" u="sng" dirty="0">
                <a:latin typeface="Chaparral Pro Light" panose="02060403030505090203" pitchFamily="18" charset="0"/>
              </a:rPr>
              <a:t> in </a:t>
            </a:r>
            <a:r>
              <a:rPr lang="es-CR" altLang="es-MX" sz="2000" b="1" u="sng" dirty="0" err="1">
                <a:latin typeface="Chaparral Pro Light" panose="02060403030505090203" pitchFamily="18" charset="0"/>
              </a:rPr>
              <a:t>Animals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345927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1065757</TotalTime>
  <Words>619</Words>
  <Application>Microsoft Office PowerPoint</Application>
  <PresentationFormat>On-screen Show (4:3)</PresentationFormat>
  <Paragraphs>64</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Broadway</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7949</cp:revision>
  <cp:lastPrinted>2018-09-10T19:54:12Z</cp:lastPrinted>
  <dcterms:created xsi:type="dcterms:W3CDTF">2011-04-01T14:17:38Z</dcterms:created>
  <dcterms:modified xsi:type="dcterms:W3CDTF">2020-06-06T19:25:33Z</dcterms:modified>
</cp:coreProperties>
</file>