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0" r:id="rId4"/>
    <p:sldId id="282" r:id="rId5"/>
    <p:sldId id="283"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0066"/>
    <a:srgbClr val="669900"/>
    <a:srgbClr val="FFCCFF"/>
    <a:srgbClr val="F81D06"/>
    <a:srgbClr val="FB9BE2"/>
    <a:srgbClr val="FFFF00"/>
    <a:srgbClr val="F6BB00"/>
    <a:srgbClr val="2006BA"/>
    <a:srgbClr val="AF4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0" autoAdjust="0"/>
    <p:restoredTop sz="94434" autoAdjust="0"/>
  </p:normalViewPr>
  <p:slideViewPr>
    <p:cSldViewPr>
      <p:cViewPr>
        <p:scale>
          <a:sx n="45" d="100"/>
          <a:sy n="45" d="100"/>
        </p:scale>
        <p:origin x="2604" y="1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21/11/2021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21/11/2021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21/11/2021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sz="1100" b="1" dirty="0">
                <a:latin typeface="+mn-lt"/>
                <a:cs typeface="Arial" panose="020B0604020202020204" pitchFamily="34" charset="0"/>
              </a:rPr>
              <a:t>¡</a:t>
            </a:r>
            <a:r>
              <a:rPr lang="es-CR" altLang="es-MX" sz="1100" b="1" dirty="0"/>
              <a:t>Por MelquisedecLisbet!</a:t>
            </a:r>
          </a:p>
          <a:p>
            <a:pPr eaLnBrk="1" hangingPunct="1"/>
            <a:r>
              <a:rPr lang="es-CR" sz="1100" b="1" dirty="0">
                <a:cs typeface="Arial" panose="020B0604020202020204" pitchFamily="34" charset="0"/>
              </a:rPr>
              <a:t>¡</a:t>
            </a:r>
            <a:r>
              <a:rPr lang="es-CR" altLang="es-MX" sz="1100" b="1" dirty="0"/>
              <a:t>Por nuestro Padre y nuestra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2" name="TextBox 1"/>
          <p:cNvSpPr txBox="1"/>
          <p:nvPr/>
        </p:nvSpPr>
        <p:spPr>
          <a:xfrm>
            <a:off x="116632" y="1735886"/>
            <a:ext cx="6574559" cy="7286610"/>
          </a:xfrm>
          <a:prstGeom prst="rect">
            <a:avLst/>
          </a:prstGeom>
          <a:noFill/>
          <a:ln w="38100">
            <a:solidFill>
              <a:schemeClr val="accent3">
                <a:lumMod val="20000"/>
                <a:lumOff val="80000"/>
              </a:schemeClr>
            </a:solidFill>
            <a:prstDash val="dash"/>
          </a:ln>
        </p:spPr>
        <p:txBody>
          <a:bodyPr wrap="square" rtlCol="0">
            <a:spAutoFit/>
          </a:bodyPr>
          <a:lstStyle/>
          <a:p>
            <a:pPr algn="ctr"/>
            <a:endParaRPr lang="es-CR" sz="1150" dirty="0">
              <a:latin typeface="Arial" panose="020B0604020202020204" pitchFamily="34" charset="0"/>
              <a:cs typeface="Arial" panose="020B0604020202020204" pitchFamily="34" charset="0"/>
            </a:endParaRPr>
          </a:p>
          <a:p>
            <a:pPr algn="ctr"/>
            <a:r>
              <a:rPr lang="es-CR" sz="1150" dirty="0">
                <a:latin typeface="Arial" panose="020B0604020202020204" pitchFamily="34" charset="0"/>
                <a:cs typeface="Arial" panose="020B0604020202020204" pitchFamily="34" charset="0"/>
              </a:rPr>
              <a:t>Hermanos fieles, hoy escucharemos una bella poesía que le envió una de nuestras hermanas a nuestra Madre Cristo Lisbet y veremos cuan profundas son esas palabras que recita. </a:t>
            </a:r>
          </a:p>
          <a:p>
            <a:pPr algn="ctr"/>
            <a:endParaRPr lang="es-CR" sz="1200" dirty="0">
              <a:solidFill>
                <a:srgbClr val="CC66FF"/>
              </a:solidFill>
              <a:latin typeface="Arial" panose="020B0604020202020204" pitchFamily="34" charset="0"/>
              <a:cs typeface="Arial" panose="020B0604020202020204" pitchFamily="34" charset="0"/>
            </a:endParaRPr>
          </a:p>
          <a:p>
            <a:r>
              <a:rPr lang="es-CR" sz="1150" dirty="0">
                <a:latin typeface="Arial" panose="020B0604020202020204" pitchFamily="34" charset="0"/>
                <a:cs typeface="Arial" panose="020B0604020202020204" pitchFamily="34" charset="0"/>
              </a:rPr>
              <a:t>Repasemos esta poesía detalladamente para ver la enseñanza de Cristo Lisbet. </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Cuando más lo necesitó, nuestra Madre la consoló con Su amor y Su Palabra.  Aquí podemos ver como las Sabias Palabras de Cristo son tan Poderosas que nos arropan con su Amor Eterno y nos traen consuelo, para cualquier situación. Ella es el Amor Perfecto de Dios.</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Cristo debe ser nuestra Roca Firme, nuestra Ancla para no ser movidos por nada.  Ella es nuestro ejemplo a seguir de Bondad y Honestidad.</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Es la Madre más Bella, pues es la Madre de nuestro espíritu y la Única que lo pudo crear. </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Ella nos Protege pues MelquisedecLisbet son nuestro Gigante Protector y Leona Defensora. Nos Cobija con Sus Alas pues es nuestra Madre Águila que nos cuida hasta que aprendemos a volar.  Nos Guía con Su Divina Luz pues Cristo es la Luz del Mundo y nos Guía con Sus Poderosas Palabas de Sabiduría que nos sirven en nuestro diario vivir para tomar buenas decisiones. </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Ella es nuestra Protectora y Abogada Fiel en cualquier situación.  Debemos confiar totalmente en Ella para que sea Ella que arregle cualquier situación en nuestra vida. Ella siempre quiere lo mejor para Sus hijos por eso nos Protege con tanto Cuidado y Cariño.</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Cristo debe ser el motivo de nuestra Alegría pues es la que nos lo da todo y hace todo por nosotros.  Sabe que es lo que mas nos conviene para ser felices.</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Cristo ha sido la Única que nos ha enseñado a orar correctamente al decirnos que debemos pedir a Dios Padre Melquisedec con temor reverente, en el Poderoso nombre de Cristo Lisbet, y si es una petición justa y es la voluntad de Dios Padre, se nos dará.   </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Cristo nos ha enseñado a amar a nuestro prójimo, que es el hermano mayor.  Nos dice que debemos tratarlo con amor para lograr que se reconcilie con el hermano menor y sean uno solo, para que el menor sea quien gobierne al mayor en amor.</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Nunca hemos visto un ejemplo de vida tan Ordenado, Santo y Puro o nada ni nadie que Ordene y Limpie nuestra mente para poder hacer de ella Su casa y vivir ahí, Solo Cristo Lisbet.  Su ejemplo debe ser nuestra Inspiración.</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Nuestro Voto a Dios debe ser: Querer Agradar solo a MelquisedecLisbet, Amar solo a MelquisedecLisbet, y Vivir solo para MelquisedecLisbet.</a:t>
            </a:r>
          </a:p>
          <a:p>
            <a:pPr marL="171450" indent="-171450">
              <a:buFont typeface="Arial" panose="020B0604020202020204" pitchFamily="34" charset="0"/>
              <a:buChar char="♥"/>
            </a:pPr>
            <a:r>
              <a:rPr lang="es-CR" sz="1150" dirty="0">
                <a:latin typeface="Arial" panose="020B0604020202020204" pitchFamily="34" charset="0"/>
                <a:cs typeface="Arial" panose="020B0604020202020204" pitchFamily="34" charset="0"/>
              </a:rPr>
              <a:t>Nuestra Madre nos amó primero al vestirse de un cuerpo de carne y vencerlo con Amor y  Paciencia, y Su total confianza en Dios Padre Melquisedec, Su Protector y Fiel Amor Eterno.  </a:t>
            </a:r>
            <a:endParaRPr lang="es-CR" sz="1150" b="1" dirty="0">
              <a:latin typeface="Arial" panose="020B0604020202020204" pitchFamily="34" charset="0"/>
              <a:cs typeface="Arial" panose="020B0604020202020204" pitchFamily="34" charset="0"/>
            </a:endParaRPr>
          </a:p>
          <a:p>
            <a:pPr algn="ctr"/>
            <a:endParaRPr lang="es-CR" sz="1150" b="1" dirty="0">
              <a:latin typeface="Arial" panose="020B0604020202020204" pitchFamily="34" charset="0"/>
              <a:cs typeface="Arial" panose="020B0604020202020204" pitchFamily="34" charset="0"/>
            </a:endParaRPr>
          </a:p>
          <a:p>
            <a:r>
              <a:rPr lang="es-CR" sz="1150" dirty="0">
                <a:latin typeface="Arial" panose="020B0604020202020204" pitchFamily="34" charset="0"/>
                <a:cs typeface="Arial" panose="020B0604020202020204" pitchFamily="34" charset="0"/>
              </a:rPr>
              <a:t>Santos ángeles, que belleza de poema y cuanta sabiduría hay encerrada en esas hermosas palabras.  Seamos hijos dóciles y amemos a Cristo de esta misma manera.</a:t>
            </a:r>
          </a:p>
          <a:p>
            <a:pPr algn="ctr"/>
            <a:endParaRPr lang="es-CR" sz="1400" b="1" dirty="0">
              <a:solidFill>
                <a:srgbClr val="FF0000"/>
              </a:solidFill>
              <a:latin typeface="Arial" panose="020B0604020202020204" pitchFamily="34" charset="0"/>
              <a:cs typeface="Arial" panose="020B0604020202020204" pitchFamily="34" charset="0"/>
            </a:endParaRPr>
          </a:p>
          <a:p>
            <a:pPr algn="ctr"/>
            <a:r>
              <a:rPr lang="es-CR" sz="1400" b="1" dirty="0">
                <a:solidFill>
                  <a:srgbClr val="FF0000"/>
                </a:solidFill>
                <a:latin typeface="Arial" panose="020B0604020202020204" pitchFamily="34" charset="0"/>
                <a:cs typeface="Arial" panose="020B0604020202020204" pitchFamily="34" charset="0"/>
              </a:rPr>
              <a:t>¡Gracias Cristo Lisbet por ser mi mas Bello ejemplo de vida, yo </a:t>
            </a:r>
          </a:p>
          <a:p>
            <a:pPr algn="ctr"/>
            <a:r>
              <a:rPr lang="es-CR" sz="1400" b="1" dirty="0">
                <a:solidFill>
                  <a:srgbClr val="FF0000"/>
                </a:solidFill>
                <a:latin typeface="Arial" panose="020B0604020202020204" pitchFamily="34" charset="0"/>
                <a:cs typeface="Arial" panose="020B0604020202020204" pitchFamily="34" charset="0"/>
              </a:rPr>
              <a:t>también te quiero agradar.  Amen Aleluya!</a:t>
            </a:r>
          </a:p>
        </p:txBody>
      </p:sp>
      <p:sp>
        <p:nvSpPr>
          <p:cNvPr id="28" name="Rectangle 27"/>
          <p:cNvSpPr/>
          <p:nvPr/>
        </p:nvSpPr>
        <p:spPr>
          <a:xfrm>
            <a:off x="1124744" y="777767"/>
            <a:ext cx="4608512" cy="400110"/>
          </a:xfrm>
          <a:prstGeom prst="rect">
            <a:avLst/>
          </a:prstGeom>
        </p:spPr>
        <p:txBody>
          <a:bodyPr wrap="square">
            <a:spAutoFit/>
          </a:bodyPr>
          <a:lstStyle/>
          <a:p>
            <a:pPr algn="ctr" eaLnBrk="1" hangingPunct="1"/>
            <a:r>
              <a:rPr lang="es-CR" altLang="es-MX" sz="2000" b="1"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dirty="0">
                <a:latin typeface="Chaparral Pro Light" panose="02060403030505090203" pitchFamily="18" charset="0"/>
              </a:rPr>
              <a:t>368 </a:t>
            </a:r>
            <a:r>
              <a:rPr lang="es-CR" sz="2000" b="1" dirty="0">
                <a:latin typeface="Chaparral Pro Light" panose="02060403030505090203" pitchFamily="18" charset="0"/>
                <a:cs typeface="Arial" panose="020B0604020202020204" pitchFamily="34" charset="0"/>
              </a:rPr>
              <a:t>¿</a:t>
            </a:r>
            <a:r>
              <a:rPr lang="es-CR" altLang="es-MX" sz="2000" b="1" dirty="0">
                <a:latin typeface="Chaparral Pro Light" panose="02060403030505090203" pitchFamily="18" charset="0"/>
              </a:rPr>
              <a:t>C</a:t>
            </a:r>
            <a:r>
              <a:rPr lang="es-CR" sz="2000" b="1" dirty="0">
                <a:latin typeface="Chaparral Pro Light" panose="02060403030505090203" pitchFamily="18" charset="0"/>
                <a:cs typeface="Arial" panose="020B0604020202020204" pitchFamily="34" charset="0"/>
              </a:rPr>
              <a:t>ó</a:t>
            </a:r>
            <a:r>
              <a:rPr lang="es-CR" altLang="es-MX" sz="2000" b="1" dirty="0">
                <a:latin typeface="Chaparral Pro Light" panose="02060403030505090203" pitchFamily="18" charset="0"/>
              </a:rPr>
              <a:t>mo no Amarte?</a:t>
            </a:r>
            <a:endParaRPr lang="es-CR" altLang="es-MX" sz="2000" b="1"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rot="2363376">
            <a:off x="6249745" y="1577469"/>
            <a:ext cx="608278" cy="429729"/>
          </a:xfrm>
          <a:prstGeom prst="rect">
            <a:avLst/>
          </a:prstGeom>
        </p:spPr>
      </p:pic>
      <p:pic>
        <p:nvPicPr>
          <p:cNvPr id="14" name="Picture 13"/>
          <p:cNvPicPr/>
          <p:nvPr/>
        </p:nvPicPr>
        <p:blipFill>
          <a:blip r:embed="rId5" cstate="print">
            <a:extLst>
              <a:ext uri="{28A0092B-C50C-407E-A947-70E740481C1C}">
                <a14:useLocalDpi xmlns:a14="http://schemas.microsoft.com/office/drawing/2010/main" val="0"/>
              </a:ext>
            </a:extLst>
          </a:blip>
          <a:stretch>
            <a:fillRect/>
          </a:stretch>
        </p:blipFill>
        <p:spPr>
          <a:xfrm>
            <a:off x="116632" y="8316417"/>
            <a:ext cx="576064" cy="624514"/>
          </a:xfrm>
          <a:prstGeom prst="rect">
            <a:avLst/>
          </a:prstGeom>
        </p:spPr>
      </p:pic>
      <p:pic>
        <p:nvPicPr>
          <p:cNvPr id="15" name="Picture 14"/>
          <p:cNvPicPr/>
          <p:nvPr/>
        </p:nvPicPr>
        <p:blipFill>
          <a:blip r:embed="rId5" cstate="print">
            <a:extLst>
              <a:ext uri="{28A0092B-C50C-407E-A947-70E740481C1C}">
                <a14:useLocalDpi xmlns:a14="http://schemas.microsoft.com/office/drawing/2010/main" val="0"/>
              </a:ext>
            </a:extLst>
          </a:blip>
          <a:stretch>
            <a:fillRect/>
          </a:stretch>
        </p:blipFill>
        <p:spPr>
          <a:xfrm>
            <a:off x="6089649" y="8316416"/>
            <a:ext cx="576064" cy="624514"/>
          </a:xfrm>
          <a:prstGeom prst="rect">
            <a:avLst/>
          </a:prstGeom>
        </p:spPr>
      </p:pic>
      <p:pic>
        <p:nvPicPr>
          <p:cNvPr id="16" name="Picture 15"/>
          <p:cNvPicPr/>
          <p:nvPr/>
        </p:nvPicPr>
        <p:blipFill>
          <a:blip r:embed="rId5" cstate="print">
            <a:extLst>
              <a:ext uri="{28A0092B-C50C-407E-A947-70E740481C1C}">
                <a14:useLocalDpi xmlns:a14="http://schemas.microsoft.com/office/drawing/2010/main" val="0"/>
              </a:ext>
            </a:extLst>
          </a:blip>
          <a:stretch>
            <a:fillRect/>
          </a:stretch>
        </p:blipFill>
        <p:spPr>
          <a:xfrm rot="20250039">
            <a:off x="47360" y="1506952"/>
            <a:ext cx="542487" cy="480917"/>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1826000"/>
            <a:ext cx="6450057" cy="6555641"/>
          </a:xfrm>
          <a:prstGeom prst="rect">
            <a:avLst/>
          </a:prstGeom>
          <a:noFill/>
        </p:spPr>
        <p:txBody>
          <a:bodyPr wrap="square" rtlCol="0">
            <a:spAutoFit/>
          </a:bodyPr>
          <a:lstStyle/>
          <a:p>
            <a:r>
              <a:rPr lang="es-CR" sz="1400" b="1" dirty="0">
                <a:latin typeface="Arial" panose="020B0604020202020204" pitchFamily="34" charset="0"/>
                <a:cs typeface="Arial" panose="020B0604020202020204" pitchFamily="34" charset="0"/>
              </a:rPr>
              <a:t>Instrucciones para la clase:</a:t>
            </a:r>
          </a:p>
          <a:p>
            <a:pPr marL="169863" indent="-169863">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las paginas 1, 3 y 4 para los niños pequeños</a:t>
            </a:r>
          </a:p>
          <a:p>
            <a:pPr marL="169863" indent="-169863">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las paginas 1 y 5  para los niños mayores</a:t>
            </a:r>
          </a:p>
          <a:p>
            <a:pPr marL="169863" indent="-169863">
              <a:buFont typeface="Arial" panose="020B0604020202020204" pitchFamily="34" charset="0"/>
              <a:buChar char="•"/>
            </a:pPr>
            <a:r>
              <a:rPr lang="es-CR" sz="1400" dirty="0">
                <a:latin typeface="Arial" panose="020B0604020202020204" pitchFamily="34" charset="0"/>
                <a:cs typeface="Arial" panose="020B0604020202020204" pitchFamily="34" charset="0"/>
              </a:rPr>
              <a:t>El colaborador/padre da una breve introducción al tema y les recuerdan el siguiente significado:</a:t>
            </a:r>
          </a:p>
          <a:p>
            <a:pPr marL="169863" indent="-169863"/>
            <a:r>
              <a:rPr lang="es-CR" sz="1400" dirty="0">
                <a:latin typeface="Arial" panose="020B0604020202020204" pitchFamily="34" charset="0"/>
                <a:cs typeface="Arial" panose="020B0604020202020204" pitchFamily="34" charset="0"/>
              </a:rPr>
              <a:t>    </a:t>
            </a:r>
            <a:r>
              <a:rPr lang="es-CR" sz="1400" b="1" u="sng" dirty="0">
                <a:latin typeface="Arial" panose="020B0604020202020204" pitchFamily="34" charset="0"/>
                <a:cs typeface="Arial" panose="020B0604020202020204" pitchFamily="34" charset="0"/>
              </a:rPr>
              <a:t>Inspiración</a:t>
            </a:r>
            <a:r>
              <a:rPr lang="es-CR" sz="1400" dirty="0">
                <a:latin typeface="Arial" panose="020B0604020202020204" pitchFamily="34" charset="0"/>
                <a:cs typeface="Arial" panose="020B0604020202020204" pitchFamily="34" charset="0"/>
              </a:rPr>
              <a:t>: </a:t>
            </a:r>
            <a:r>
              <a:rPr lang="es-ES" sz="1400" dirty="0">
                <a:latin typeface="Arial" panose="020B0604020202020204" pitchFamily="34" charset="0"/>
                <a:cs typeface="Arial" panose="020B0604020202020204" pitchFamily="34" charset="0"/>
              </a:rPr>
              <a:t>Algo o alguien que motiva a una persona a hacer algo.</a:t>
            </a:r>
          </a:p>
          <a:p>
            <a:pPr marL="169863" indent="-169863">
              <a:buFont typeface="Arial" panose="020B0604020202020204" pitchFamily="34" charset="0"/>
              <a:buChar char="•"/>
            </a:pPr>
            <a:r>
              <a:rPr lang="es-CR" sz="1400" dirty="0">
                <a:latin typeface="Arial" panose="020B0604020202020204" pitchFamily="34" charset="0"/>
                <a:cs typeface="Arial" panose="020B0604020202020204" pitchFamily="34" charset="0"/>
              </a:rPr>
              <a:t>Pueden hacer las siguientes preguntas para reforzar el tema: </a:t>
            </a:r>
            <a:endParaRPr lang="es-CR" sz="1400" dirty="0">
              <a:solidFill>
                <a:srgbClr val="CC66FF"/>
              </a:solidFill>
              <a:latin typeface="Arial" panose="020B0604020202020204" pitchFamily="34" charset="0"/>
              <a:cs typeface="Arial" panose="020B0604020202020204" pitchFamily="34" charset="0"/>
            </a:endParaRPr>
          </a:p>
          <a:p>
            <a:pPr marL="169863" lvl="1" indent="-169863">
              <a:buFont typeface="+mj-lt"/>
              <a:buAutoNum type="arabicPeriod"/>
            </a:pPr>
            <a:r>
              <a:rPr lang="es-CR" sz="1400" dirty="0">
                <a:latin typeface="Arial" panose="020B0604020202020204" pitchFamily="34" charset="0"/>
                <a:cs typeface="Arial" panose="020B0604020202020204" pitchFamily="34" charset="0"/>
              </a:rPr>
              <a:t>¿De que nos da ejemplo Cristo? </a:t>
            </a:r>
            <a:r>
              <a:rPr lang="es-CR" sz="1400" dirty="0">
                <a:solidFill>
                  <a:srgbClr val="C00000"/>
                </a:solidFill>
                <a:latin typeface="Arial" panose="020B0604020202020204" pitchFamily="34" charset="0"/>
                <a:cs typeface="Arial" panose="020B0604020202020204" pitchFamily="34" charset="0"/>
              </a:rPr>
              <a:t>Nos da ejemplo de Bondad, Honestidad, de como amar a nuestro prójimo, de una vida Ordenada, Santa y Pura.</a:t>
            </a:r>
            <a:endParaRPr lang="es-CR" sz="1400" dirty="0">
              <a:solidFill>
                <a:srgbClr val="CC66FF"/>
              </a:solidFill>
              <a:latin typeface="Arial" panose="020B0604020202020204" pitchFamily="34" charset="0"/>
              <a:cs typeface="Arial" panose="020B0604020202020204" pitchFamily="34" charset="0"/>
            </a:endParaRPr>
          </a:p>
          <a:p>
            <a:pPr marL="169863" lvl="1" indent="-169863">
              <a:buFont typeface="+mj-lt"/>
              <a:buAutoNum type="arabicPeriod"/>
            </a:pPr>
            <a:r>
              <a:rPr lang="es-CR" sz="1400" dirty="0">
                <a:latin typeface="Arial" panose="020B0604020202020204" pitchFamily="34" charset="0"/>
                <a:cs typeface="Arial" panose="020B0604020202020204" pitchFamily="34" charset="0"/>
              </a:rPr>
              <a:t>¿Cuál es el voto que debemos hacerle a Dios?</a:t>
            </a:r>
            <a:r>
              <a:rPr lang="es-CR" sz="1400" dirty="0">
                <a:solidFill>
                  <a:srgbClr val="00B0F0"/>
                </a:solidFill>
                <a:latin typeface="Arial" panose="020B0604020202020204" pitchFamily="34" charset="0"/>
                <a:cs typeface="Arial" panose="020B0604020202020204" pitchFamily="34" charset="0"/>
              </a:rPr>
              <a:t> </a:t>
            </a:r>
            <a:r>
              <a:rPr lang="es-CR" sz="1400" dirty="0">
                <a:solidFill>
                  <a:srgbClr val="C00000"/>
                </a:solidFill>
                <a:latin typeface="Arial" panose="020B0604020202020204" pitchFamily="34" charset="0"/>
                <a:cs typeface="Arial" panose="020B0604020202020204" pitchFamily="34" charset="0"/>
              </a:rPr>
              <a:t>Nuestro Voto a Dios debe ser: Querer Agradar solo a MelquisedecLisbet, Amar solo a MelquisedecLisbet, y Vivir solo para MelquisedecLisbet.</a:t>
            </a:r>
            <a:endParaRPr lang="es-CR" sz="1400" dirty="0">
              <a:solidFill>
                <a:srgbClr val="CC66FF"/>
              </a:solidFill>
              <a:latin typeface="Arial" panose="020B0604020202020204" pitchFamily="34" charset="0"/>
              <a:cs typeface="Arial" panose="020B0604020202020204" pitchFamily="34" charset="0"/>
            </a:endParaRPr>
          </a:p>
          <a:p>
            <a:pPr marL="0" lvl="1"/>
            <a:endParaRPr lang="es-CR" sz="1400" b="1" dirty="0">
              <a:latin typeface="Arial" panose="020B0604020202020204" pitchFamily="34" charset="0"/>
              <a:cs typeface="Arial" panose="020B0604020202020204" pitchFamily="34" charset="0"/>
            </a:endParaRPr>
          </a:p>
          <a:p>
            <a:pPr marL="0" lvl="1"/>
            <a:r>
              <a:rPr lang="es-CR" sz="1400" b="1" dirty="0">
                <a:latin typeface="Arial" panose="020B0604020202020204" pitchFamily="34" charset="0"/>
                <a:cs typeface="Arial" panose="020B0604020202020204" pitchFamily="34" charset="0"/>
              </a:rPr>
              <a:t>Actividad: Amo a Cristo Lisbet</a:t>
            </a:r>
          </a:p>
          <a:p>
            <a:pPr marL="0" lvl="1"/>
            <a:r>
              <a:rPr lang="es-CR" sz="1400" dirty="0">
                <a:latin typeface="Arial" panose="020B0604020202020204" pitchFamily="34" charset="0"/>
                <a:cs typeface="Arial" panose="020B0604020202020204" pitchFamily="34" charset="0"/>
              </a:rPr>
              <a:t>Los niños van a formar un árbol de porque aman a Cristo Lisbet.</a:t>
            </a:r>
          </a:p>
          <a:p>
            <a:pPr marL="0" lvl="1"/>
            <a:endParaRPr lang="es-CR" sz="1400" dirty="0">
              <a:latin typeface="Arial" panose="020B0604020202020204" pitchFamily="34" charset="0"/>
              <a:cs typeface="Arial" panose="020B0604020202020204" pitchFamily="34" charset="0"/>
            </a:endParaRPr>
          </a:p>
          <a:p>
            <a:pPr marL="342900" lvl="1" indent="-342900">
              <a:buFont typeface="+mj-lt"/>
              <a:buAutoNum type="arabicPeriod"/>
            </a:pPr>
            <a:r>
              <a:rPr lang="es-CR" sz="1400" dirty="0">
                <a:latin typeface="Arial" panose="020B0604020202020204" pitchFamily="34" charset="0"/>
                <a:cs typeface="Arial" panose="020B0604020202020204" pitchFamily="34" charset="0"/>
              </a:rPr>
              <a:t>Pintar el árbol en la pagina 3 café o recortar el molde y calcarlo en papel construcción café</a:t>
            </a:r>
          </a:p>
          <a:p>
            <a:pPr marL="342900" lvl="1" indent="-342900">
              <a:buFont typeface="+mj-lt"/>
              <a:buAutoNum type="arabicPeriod"/>
            </a:pPr>
            <a:r>
              <a:rPr lang="es-CR" sz="1400" dirty="0">
                <a:latin typeface="Arial" panose="020B0604020202020204" pitchFamily="34" charset="0"/>
                <a:cs typeface="Arial" panose="020B0604020202020204" pitchFamily="34" charset="0"/>
              </a:rPr>
              <a:t>Recortar las hojas en la pagina 4 y calcar en papel construcción de diferentes colores</a:t>
            </a:r>
          </a:p>
          <a:p>
            <a:pPr marL="342900" lvl="1" indent="-342900">
              <a:buFont typeface="+mj-lt"/>
              <a:buAutoNum type="arabicPeriod"/>
            </a:pPr>
            <a:r>
              <a:rPr lang="es-CR" sz="1400" dirty="0">
                <a:latin typeface="Arial" panose="020B0604020202020204" pitchFamily="34" charset="0"/>
                <a:cs typeface="Arial" panose="020B0604020202020204" pitchFamily="34" charset="0"/>
              </a:rPr>
              <a:t>Escribir en cada hoja una razón por la que amas ca Cristo Lisbet</a:t>
            </a:r>
          </a:p>
          <a:p>
            <a:pPr marL="342900" lvl="1" indent="-342900">
              <a:buFont typeface="+mj-lt"/>
              <a:buAutoNum type="arabicPeriod"/>
            </a:pPr>
            <a:r>
              <a:rPr lang="es-CR" sz="1400" dirty="0">
                <a:latin typeface="Arial" panose="020B0604020202020204" pitchFamily="34" charset="0"/>
                <a:cs typeface="Arial" panose="020B0604020202020204" pitchFamily="34" charset="0"/>
              </a:rPr>
              <a:t>Pegar las hojas sobre las ramas del árbol</a:t>
            </a:r>
          </a:p>
          <a:p>
            <a:pPr marL="342900" lvl="1" indent="-342900">
              <a:buFont typeface="+mj-lt"/>
              <a:buAutoNum type="arabicPeriod"/>
            </a:pPr>
            <a:r>
              <a:rPr lang="es-CR" sz="1400" dirty="0">
                <a:latin typeface="Arial" panose="020B0604020202020204" pitchFamily="34" charset="0"/>
                <a:cs typeface="Arial" panose="020B0604020202020204" pitchFamily="34" charset="0"/>
              </a:rPr>
              <a:t>Si desean pueden recortar la foto de Cristo Lisbet en la pág. 4 y pegarla en el centro del árbol</a:t>
            </a:r>
          </a:p>
          <a:p>
            <a:pPr marL="0" lvl="1"/>
            <a:endParaRPr lang="es-CR" sz="1400" dirty="0">
              <a:latin typeface="Arial" panose="020B0604020202020204" pitchFamily="34" charset="0"/>
              <a:cs typeface="Arial" panose="020B0604020202020204" pitchFamily="34" charset="0"/>
            </a:endParaRPr>
          </a:p>
          <a:p>
            <a:pPr marL="0" lvl="1"/>
            <a:r>
              <a:rPr lang="es-CR" sz="1400" b="1" dirty="0">
                <a:latin typeface="Arial" panose="020B0604020202020204" pitchFamily="34" charset="0"/>
                <a:cs typeface="Arial" panose="020B0604020202020204" pitchFamily="34" charset="0"/>
              </a:rPr>
              <a:t>Materiales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Lápices de color/Crayolas</a:t>
            </a:r>
          </a:p>
          <a:p>
            <a:pPr marL="2857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Papel de Construcción</a:t>
            </a:r>
          </a:p>
          <a:p>
            <a:pPr marL="2857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Tijeras</a:t>
            </a:r>
          </a:p>
          <a:p>
            <a:pPr marL="2857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Goma				</a:t>
            </a:r>
          </a:p>
        </p:txBody>
      </p:sp>
      <p:sp>
        <p:nvSpPr>
          <p:cNvPr id="7" name="68 Rectángulo"/>
          <p:cNvSpPr>
            <a:spLocks noChangeArrowheads="1"/>
          </p:cNvSpPr>
          <p:nvPr/>
        </p:nvSpPr>
        <p:spPr bwMode="auto">
          <a:xfrm>
            <a:off x="1700808" y="1348050"/>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8" name="Rectangle 7"/>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a:latin typeface="Chaparral Pro Light" panose="02060403030505090203" pitchFamily="18" charset="0"/>
              </a:rPr>
              <a:t>368 </a:t>
            </a:r>
            <a:r>
              <a:rPr lang="es-CR" sz="2000" u="sng" dirty="0">
                <a:latin typeface="Chaparral Pro Light" panose="02060403030505090203" pitchFamily="18" charset="0"/>
                <a:cs typeface="Arial" panose="020B0604020202020204" pitchFamily="34" charset="0"/>
              </a:rPr>
              <a:t>¿</a:t>
            </a:r>
            <a:r>
              <a:rPr lang="es-CR" altLang="es-MX" sz="2000" b="1" u="sng" dirty="0">
                <a:latin typeface="Chaparral Pro Light" panose="02060403030505090203" pitchFamily="18" charset="0"/>
              </a:rPr>
              <a:t>C</a:t>
            </a:r>
            <a:r>
              <a:rPr lang="es-CR" sz="2000" b="1" u="sng" dirty="0">
                <a:latin typeface="Chaparral Pro Light" panose="02060403030505090203" pitchFamily="18" charset="0"/>
                <a:cs typeface="Arial" panose="020B0604020202020204" pitchFamily="34" charset="0"/>
              </a:rPr>
              <a:t>ó</a:t>
            </a:r>
            <a:r>
              <a:rPr lang="es-CR" altLang="es-MX" sz="2000" b="1" u="sng" dirty="0">
                <a:latin typeface="Chaparral Pro Light" panose="02060403030505090203" pitchFamily="18" charset="0"/>
              </a:rPr>
              <a:t>mo no Amarte?</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11" name="Rectangle 10"/>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a:latin typeface="Chaparral Pro Light" panose="02060403030505090203" pitchFamily="18" charset="0"/>
              </a:rPr>
              <a:t>368 </a:t>
            </a:r>
            <a:r>
              <a:rPr lang="es-CR" sz="2000" u="sng" dirty="0">
                <a:latin typeface="Chaparral Pro Light" panose="02060403030505090203" pitchFamily="18" charset="0"/>
                <a:cs typeface="Arial" panose="020B0604020202020204" pitchFamily="34" charset="0"/>
              </a:rPr>
              <a:t>¿</a:t>
            </a:r>
            <a:r>
              <a:rPr lang="es-CR" altLang="es-MX" sz="2000" b="1" u="sng" dirty="0">
                <a:latin typeface="Chaparral Pro Light" panose="02060403030505090203" pitchFamily="18" charset="0"/>
              </a:rPr>
              <a:t>C</a:t>
            </a:r>
            <a:r>
              <a:rPr lang="es-CR" sz="2000" b="1" u="sng" dirty="0">
                <a:latin typeface="Chaparral Pro Light" panose="02060403030505090203" pitchFamily="18" charset="0"/>
                <a:cs typeface="Arial" panose="020B0604020202020204" pitchFamily="34" charset="0"/>
              </a:rPr>
              <a:t>ó</a:t>
            </a:r>
            <a:r>
              <a:rPr lang="es-CR" altLang="es-MX" sz="2000" b="1" u="sng" dirty="0">
                <a:latin typeface="Chaparral Pro Light" panose="02060403030505090203" pitchFamily="18" charset="0"/>
              </a:rPr>
              <a:t>mo no Amarte?</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026" name="Picture 2" descr="Printable Tree Template-PDF Download-Halloween Crafts-Bare image 1">
            <a:extLst>
              <a:ext uri="{FF2B5EF4-FFF2-40B4-BE49-F238E27FC236}">
                <a16:creationId xmlns:a16="http://schemas.microsoft.com/office/drawing/2014/main" id="{C30EEDE1-E8A2-42C1-923E-EB20D54B1E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77877"/>
            <a:ext cx="6858000" cy="79694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l="56883" t="10025" r="15585" b="31188"/>
          <a:stretch/>
        </p:blipFill>
        <p:spPr>
          <a:xfrm>
            <a:off x="5320217" y="5488785"/>
            <a:ext cx="1298194" cy="174751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1358563" y="-696110"/>
            <a:ext cx="5458324" cy="36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933056" y="1979712"/>
            <a:ext cx="2520280" cy="369332"/>
          </a:xfrm>
          <a:prstGeom prst="rect">
            <a:avLst/>
          </a:prstGeom>
          <a:solidFill>
            <a:schemeClr val="bg1"/>
          </a:solidFill>
        </p:spPr>
        <p:txBody>
          <a:bodyPr wrap="square" rtlCol="0">
            <a:spAutoFit/>
          </a:bodyPr>
          <a:lstStyle/>
          <a:p>
            <a:endParaRPr lang="en-US" dirty="0"/>
          </a:p>
        </p:txBody>
      </p:sp>
      <p:sp>
        <p:nvSpPr>
          <p:cNvPr id="15" name="Rectangle 14"/>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a:latin typeface="Chaparral Pro Light" panose="02060403030505090203" pitchFamily="18" charset="0"/>
              </a:rPr>
              <a:t>368 </a:t>
            </a:r>
            <a:r>
              <a:rPr lang="es-CR" sz="2000" u="sng" dirty="0">
                <a:latin typeface="Chaparral Pro Light" panose="02060403030505090203" pitchFamily="18" charset="0"/>
                <a:cs typeface="Arial" panose="020B0604020202020204" pitchFamily="34" charset="0"/>
              </a:rPr>
              <a:t>¿</a:t>
            </a:r>
            <a:r>
              <a:rPr lang="es-CR" altLang="es-MX" sz="2000" b="1" u="sng" dirty="0">
                <a:latin typeface="Chaparral Pro Light" panose="02060403030505090203" pitchFamily="18" charset="0"/>
              </a:rPr>
              <a:t>C</a:t>
            </a:r>
            <a:r>
              <a:rPr lang="es-CR" sz="2000" b="1" u="sng" dirty="0">
                <a:latin typeface="Chaparral Pro Light" panose="02060403030505090203" pitchFamily="18" charset="0"/>
                <a:cs typeface="Arial" panose="020B0604020202020204" pitchFamily="34" charset="0"/>
              </a:rPr>
              <a:t>ó</a:t>
            </a:r>
            <a:r>
              <a:rPr lang="es-CR" altLang="es-MX" sz="2000" b="1" u="sng" dirty="0">
                <a:latin typeface="Chaparral Pro Light" panose="02060403030505090203" pitchFamily="18" charset="0"/>
              </a:rPr>
              <a:t>mo no Amarte?</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2" name="TextBox 63"/>
          <p:cNvSpPr txBox="1"/>
          <p:nvPr/>
        </p:nvSpPr>
        <p:spPr>
          <a:xfrm>
            <a:off x="417880" y="6683463"/>
            <a:ext cx="2226945" cy="427355"/>
          </a:xfrm>
          <a:prstGeom prst="rect">
            <a:avLst/>
          </a:prstGeom>
          <a:solidFill>
            <a:schemeClr val="bg1"/>
          </a:solidFill>
        </p:spPr>
        <p:txBody>
          <a:bodyPr wrap="square" rtlCol="0">
            <a:spAutoFit/>
          </a:bodyPr>
          <a:lstStyle/>
          <a:p>
            <a:endParaRPr lang="en-US"/>
          </a:p>
        </p:txBody>
      </p:sp>
      <p:sp>
        <p:nvSpPr>
          <p:cNvPr id="21" name="Rectangle 16"/>
          <p:cNvSpPr>
            <a:spLocks noChangeArrowheads="1"/>
          </p:cNvSpPr>
          <p:nvPr/>
        </p:nvSpPr>
        <p:spPr bwMode="auto">
          <a:xfrm>
            <a:off x="711250" y="-9437"/>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0" name="Picture 2" descr="Easy Fall Kids Crafts That Anyone Can Make! - Happiness is Homemade">
            <a:extLst>
              <a:ext uri="{FF2B5EF4-FFF2-40B4-BE49-F238E27FC236}">
                <a16:creationId xmlns:a16="http://schemas.microsoft.com/office/drawing/2014/main" id="{EC2688C4-A61A-4935-8EA9-68C8ED78D2F5}"/>
              </a:ext>
            </a:extLst>
          </p:cNvPr>
          <p:cNvPicPr>
            <a:picLocks noChangeAspect="1" noChangeArrowheads="1"/>
          </p:cNvPicPr>
          <p:nvPr/>
        </p:nvPicPr>
        <p:blipFill>
          <a:blip r:embed="rId4">
            <a:biLevel thresh="25000"/>
            <a:extLst>
              <a:ext uri="{28A0092B-C50C-407E-A947-70E740481C1C}">
                <a14:useLocalDpi xmlns:a14="http://schemas.microsoft.com/office/drawing/2010/main" val="0"/>
              </a:ext>
            </a:extLst>
          </a:blip>
          <a:srcRect/>
          <a:stretch>
            <a:fillRect/>
          </a:stretch>
        </p:blipFill>
        <p:spPr bwMode="auto">
          <a:xfrm>
            <a:off x="1124744" y="1963485"/>
            <a:ext cx="4608513" cy="694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4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1358563" y="-696110"/>
            <a:ext cx="5458324" cy="36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933056" y="1979712"/>
            <a:ext cx="2520280" cy="369332"/>
          </a:xfrm>
          <a:prstGeom prst="rect">
            <a:avLst/>
          </a:prstGeom>
          <a:solidFill>
            <a:schemeClr val="bg1"/>
          </a:solidFill>
        </p:spPr>
        <p:txBody>
          <a:bodyPr wrap="square" rtlCol="0">
            <a:spAutoFit/>
          </a:bodyPr>
          <a:lstStyle/>
          <a:p>
            <a:endParaRPr lang="en-US" dirty="0"/>
          </a:p>
        </p:txBody>
      </p:sp>
      <p:sp>
        <p:nvSpPr>
          <p:cNvPr id="15" name="Rectangle 14"/>
          <p:cNvSpPr/>
          <p:nvPr/>
        </p:nvSpPr>
        <p:spPr>
          <a:xfrm>
            <a:off x="1124744" y="777767"/>
            <a:ext cx="4608512"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a:latin typeface="Chaparral Pro Light" panose="02060403030505090203" pitchFamily="18" charset="0"/>
              </a:rPr>
              <a:t>368 </a:t>
            </a:r>
            <a:r>
              <a:rPr lang="es-CR" sz="2000" u="sng" dirty="0">
                <a:latin typeface="Chaparral Pro Light" panose="02060403030505090203" pitchFamily="18" charset="0"/>
                <a:cs typeface="Arial" panose="020B0604020202020204" pitchFamily="34" charset="0"/>
              </a:rPr>
              <a:t>¿</a:t>
            </a:r>
            <a:r>
              <a:rPr lang="es-CR" altLang="es-MX" sz="2000" b="1" u="sng" dirty="0">
                <a:latin typeface="Chaparral Pro Light" panose="02060403030505090203" pitchFamily="18" charset="0"/>
              </a:rPr>
              <a:t>C</a:t>
            </a:r>
            <a:r>
              <a:rPr lang="es-CR" sz="2000" b="1" u="sng" dirty="0">
                <a:latin typeface="Chaparral Pro Light" panose="02060403030505090203" pitchFamily="18" charset="0"/>
                <a:cs typeface="Arial" panose="020B0604020202020204" pitchFamily="34" charset="0"/>
              </a:rPr>
              <a:t>ó</a:t>
            </a:r>
            <a:r>
              <a:rPr lang="es-CR" altLang="es-MX" sz="2000" b="1" u="sng" dirty="0">
                <a:latin typeface="Chaparral Pro Light" panose="02060403030505090203" pitchFamily="18" charset="0"/>
              </a:rPr>
              <a:t>mo no Amarte?</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2" name="TextBox 63"/>
          <p:cNvSpPr txBox="1"/>
          <p:nvPr/>
        </p:nvSpPr>
        <p:spPr>
          <a:xfrm>
            <a:off x="417880" y="6683463"/>
            <a:ext cx="2226945" cy="427355"/>
          </a:xfrm>
          <a:prstGeom prst="rect">
            <a:avLst/>
          </a:prstGeom>
          <a:solidFill>
            <a:schemeClr val="bg1"/>
          </a:solidFill>
        </p:spPr>
        <p:txBody>
          <a:bodyPr wrap="square" rtlCol="0">
            <a:spAutoFit/>
          </a:bodyPr>
          <a:lstStyle/>
          <a:p>
            <a:endParaRPr lang="en-US"/>
          </a:p>
        </p:txBody>
      </p:sp>
      <p:sp>
        <p:nvSpPr>
          <p:cNvPr id="21" name="Rectangle 16"/>
          <p:cNvSpPr>
            <a:spLocks noChangeArrowheads="1"/>
          </p:cNvSpPr>
          <p:nvPr/>
        </p:nvSpPr>
        <p:spPr bwMode="auto">
          <a:xfrm>
            <a:off x="711250" y="-9437"/>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5" name="Picture 2" descr="Love Cartoon clipart - Paper, Red, Text, transparent clip art">
            <a:extLst>
              <a:ext uri="{FF2B5EF4-FFF2-40B4-BE49-F238E27FC236}">
                <a16:creationId xmlns:a16="http://schemas.microsoft.com/office/drawing/2014/main" id="{DFF69BEB-5288-4800-939C-E9FECB1171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664" y="1744424"/>
            <a:ext cx="5943600" cy="70119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83E075-D5AC-42C8-8EC8-972F67E6BD48}"/>
              </a:ext>
            </a:extLst>
          </p:cNvPr>
          <p:cNvSpPr txBox="1">
            <a:spLocks noChangeArrowheads="1"/>
          </p:cNvSpPr>
          <p:nvPr/>
        </p:nvSpPr>
        <p:spPr bwMode="auto">
          <a:xfrm>
            <a:off x="252815" y="2349044"/>
            <a:ext cx="60213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Felix Titling" panose="04060505060202020A04" pitchFamily="82" charset="0"/>
                <a:ea typeface="Calibri" panose="020F0502020204030204" pitchFamily="34" charset="0"/>
                <a:cs typeface="Arial" panose="020B0604020202020204" pitchFamily="34" charset="0"/>
              </a:rPr>
              <a:t>Una carta con amor a Cristo Lisbet: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40233A10-0C2A-4F8C-8ED9-3A7B57E0034B}"/>
              </a:ext>
            </a:extLst>
          </p:cNvPr>
          <p:cNvSpPr txBox="1">
            <a:spLocks noChangeArrowheads="1"/>
          </p:cNvSpPr>
          <p:nvPr/>
        </p:nvSpPr>
        <p:spPr bwMode="auto">
          <a:xfrm>
            <a:off x="711250" y="3042185"/>
            <a:ext cx="5254493" cy="819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cs typeface="Arial" panose="020B0604020202020204" pitchFamily="34" charset="0"/>
            </a:endParaRPr>
          </a:p>
          <a:p>
            <a:pPr algn="ct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_________________________________________________</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600" dirty="0">
              <a:solidFill>
                <a:srgbClr val="000000"/>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                                     Con </a:t>
            </a:r>
            <a:r>
              <a:rPr kumimoji="0" lang="en-US" altLang="en-US" sz="1600" b="0" i="0" u="none" strike="noStrike" cap="none" normalizeH="0" baseline="0" dirty="0" err="1">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mucho</a:t>
            </a:r>
            <a:r>
              <a:rPr kumimoji="0" lang="en-US"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 amor</a:t>
            </a: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1D4BC565-7503-473D-8138-69290A75EF5A}"/>
              </a:ext>
            </a:extLst>
          </p:cNvPr>
          <p:cNvSpPr>
            <a:spLocks noChangeArrowheads="1"/>
          </p:cNvSpPr>
          <p:nvPr/>
        </p:nvSpPr>
        <p:spPr bwMode="auto">
          <a:xfrm>
            <a:off x="404664" y="81414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13336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1159501</TotalTime>
  <Words>881</Words>
  <Application>Microsoft Office PowerPoint</Application>
  <PresentationFormat>On-screen Show (4:3)</PresentationFormat>
  <Paragraphs>79</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Century Gothic</vt:lpstr>
      <vt:lpstr>Chaparral Pro Light</vt:lpstr>
      <vt:lpstr>Felix Titling</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8387</cp:revision>
  <cp:lastPrinted>2018-09-10T19:54:12Z</cp:lastPrinted>
  <dcterms:created xsi:type="dcterms:W3CDTF">2011-04-01T14:17:38Z</dcterms:created>
  <dcterms:modified xsi:type="dcterms:W3CDTF">2021-11-25T18:51:06Z</dcterms:modified>
</cp:coreProperties>
</file>