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9" r:id="rId1"/>
  </p:sldMasterIdLst>
  <p:notesMasterIdLst>
    <p:notesMasterId r:id="rId7"/>
  </p:notesMasterIdLst>
  <p:sldIdLst>
    <p:sldId id="270" r:id="rId2"/>
    <p:sldId id="276" r:id="rId3"/>
    <p:sldId id="280" r:id="rId4"/>
    <p:sldId id="281" r:id="rId5"/>
    <p:sldId id="282" r:id="rId6"/>
  </p:sldIdLst>
  <p:sldSz cx="6858000" cy="9144000" type="screen4x3"/>
  <p:notesSz cx="7010400" cy="9296400"/>
  <p:defaultTextStyle>
    <a:defPPr>
      <a:defRPr lang="es-PE"/>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1D06"/>
    <a:srgbClr val="EF863F"/>
    <a:srgbClr val="EC7320"/>
    <a:srgbClr val="FF3300"/>
    <a:srgbClr val="6D0D03"/>
    <a:srgbClr val="FF0066"/>
    <a:srgbClr val="39F7AA"/>
    <a:srgbClr val="CC66FF"/>
    <a:srgbClr val="FCA2E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64" autoAdjust="0"/>
    <p:restoredTop sz="95112" autoAdjust="0"/>
  </p:normalViewPr>
  <p:slideViewPr>
    <p:cSldViewPr>
      <p:cViewPr varScale="1">
        <p:scale>
          <a:sx n="64" d="100"/>
          <a:sy n="64" d="100"/>
        </p:scale>
        <p:origin x="1940" y="32"/>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748" y="90"/>
      </p:cViewPr>
      <p:guideLst>
        <p:guide orient="horz" pos="2928"/>
        <p:guide pos="220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463" cy="465409"/>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3" name="2 Marcador de fecha"/>
          <p:cNvSpPr>
            <a:spLocks noGrp="1"/>
          </p:cNvSpPr>
          <p:nvPr>
            <p:ph type="dt" idx="1"/>
          </p:nvPr>
        </p:nvSpPr>
        <p:spPr>
          <a:xfrm>
            <a:off x="3971321" y="0"/>
            <a:ext cx="3037463" cy="465409"/>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BA12EB8-1DAD-4D84-9F4B-0A0D958E0EF4}" type="datetimeFigureOut">
              <a:rPr lang="es-PE"/>
              <a:pPr>
                <a:defRPr/>
              </a:pPr>
              <a:t>14/11/2020</a:t>
            </a:fld>
            <a:endParaRPr lang="es-PE" dirty="0"/>
          </a:p>
        </p:txBody>
      </p:sp>
      <p:sp>
        <p:nvSpPr>
          <p:cNvPr id="4" name="3 Marcador de imagen de diapositiva"/>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pPr lvl="0"/>
            <a:endParaRPr lang="es-PE" noProof="0" dirty="0"/>
          </a:p>
        </p:txBody>
      </p:sp>
      <p:sp>
        <p:nvSpPr>
          <p:cNvPr id="5" name="4 Marcador de notas"/>
          <p:cNvSpPr>
            <a:spLocks noGrp="1"/>
          </p:cNvSpPr>
          <p:nvPr>
            <p:ph type="body" sz="quarter" idx="3"/>
          </p:nvPr>
        </p:nvSpPr>
        <p:spPr>
          <a:xfrm>
            <a:off x="701202" y="4415496"/>
            <a:ext cx="5607997" cy="4184264"/>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PE" noProof="0"/>
          </a:p>
        </p:txBody>
      </p:sp>
      <p:sp>
        <p:nvSpPr>
          <p:cNvPr id="6" name="5 Marcador de pie de página"/>
          <p:cNvSpPr>
            <a:spLocks noGrp="1"/>
          </p:cNvSpPr>
          <p:nvPr>
            <p:ph type="ftr" sz="quarter" idx="4"/>
          </p:nvPr>
        </p:nvSpPr>
        <p:spPr>
          <a:xfrm>
            <a:off x="0" y="8829519"/>
            <a:ext cx="3037463" cy="465409"/>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7" name="6 Marcador de número de diapositiva"/>
          <p:cNvSpPr>
            <a:spLocks noGrp="1"/>
          </p:cNvSpPr>
          <p:nvPr>
            <p:ph type="sldNum" sz="quarter" idx="5"/>
          </p:nvPr>
        </p:nvSpPr>
        <p:spPr>
          <a:xfrm>
            <a:off x="3971321" y="8829519"/>
            <a:ext cx="3037463" cy="46540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5C7F52F-125F-4E83-814A-765F8EAA82B5}" type="slidenum">
              <a:rPr lang="es-PE"/>
              <a:pPr>
                <a:defRPr/>
              </a:pPr>
              <a:t>‹#›</a:t>
            </a:fld>
            <a:endParaRPr lang="es-PE" dirty="0"/>
          </a:p>
        </p:txBody>
      </p:sp>
    </p:spTree>
    <p:extLst>
      <p:ext uri="{BB962C8B-B14F-4D97-AF65-F5344CB8AC3E}">
        <p14:creationId xmlns:p14="http://schemas.microsoft.com/office/powerpoint/2010/main" val="516037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C7F52F-125F-4E83-814A-765F8EAA82B5}" type="slidenum">
              <a:rPr lang="es-PE" smtClean="0"/>
              <a:pPr>
                <a:defRPr/>
              </a:pPr>
              <a:t>1</a:t>
            </a:fld>
            <a:endParaRPr lang="es-PE" dirty="0"/>
          </a:p>
        </p:txBody>
      </p:sp>
    </p:spTree>
    <p:extLst>
      <p:ext uri="{BB962C8B-B14F-4D97-AF65-F5344CB8AC3E}">
        <p14:creationId xmlns:p14="http://schemas.microsoft.com/office/powerpoint/2010/main" val="18586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14/11/2020</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87422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14/11/2020</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4116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14/11/2020</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35886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14/11/2020</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3004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14/11/2020</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4639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14/11/2020</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8339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D1A06C38-91D9-4E4A-B8D9-D06D3FD6411C}" type="datetimeFigureOut">
              <a:rPr lang="es-PE" smtClean="0"/>
              <a:pPr>
                <a:defRPr/>
              </a:pPr>
              <a:t>14/11/2020</a:t>
            </a:fld>
            <a:endParaRPr lang="es-PE" dirty="0"/>
          </a:p>
        </p:txBody>
      </p:sp>
      <p:sp>
        <p:nvSpPr>
          <p:cNvPr id="8" name="Footer Placeholder 7"/>
          <p:cNvSpPr>
            <a:spLocks noGrp="1"/>
          </p:cNvSpPr>
          <p:nvPr>
            <p:ph type="ftr" sz="quarter" idx="11"/>
          </p:nvPr>
        </p:nvSpPr>
        <p:spPr/>
        <p:txBody>
          <a:bodyPr/>
          <a:lstStyle/>
          <a:p>
            <a:pPr>
              <a:defRPr/>
            </a:pPr>
            <a:endParaRPr lang="es-PE" dirty="0"/>
          </a:p>
        </p:txBody>
      </p:sp>
      <p:sp>
        <p:nvSpPr>
          <p:cNvPr id="9" name="Slide Number Placeholder 8"/>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28884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D1A06C38-91D9-4E4A-B8D9-D06D3FD6411C}" type="datetimeFigureOut">
              <a:rPr lang="es-PE" smtClean="0"/>
              <a:pPr>
                <a:defRPr/>
              </a:pPr>
              <a:t>14/11/2020</a:t>
            </a:fld>
            <a:endParaRPr lang="es-PE" dirty="0"/>
          </a:p>
        </p:txBody>
      </p:sp>
      <p:sp>
        <p:nvSpPr>
          <p:cNvPr id="4" name="Footer Placeholder 3"/>
          <p:cNvSpPr>
            <a:spLocks noGrp="1"/>
          </p:cNvSpPr>
          <p:nvPr>
            <p:ph type="ftr" sz="quarter" idx="11"/>
          </p:nvPr>
        </p:nvSpPr>
        <p:spPr/>
        <p:txBody>
          <a:bodyPr/>
          <a:lstStyle/>
          <a:p>
            <a:pPr>
              <a:defRPr/>
            </a:pPr>
            <a:endParaRPr lang="es-PE" dirty="0"/>
          </a:p>
        </p:txBody>
      </p:sp>
      <p:sp>
        <p:nvSpPr>
          <p:cNvPr id="5" name="Slide Number Placeholder 4"/>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76993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1A06C38-91D9-4E4A-B8D9-D06D3FD6411C}" type="datetimeFigureOut">
              <a:rPr lang="es-PE" smtClean="0"/>
              <a:pPr>
                <a:defRPr/>
              </a:pPr>
              <a:t>14/11/2020</a:t>
            </a:fld>
            <a:endParaRPr lang="es-PE" dirty="0"/>
          </a:p>
        </p:txBody>
      </p:sp>
      <p:sp>
        <p:nvSpPr>
          <p:cNvPr id="3" name="Footer Placeholder 2"/>
          <p:cNvSpPr>
            <a:spLocks noGrp="1"/>
          </p:cNvSpPr>
          <p:nvPr>
            <p:ph type="ftr" sz="quarter" idx="11"/>
          </p:nvPr>
        </p:nvSpPr>
        <p:spPr/>
        <p:txBody>
          <a:bodyPr/>
          <a:lstStyle/>
          <a:p>
            <a:pPr>
              <a:defRPr/>
            </a:pPr>
            <a:endParaRPr lang="es-PE" dirty="0"/>
          </a:p>
        </p:txBody>
      </p:sp>
      <p:sp>
        <p:nvSpPr>
          <p:cNvPr id="4" name="Slide Number Placeholder 3"/>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4740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14/11/2020</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02459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14/11/2020</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91900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fld id="{D1A06C38-91D9-4E4A-B8D9-D06D3FD6411C}" type="datetimeFigureOut">
              <a:rPr lang="es-PE" smtClean="0"/>
              <a:pPr>
                <a:defRPr/>
              </a:pPr>
              <a:t>14/11/2020</a:t>
            </a:fld>
            <a:endParaRPr lang="es-PE" dirty="0"/>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es-PE" dirty="0"/>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6617401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hyperlink" Target="http://pngimg.com/download/8104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theretiringsort.com/2012/11/22/thanksgiving-reflectons-on-being-seriously-grateful-and-finding-contentment/" TargetMode="External"/><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ACD04C-3EA8-49F1-AAF2-D1C75033B8B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016" y="8023617"/>
            <a:ext cx="6842983" cy="1307018"/>
          </a:xfrm>
          <a:prstGeom prst="rect">
            <a:avLst/>
          </a:prstGeom>
        </p:spPr>
      </p:pic>
      <p:sp>
        <p:nvSpPr>
          <p:cNvPr id="21" name="2 CuadroTexto"/>
          <p:cNvSpPr txBox="1">
            <a:spLocks noChangeArrowheads="1"/>
          </p:cNvSpPr>
          <p:nvPr/>
        </p:nvSpPr>
        <p:spPr bwMode="auto">
          <a:xfrm>
            <a:off x="0" y="1084468"/>
            <a:ext cx="2340875" cy="430887"/>
          </a:xfrm>
          <a:prstGeom prst="rect">
            <a:avLst/>
          </a:prstGeom>
          <a:noFill/>
          <a:ln w="9525">
            <a:noFill/>
            <a:miter lim="800000"/>
            <a:headEnd/>
            <a:tailEnd/>
          </a:ln>
        </p:spPr>
        <p:txBody>
          <a:bodyPr wrap="square">
            <a:spAutoFit/>
          </a:bodyPr>
          <a:lstStyle/>
          <a:p>
            <a:pPr eaLnBrk="1" hangingPunct="1"/>
            <a:r>
              <a:rPr lang="es-CR" altLang="es-MX" sz="1100" b="1" dirty="0" err="1">
                <a:latin typeface="+mn-lt"/>
                <a:cs typeface="Arial" panose="020B0604020202020204" pitchFamily="34" charset="0"/>
              </a:rPr>
              <a:t>F</a:t>
            </a:r>
            <a:r>
              <a:rPr lang="es-CR" altLang="es-MX" sz="1100" b="1" dirty="0" err="1"/>
              <a:t>or</a:t>
            </a:r>
            <a:r>
              <a:rPr lang="es-CR" altLang="es-MX" sz="1100" b="1" dirty="0"/>
              <a:t> MelquisedecLisbet!</a:t>
            </a:r>
          </a:p>
          <a:p>
            <a:pPr eaLnBrk="1" hangingPunct="1"/>
            <a:r>
              <a:rPr lang="es-CR" altLang="es-MX" sz="1100" b="1" dirty="0" err="1"/>
              <a:t>For</a:t>
            </a:r>
            <a:r>
              <a:rPr lang="es-CR" altLang="es-MX" sz="1100" b="1" dirty="0"/>
              <a:t> </a:t>
            </a:r>
            <a:r>
              <a:rPr lang="es-CR" altLang="es-MX" sz="1100" b="1" dirty="0" err="1"/>
              <a:t>the</a:t>
            </a:r>
            <a:r>
              <a:rPr lang="es-CR" altLang="es-MX" sz="1100" b="1" dirty="0"/>
              <a:t> </a:t>
            </a:r>
            <a:r>
              <a:rPr lang="es-CR" altLang="es-MX" sz="1100" b="1" dirty="0" err="1"/>
              <a:t>Father</a:t>
            </a:r>
            <a:r>
              <a:rPr lang="es-CR" altLang="es-MX" sz="1100" b="1" dirty="0"/>
              <a:t> and </a:t>
            </a:r>
            <a:r>
              <a:rPr lang="es-CR" altLang="es-MX" sz="1100" b="1" dirty="0" err="1"/>
              <a:t>the</a:t>
            </a:r>
            <a:r>
              <a:rPr lang="es-CR" altLang="es-MX" sz="1100" b="1" dirty="0"/>
              <a:t> </a:t>
            </a:r>
            <a:r>
              <a:rPr lang="es-CR" altLang="es-MX" sz="1100" b="1" dirty="0" err="1"/>
              <a:t>Mother</a:t>
            </a:r>
            <a:r>
              <a:rPr lang="es-CR" altLang="es-MX" sz="1100" b="1" dirty="0"/>
              <a:t>!</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5276" y="190996"/>
            <a:ext cx="835915" cy="578665"/>
          </a:xfrm>
          <a:prstGeom prst="rect">
            <a:avLst/>
          </a:prstGeom>
        </p:spPr>
      </p:pic>
      <p:sp>
        <p:nvSpPr>
          <p:cNvPr id="2" name="TextBox 1"/>
          <p:cNvSpPr txBox="1"/>
          <p:nvPr/>
        </p:nvSpPr>
        <p:spPr>
          <a:xfrm>
            <a:off x="332656" y="1672360"/>
            <a:ext cx="6192688" cy="6894195"/>
          </a:xfrm>
          <a:prstGeom prst="rect">
            <a:avLst/>
          </a:prstGeom>
          <a:noFill/>
          <a:ln w="38100">
            <a:noFill/>
            <a:prstDash val="lgDashDotDot"/>
          </a:ln>
        </p:spPr>
        <p:txBody>
          <a:bodyPr wrap="square" rtlCol="0">
            <a:spAutoFit/>
          </a:bodyPr>
          <a:lstStyle/>
          <a:p>
            <a:pPr algn="ctr"/>
            <a:r>
              <a:rPr lang="es-CR"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Columns of the Temple of MelquisedecLisbet, today we will enjoy </a:t>
            </a:r>
          </a:p>
          <a:p>
            <a:pPr algn="ctr"/>
            <a:r>
              <a:rPr lang="en-US" sz="1400" dirty="0">
                <a:latin typeface="Arial" panose="020B0604020202020204" pitchFamily="34" charset="0"/>
                <a:cs typeface="Arial" panose="020B0604020202020204" pitchFamily="34" charset="0"/>
              </a:rPr>
              <a:t>a beautiful poem that talks about our Mother Lisbet. </a:t>
            </a:r>
            <a:r>
              <a:rPr lang="en-US" sz="1400" dirty="0">
                <a:solidFill>
                  <a:srgbClr val="F81D06"/>
                </a:solidFill>
                <a:latin typeface="Arial" panose="020B0604020202020204" pitchFamily="34" charset="0"/>
                <a:cs typeface="Arial" panose="020B0604020202020204" pitchFamily="34" charset="0"/>
              </a:rPr>
              <a:t>CLIP</a:t>
            </a:r>
          </a:p>
          <a:p>
            <a:pPr algn="ctr"/>
            <a:endParaRPr lang="en-US" sz="1200" dirty="0">
              <a:solidFill>
                <a:srgbClr val="7030A0"/>
              </a:solidFill>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Our sister tells us our Mother Lisbet takes us from glory to glory, in other words from Lisbet to Lisbet. With Her we go forward, and She is the Light that lights our path. If we walk in purity and holiness, we go securely towards eternity. The milk and honey that flows from the lips of Christ Lisbet are Her Words of eternal life.  </a:t>
            </a:r>
          </a:p>
          <a:p>
            <a:endParaRPr lang="en-US" sz="12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It strengthens us to know our Father, that is so loving and detailed that gave everything to the Great I Am, our Mother Lisbet. We can know God the Father through God the Mother and He made everything because of and for His Wife. The care our Father has for our Mother Christ Lisbet is so noticeable that we can see it in Her, that is why She is our example to follow. </a:t>
            </a:r>
          </a:p>
          <a:p>
            <a:endParaRPr lang="en-US" sz="12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phrase “Her river runs and refreshes us and Her trees give sweet fruit full of the seed necessary to extend and give to the neighbor,” are like the words of Christ that flow like a river of water that gives life and nourishes us, the trees, in a way that we have what we need to share this knowledge with others. </a:t>
            </a:r>
          </a:p>
          <a:p>
            <a:endParaRPr lang="en-US" sz="1200" b="1" dirty="0">
              <a:solidFill>
                <a:srgbClr val="FF3300"/>
              </a:solidFill>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phrase “You MelquisedecLisbet fill everything, in everything and for everyone,” means that MelquisedecLisbet </a:t>
            </a:r>
            <a:r>
              <a:rPr lang="en-US" sz="1400" b="1" dirty="0">
                <a:latin typeface="Arial" panose="020B0604020202020204" pitchFamily="34" charset="0"/>
                <a:cs typeface="Arial" panose="020B0604020202020204" pitchFamily="34" charset="0"/>
              </a:rPr>
              <a:t>are the only thing we need in our lives. They are everything for us.  </a:t>
            </a:r>
          </a:p>
          <a:p>
            <a:endParaRPr lang="en-US" sz="1200" b="1"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What a privilege brothers and sisters, to be able to listen to the Great Lady Lord that is the Amen, the Faithful and True Witness , and the Beginning of the Creation of God. The one that gives us the example of a garden that gives good fruit.</a:t>
            </a:r>
            <a:endParaRPr lang="en-US" sz="1400" b="1" dirty="0">
              <a:latin typeface="Arial" panose="020B0604020202020204" pitchFamily="34" charset="0"/>
              <a:cs typeface="Arial" panose="020B0604020202020204" pitchFamily="34" charset="0"/>
            </a:endParaRPr>
          </a:p>
          <a:p>
            <a:pPr algn="ctr"/>
            <a:endParaRPr lang="en-US" sz="1000" b="1" dirty="0">
              <a:solidFill>
                <a:srgbClr val="FF3300"/>
              </a:solidFill>
              <a:latin typeface="Arial" panose="020B0604020202020204" pitchFamily="34" charset="0"/>
              <a:cs typeface="Arial" panose="020B0604020202020204" pitchFamily="34" charset="0"/>
            </a:endParaRPr>
          </a:p>
          <a:p>
            <a:pPr algn="ctr"/>
            <a:r>
              <a:rPr lang="en-US" b="1" dirty="0">
                <a:solidFill>
                  <a:srgbClr val="FFC000"/>
                </a:solidFill>
                <a:latin typeface="Arial" panose="020B0604020202020204" pitchFamily="34" charset="0"/>
                <a:cs typeface="Arial" panose="020B0604020202020204" pitchFamily="34" charset="0"/>
              </a:rPr>
              <a:t>    Thank you Melquisedec for sharing Your Great Love, Christ  Lisbet with us.  Amen Hallelujah!</a:t>
            </a:r>
          </a:p>
        </p:txBody>
      </p:sp>
      <p:sp>
        <p:nvSpPr>
          <p:cNvPr id="28" name="Rectangle 27"/>
          <p:cNvSpPr/>
          <p:nvPr/>
        </p:nvSpPr>
        <p:spPr>
          <a:xfrm>
            <a:off x="1124744" y="769661"/>
            <a:ext cx="4608512" cy="400110"/>
          </a:xfrm>
          <a:prstGeom prst="rect">
            <a:avLst/>
          </a:prstGeom>
        </p:spPr>
        <p:txBody>
          <a:bodyPr wrap="square">
            <a:spAutoFit/>
          </a:bodyPr>
          <a:lstStyle/>
          <a:p>
            <a:pPr algn="ctr" eaLnBrk="1" hangingPunct="1"/>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Lesson</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a:latin typeface="Chaparral Pro Light" panose="02060403030505090203" pitchFamily="18" charset="0"/>
              </a:rPr>
              <a:t>314 </a:t>
            </a:r>
            <a:r>
              <a:rPr lang="es-CR" altLang="es-MX" sz="2000" b="1" u="sng" dirty="0" err="1">
                <a:latin typeface="Chaparral Pro Light" panose="02060403030505090203" pitchFamily="18" charset="0"/>
              </a:rPr>
              <a:t>The</a:t>
            </a:r>
            <a:r>
              <a:rPr lang="es-CR" altLang="es-MX" sz="2000" b="1" u="sng" dirty="0">
                <a:latin typeface="Chaparral Pro Light" panose="02060403030505090203" pitchFamily="18" charset="0"/>
              </a:rPr>
              <a:t> </a:t>
            </a:r>
            <a:r>
              <a:rPr lang="es-CR" altLang="es-MX" sz="2000" b="1" u="sng" dirty="0" err="1">
                <a:latin typeface="Chaparral Pro Light" panose="02060403030505090203" pitchFamily="18" charset="0"/>
              </a:rPr>
              <a:t>Fruitful</a:t>
            </a:r>
            <a:r>
              <a:rPr lang="es-CR" altLang="es-MX" sz="2000" b="1" u="sng" dirty="0">
                <a:latin typeface="Chaparral Pro Light" panose="02060403030505090203" pitchFamily="18" charset="0"/>
              </a:rPr>
              <a:t> Garden</a:t>
            </a:r>
            <a:endPar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endParaRPr>
          </a:p>
        </p:txBody>
      </p:sp>
      <p:pic>
        <p:nvPicPr>
          <p:cNvPr id="4" name="Picture 3">
            <a:extLst>
              <a:ext uri="{FF2B5EF4-FFF2-40B4-BE49-F238E27FC236}">
                <a16:creationId xmlns:a16="http://schemas.microsoft.com/office/drawing/2014/main" id="{4CE53734-4387-4B7F-8D71-3BD14593A97A}"/>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flipH="1">
            <a:off x="43766" y="1536284"/>
            <a:ext cx="1058843" cy="947029"/>
          </a:xfrm>
          <a:prstGeom prst="rect">
            <a:avLst/>
          </a:prstGeom>
        </p:spPr>
      </p:pic>
      <p:sp>
        <p:nvSpPr>
          <p:cNvPr id="6" name="Rectangle 5">
            <a:extLst>
              <a:ext uri="{FF2B5EF4-FFF2-40B4-BE49-F238E27FC236}">
                <a16:creationId xmlns:a16="http://schemas.microsoft.com/office/drawing/2014/main" id="{5BD6024A-D1C4-47C0-9F96-44F738D915FA}"/>
              </a:ext>
            </a:extLst>
          </p:cNvPr>
          <p:cNvSpPr/>
          <p:nvPr/>
        </p:nvSpPr>
        <p:spPr>
          <a:xfrm>
            <a:off x="180357" y="1635785"/>
            <a:ext cx="785664" cy="584775"/>
          </a:xfrm>
          <a:prstGeom prst="rect">
            <a:avLst/>
          </a:prstGeom>
          <a:noFill/>
        </p:spPr>
        <p:txBody>
          <a:bodyPr wrap="none" lIns="91440" tIns="45720" rIns="91440" bIns="45720">
            <a:spAutoFit/>
          </a:bodyPr>
          <a:lstStyle/>
          <a:p>
            <a:pPr algn="ctr"/>
            <a:r>
              <a:rPr lang="en-US" sz="1600" b="1" dirty="0">
                <a:ln w="22225">
                  <a:solidFill>
                    <a:schemeClr val="accent2"/>
                  </a:solidFill>
                  <a:prstDash val="solid"/>
                </a:ln>
                <a:solidFill>
                  <a:schemeClr val="accent6">
                    <a:lumMod val="75000"/>
                  </a:schemeClr>
                </a:solidFill>
              </a:rPr>
              <a:t>Give</a:t>
            </a:r>
          </a:p>
          <a:p>
            <a:pPr algn="ctr"/>
            <a:r>
              <a:rPr lang="en-US" sz="1600" b="1" dirty="0">
                <a:ln w="22225">
                  <a:solidFill>
                    <a:schemeClr val="accent2"/>
                  </a:solidFill>
                  <a:prstDash val="solid"/>
                </a:ln>
                <a:solidFill>
                  <a:schemeClr val="accent6">
                    <a:lumMod val="75000"/>
                  </a:schemeClr>
                </a:solidFill>
              </a:rPr>
              <a:t>Thanks</a:t>
            </a:r>
          </a:p>
        </p:txBody>
      </p:sp>
      <p:pic>
        <p:nvPicPr>
          <p:cNvPr id="11" name="Picture 10">
            <a:extLst>
              <a:ext uri="{FF2B5EF4-FFF2-40B4-BE49-F238E27FC236}">
                <a16:creationId xmlns:a16="http://schemas.microsoft.com/office/drawing/2014/main" id="{6A154228-1E4D-4518-89DD-3471E28BD531}"/>
              </a:ext>
            </a:extLst>
          </p:cNvPr>
          <p:cNvPicPr>
            <a:picLocks noChangeAspect="1" noChangeArrowheads="1"/>
          </p:cNvPicPr>
          <p:nvPr/>
        </p:nvPicPr>
        <p:blipFill rotWithShape="1">
          <a:blip r:embed="rId8" cstate="print">
            <a:clrChange>
              <a:clrFrom>
                <a:srgbClr val="000000"/>
              </a:clrFrom>
              <a:clrTo>
                <a:srgbClr val="000000">
                  <a:alpha val="0"/>
                </a:srgbClr>
              </a:clrTo>
            </a:clrChange>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236697" y="16859"/>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52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7930" y="1691680"/>
            <a:ext cx="5933398" cy="7478970"/>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Instructions for the lesson: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Make copies of pages 1 and 3 for the younger children</a:t>
            </a:r>
          </a:p>
          <a:p>
            <a:pPr marL="169863" indent="-169863">
              <a:buFont typeface="Arial" panose="020B0604020202020204" pitchFamily="34" charset="0"/>
              <a:buChar char="•"/>
            </a:pPr>
            <a:r>
              <a:rPr lang="en-US" sz="1400" dirty="0">
                <a:latin typeface="Arial" panose="020B0604020202020204" pitchFamily="34" charset="0"/>
                <a:cs typeface="Arial" panose="020B0604020202020204" pitchFamily="34" charset="0"/>
              </a:rPr>
              <a:t>Make copies of pages 1 and 5 for the older children</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The parent gives a brief introduction to the topic </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You can ask the following questions to reinforce the topic: </a:t>
            </a:r>
            <a:endParaRPr lang="en-US" sz="1400" dirty="0">
              <a:solidFill>
                <a:srgbClr val="FF0000"/>
              </a:solidFill>
              <a:latin typeface="Arial" panose="020B0604020202020204" pitchFamily="34" charset="0"/>
              <a:cs typeface="Arial" panose="020B0604020202020204" pitchFamily="34" charset="0"/>
            </a:endParaRPr>
          </a:p>
          <a:p>
            <a:pPr marL="169863" lvl="1" indent="-169863">
              <a:buFont typeface="+mj-lt"/>
              <a:buAutoNum type="arabicPeriod"/>
            </a:pPr>
            <a:r>
              <a:rPr lang="en-US" sz="1400" dirty="0">
                <a:latin typeface="Arial" panose="020B0604020202020204" pitchFamily="34" charset="0"/>
                <a:cs typeface="Arial" panose="020B0604020202020204" pitchFamily="34" charset="0"/>
              </a:rPr>
              <a:t>What do we need to </a:t>
            </a:r>
            <a:r>
              <a:rPr lang="en-US" sz="1400">
                <a:latin typeface="Arial" panose="020B0604020202020204" pitchFamily="34" charset="0"/>
                <a:cs typeface="Arial" panose="020B0604020202020204" pitchFamily="34" charset="0"/>
              </a:rPr>
              <a:t>securley</a:t>
            </a:r>
            <a:r>
              <a:rPr lang="en-US" sz="1400" dirty="0">
                <a:latin typeface="Arial" panose="020B0604020202020204" pitchFamily="34" charset="0"/>
                <a:cs typeface="Arial" panose="020B0604020202020204" pitchFamily="34" charset="0"/>
              </a:rPr>
              <a:t> get to eternity? </a:t>
            </a:r>
            <a:r>
              <a:rPr lang="en-US" sz="1400" b="1" dirty="0">
                <a:solidFill>
                  <a:srgbClr val="FFC000"/>
                </a:solidFill>
                <a:latin typeface="Arial" panose="020B0604020202020204" pitchFamily="34" charset="0"/>
                <a:cs typeface="Arial" panose="020B0604020202020204" pitchFamily="34" charset="0"/>
              </a:rPr>
              <a:t>Walk in purity and holiness. </a:t>
            </a:r>
          </a:p>
          <a:p>
            <a:pPr marL="168275" lvl="1" indent="-168275"/>
            <a:r>
              <a:rPr lang="en-US" sz="1400" dirty="0">
                <a:latin typeface="Arial" panose="020B0604020202020204" pitchFamily="34" charset="0"/>
                <a:cs typeface="Arial" panose="020B0604020202020204" pitchFamily="34" charset="0"/>
              </a:rPr>
              <a:t>2. What does it mean that MelquisedecLisbet fill everything, in everyone, and for everyone? </a:t>
            </a:r>
            <a:r>
              <a:rPr lang="en-US" sz="1400" b="1" dirty="0">
                <a:solidFill>
                  <a:srgbClr val="FFC000"/>
                </a:solidFill>
                <a:latin typeface="Arial" panose="020B0604020202020204" pitchFamily="34" charset="0"/>
                <a:cs typeface="Arial" panose="020B0604020202020204" pitchFamily="34" charset="0"/>
              </a:rPr>
              <a:t>That MelquisedecLisbet are the only thing we need in our lives. They are everything to us. </a:t>
            </a:r>
          </a:p>
          <a:p>
            <a:pPr marL="0" lvl="1"/>
            <a:r>
              <a:rPr lang="en-US" sz="1400" dirty="0">
                <a:latin typeface="Arial" panose="020B0604020202020204" pitchFamily="34" charset="0"/>
                <a:cs typeface="Arial" panose="020B0604020202020204" pitchFamily="34" charset="0"/>
              </a:rPr>
              <a:t>3. Who gives us the example of a garden that gives good fruit? </a:t>
            </a:r>
            <a:r>
              <a:rPr lang="en-US" sz="1400" b="1" dirty="0">
                <a:solidFill>
                  <a:srgbClr val="FFC000"/>
                </a:solidFill>
                <a:latin typeface="Arial" panose="020B0604020202020204" pitchFamily="34" charset="0"/>
                <a:cs typeface="Arial" panose="020B0604020202020204" pitchFamily="34" charset="0"/>
              </a:rPr>
              <a:t>Christ Lisbet</a:t>
            </a:r>
            <a:endParaRPr lang="en-US" sz="1400" b="1" dirty="0">
              <a:solidFill>
                <a:srgbClr val="FF0000"/>
              </a:solidFill>
              <a:latin typeface="Arial" panose="020B0604020202020204" pitchFamily="34" charset="0"/>
              <a:cs typeface="Arial" panose="020B0604020202020204" pitchFamily="34" charset="0"/>
            </a:endParaRPr>
          </a:p>
          <a:p>
            <a:pPr marL="0" lvl="1"/>
            <a:endParaRPr lang="en-US" sz="1200" dirty="0">
              <a:solidFill>
                <a:srgbClr val="7030A0"/>
              </a:solidFill>
              <a:latin typeface="Arial" panose="020B0604020202020204" pitchFamily="34" charset="0"/>
              <a:cs typeface="Arial" panose="020B0604020202020204" pitchFamily="34" charset="0"/>
            </a:endParaRPr>
          </a:p>
          <a:p>
            <a:pPr marL="0" lvl="1"/>
            <a:r>
              <a:rPr lang="en-US" sz="1600" b="1" dirty="0">
                <a:latin typeface="Arial" panose="020B0604020202020204" pitchFamily="34" charset="0"/>
                <a:cs typeface="Arial" panose="020B0604020202020204" pitchFamily="34" charset="0"/>
              </a:rPr>
              <a:t>Activity: The Table of Nourishment </a:t>
            </a:r>
          </a:p>
          <a:p>
            <a:pPr marL="0" lvl="1"/>
            <a:r>
              <a:rPr lang="en-US" sz="1400" dirty="0">
                <a:latin typeface="Arial" panose="020B0604020202020204" pitchFamily="34" charset="0"/>
                <a:cs typeface="Arial" panose="020B0604020202020204" pitchFamily="34" charset="0"/>
              </a:rPr>
              <a:t>The children will make a table with their favorite food dishes. Just like our Mother Christ Lisbet nourishes us spiritually with Her Words, we need to nourish our bodies with food. </a:t>
            </a:r>
          </a:p>
          <a:p>
            <a:pPr marL="342900" lvl="1" indent="-342900">
              <a:buAutoNum type="arabicPeriod"/>
            </a:pPr>
            <a:r>
              <a:rPr lang="en-US" sz="1400" dirty="0">
                <a:latin typeface="Arial" panose="020B0604020202020204" pitchFamily="34" charset="0"/>
                <a:cs typeface="Arial" panose="020B0604020202020204" pitchFamily="34" charset="0"/>
              </a:rPr>
              <a:t>Cut out the plates from page 3 </a:t>
            </a:r>
          </a:p>
          <a:p>
            <a:pPr marL="342900" lvl="1" indent="-342900">
              <a:buAutoNum type="arabicPeriod"/>
            </a:pPr>
            <a:r>
              <a:rPr lang="en-US" sz="1400" dirty="0">
                <a:latin typeface="Arial" panose="020B0604020202020204" pitchFamily="34" charset="0"/>
                <a:cs typeface="Arial" panose="020B0604020202020204" pitchFamily="34" charset="0"/>
              </a:rPr>
              <a:t>Either glue the plates onto the table on page 4, or glue the plates onto a piece of construction paper that will serve as the table.</a:t>
            </a:r>
          </a:p>
          <a:p>
            <a:pPr marL="342900" lvl="1" indent="-342900">
              <a:buAutoNum type="arabicPeriod"/>
            </a:pPr>
            <a:r>
              <a:rPr lang="en-US" sz="1400" dirty="0">
                <a:latin typeface="Arial" panose="020B0604020202020204" pitchFamily="34" charset="0"/>
                <a:cs typeface="Arial" panose="020B0604020202020204" pitchFamily="34" charset="0"/>
              </a:rPr>
              <a:t>The children can use items from around the house (ex: uncooked macaroni) to make their dishes or they can draw the food onto the plates. </a:t>
            </a:r>
          </a:p>
          <a:p>
            <a:pPr marL="342900" lvl="1" indent="-342900">
              <a:buAutoNum type="arabicPeriod"/>
            </a:pPr>
            <a:r>
              <a:rPr lang="en-US" sz="1400" dirty="0">
                <a:latin typeface="Arial" panose="020B0604020202020204" pitchFamily="34" charset="0"/>
                <a:cs typeface="Arial" panose="020B0604020202020204" pitchFamily="34" charset="0"/>
              </a:rPr>
              <a:t>The children can also decorate the table by drawing flowers, cups, utensils, </a:t>
            </a:r>
            <a:r>
              <a:rPr lang="en-US" sz="1400" dirty="0" err="1">
                <a:latin typeface="Arial" panose="020B0604020202020204" pitchFamily="34" charset="0"/>
                <a:cs typeface="Arial" panose="020B0604020202020204" pitchFamily="34" charset="0"/>
              </a:rPr>
              <a:t>ect</a:t>
            </a:r>
            <a:r>
              <a:rPr lang="en-US" sz="1400" dirty="0">
                <a:latin typeface="Arial" panose="020B0604020202020204" pitchFamily="34" charset="0"/>
                <a:cs typeface="Arial" panose="020B0604020202020204" pitchFamily="34" charset="0"/>
              </a:rPr>
              <a:t>.  </a:t>
            </a:r>
          </a:p>
          <a:p>
            <a:pPr marL="0" lvl="1"/>
            <a:r>
              <a:rPr lang="en-US" sz="1400" dirty="0">
                <a:latin typeface="Arial" panose="020B0604020202020204" pitchFamily="34" charset="0"/>
                <a:cs typeface="Arial" panose="020B0604020202020204" pitchFamily="34" charset="0"/>
              </a:rPr>
              <a:t>					             </a:t>
            </a:r>
          </a:p>
          <a:p>
            <a:pPr marL="0" lvl="1"/>
            <a:r>
              <a:rPr lang="en-US" sz="1600" b="1" dirty="0">
                <a:latin typeface="Arial" panose="020B0604020202020204" pitchFamily="34" charset="0"/>
                <a:cs typeface="Arial" panose="020B0604020202020204" pitchFamily="34" charset="0"/>
              </a:rPr>
              <a:t>Materials</a:t>
            </a:r>
            <a:r>
              <a:rPr lang="en-US" sz="16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a:t>
            </a:r>
          </a:p>
          <a:p>
            <a:pPr marL="2857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Pencil</a:t>
            </a:r>
          </a:p>
          <a:p>
            <a:pPr marL="2857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Crayons</a:t>
            </a:r>
          </a:p>
          <a:p>
            <a:pPr marL="2857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Scissor</a:t>
            </a:r>
          </a:p>
          <a:p>
            <a:pPr marL="2857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Glue</a:t>
            </a:r>
          </a:p>
          <a:p>
            <a:pPr marL="2857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Sheet of construction paper (optional)</a:t>
            </a:r>
          </a:p>
          <a:p>
            <a:pPr marL="0" lvl="1"/>
            <a:endParaRPr lang="es-CR" sz="1400" dirty="0">
              <a:latin typeface="Arial" panose="020B0604020202020204" pitchFamily="34" charset="0"/>
              <a:cs typeface="Arial" panose="020B0604020202020204" pitchFamily="34" charset="0"/>
            </a:endParaRPr>
          </a:p>
        </p:txBody>
      </p:sp>
      <p:sp>
        <p:nvSpPr>
          <p:cNvPr id="7" name="68 Rectángulo"/>
          <p:cNvSpPr>
            <a:spLocks noChangeArrowheads="1"/>
          </p:cNvSpPr>
          <p:nvPr/>
        </p:nvSpPr>
        <p:spPr bwMode="auto">
          <a:xfrm>
            <a:off x="1700808" y="1331640"/>
            <a:ext cx="3258490" cy="307777"/>
          </a:xfrm>
          <a:prstGeom prst="rect">
            <a:avLst/>
          </a:prstGeom>
          <a:noFill/>
          <a:ln w="9525">
            <a:noFill/>
            <a:miter lim="800000"/>
            <a:headEnd/>
            <a:tailEnd/>
          </a:ln>
        </p:spPr>
        <p:txBody>
          <a:bodyPr wrap="square">
            <a:spAutoFit/>
          </a:bodyPr>
          <a:lstStyle/>
          <a:p>
            <a:pPr algn="ctr" eaLnBrk="1" hangingPunct="1"/>
            <a:r>
              <a:rPr lang="es-CR" altLang="es-MX" sz="1400" dirty="0">
                <a:latin typeface="Century Gothic" panose="020B0502020202020204" pitchFamily="34" charset="0"/>
                <a:cs typeface="Arial" panose="020B0604020202020204" pitchFamily="34" charset="0"/>
              </a:rPr>
              <a:t>Page </a:t>
            </a:r>
            <a:r>
              <a:rPr lang="es-CR" altLang="es-MX" sz="1400" dirty="0" err="1">
                <a:latin typeface="Century Gothic" panose="020B0502020202020204" pitchFamily="34" charset="0"/>
                <a:cs typeface="Arial" panose="020B0604020202020204" pitchFamily="34" charset="0"/>
              </a:rPr>
              <a:t>for</a:t>
            </a:r>
            <a:r>
              <a:rPr lang="es-CR" altLang="es-MX" sz="1400" dirty="0">
                <a:latin typeface="Century Gothic" panose="020B0502020202020204" pitchFamily="34" charset="0"/>
                <a:cs typeface="Arial" panose="020B0604020202020204" pitchFamily="34" charset="0"/>
              </a:rPr>
              <a:t> </a:t>
            </a:r>
            <a:r>
              <a:rPr lang="es-CR" altLang="es-MX" sz="1400" dirty="0" err="1">
                <a:latin typeface="Century Gothic" panose="020B0502020202020204" pitchFamily="34" charset="0"/>
                <a:cs typeface="Arial" panose="020B0604020202020204" pitchFamily="34" charset="0"/>
              </a:rPr>
              <a:t>the</a:t>
            </a:r>
            <a:r>
              <a:rPr lang="es-CR" altLang="es-MX" sz="1400" dirty="0">
                <a:latin typeface="Century Gothic" panose="020B0502020202020204" pitchFamily="34" charset="0"/>
                <a:cs typeface="Arial" panose="020B0604020202020204" pitchFamily="34" charset="0"/>
              </a:rPr>
              <a:t> </a:t>
            </a:r>
            <a:r>
              <a:rPr lang="es-CR" altLang="es-MX" sz="1400" dirty="0" err="1">
                <a:latin typeface="Century Gothic" panose="020B0502020202020204" pitchFamily="34" charset="0"/>
                <a:cs typeface="Arial" panose="020B0604020202020204" pitchFamily="34" charset="0"/>
              </a:rPr>
              <a:t>parents</a:t>
            </a:r>
            <a:endParaRPr lang="es-CR" altLang="es-MX" sz="1400" dirty="0">
              <a:latin typeface="Century Gothic" panose="020B0502020202020204" pitchFamily="34" charset="0"/>
              <a:cs typeface="Arial" panose="020B0604020202020204"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850" y="134000"/>
            <a:ext cx="835915" cy="578665"/>
          </a:xfrm>
          <a:prstGeom prst="rect">
            <a:avLst/>
          </a:prstGeom>
        </p:spPr>
      </p:pic>
      <p:sp>
        <p:nvSpPr>
          <p:cNvPr id="8" name="Rectangle 7">
            <a:extLst>
              <a:ext uri="{FF2B5EF4-FFF2-40B4-BE49-F238E27FC236}">
                <a16:creationId xmlns:a16="http://schemas.microsoft.com/office/drawing/2014/main" id="{948A84B4-B5BF-41DA-A0A5-206661AF4A81}"/>
              </a:ext>
            </a:extLst>
          </p:cNvPr>
          <p:cNvSpPr/>
          <p:nvPr/>
        </p:nvSpPr>
        <p:spPr>
          <a:xfrm>
            <a:off x="1124744" y="769661"/>
            <a:ext cx="4608512" cy="400110"/>
          </a:xfrm>
          <a:prstGeom prst="rect">
            <a:avLst/>
          </a:prstGeom>
        </p:spPr>
        <p:txBody>
          <a:bodyPr wrap="square">
            <a:spAutoFit/>
          </a:bodyPr>
          <a:lstStyle/>
          <a:p>
            <a:pPr algn="ctr" eaLnBrk="1" hangingPunct="1"/>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Lesson</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a:latin typeface="Chaparral Pro Light" panose="02060403030505090203" pitchFamily="18" charset="0"/>
              </a:rPr>
              <a:t>314 </a:t>
            </a:r>
            <a:r>
              <a:rPr lang="es-CR" altLang="es-MX" sz="2000" b="1" u="sng" dirty="0" err="1">
                <a:latin typeface="Chaparral Pro Light" panose="02060403030505090203" pitchFamily="18" charset="0"/>
              </a:rPr>
              <a:t>The</a:t>
            </a:r>
            <a:r>
              <a:rPr lang="es-CR" altLang="es-MX" sz="2000" b="1" u="sng" dirty="0">
                <a:latin typeface="Chaparral Pro Light" panose="02060403030505090203" pitchFamily="18" charset="0"/>
              </a:rPr>
              <a:t> </a:t>
            </a:r>
            <a:r>
              <a:rPr lang="es-CR" altLang="es-MX" sz="2000" b="1" u="sng" dirty="0" err="1">
                <a:latin typeface="Chaparral Pro Light" panose="02060403030505090203" pitchFamily="18" charset="0"/>
              </a:rPr>
              <a:t>Fruitful</a:t>
            </a:r>
            <a:r>
              <a:rPr lang="es-CR" altLang="es-MX" sz="2000" b="1" u="sng" dirty="0">
                <a:latin typeface="Chaparral Pro Light" panose="02060403030505090203" pitchFamily="18" charset="0"/>
              </a:rPr>
              <a:t> Garden</a:t>
            </a:r>
            <a:endPar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endParaRPr>
          </a:p>
        </p:txBody>
      </p:sp>
      <p:pic>
        <p:nvPicPr>
          <p:cNvPr id="11" name="Picture 10">
            <a:extLst>
              <a:ext uri="{FF2B5EF4-FFF2-40B4-BE49-F238E27FC236}">
                <a16:creationId xmlns:a16="http://schemas.microsoft.com/office/drawing/2014/main" id="{ECF4E0B0-4AE2-4FAA-969A-59FBAAFEF116}"/>
              </a:ext>
            </a:extLst>
          </p:cNvPr>
          <p:cNvPicPr>
            <a:picLocks noChangeAspect="1" noChangeArrowheads="1"/>
          </p:cNvPicPr>
          <p:nvPr/>
        </p:nvPicPr>
        <p:blipFill rotWithShape="1">
          <a:blip r:embed="rId3" cstate="print">
            <a:clrChange>
              <a:clrFrom>
                <a:srgbClr val="000000"/>
              </a:clrFrom>
              <a:clrTo>
                <a:srgbClr val="000000">
                  <a:alpha val="0"/>
                </a:srgbClr>
              </a:clrTo>
            </a:clrChang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236697" y="16859"/>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874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6246" y="171493"/>
            <a:ext cx="835915" cy="578665"/>
          </a:xfrm>
          <a:prstGeom prst="rect">
            <a:avLst/>
          </a:prstGeom>
        </p:spPr>
      </p:pic>
      <p:sp>
        <p:nvSpPr>
          <p:cNvPr id="3" name="TextBox 2"/>
          <p:cNvSpPr txBox="1"/>
          <p:nvPr/>
        </p:nvSpPr>
        <p:spPr>
          <a:xfrm>
            <a:off x="1628800" y="7236296"/>
            <a:ext cx="216024"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1668615" y="6866964"/>
            <a:ext cx="216024" cy="369332"/>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053595CD-EA32-435E-9E8D-2D2CB7EFA4D9}"/>
              </a:ext>
            </a:extLst>
          </p:cNvPr>
          <p:cNvSpPr txBox="1"/>
          <p:nvPr/>
        </p:nvSpPr>
        <p:spPr>
          <a:xfrm>
            <a:off x="836712" y="7974521"/>
            <a:ext cx="4608512" cy="120032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p:txBody>
      </p:sp>
      <p:sp>
        <p:nvSpPr>
          <p:cNvPr id="8" name="Rectangle 7">
            <a:extLst>
              <a:ext uri="{FF2B5EF4-FFF2-40B4-BE49-F238E27FC236}">
                <a16:creationId xmlns:a16="http://schemas.microsoft.com/office/drawing/2014/main" id="{32405B30-7376-426E-8E0A-040BCCB43A72}"/>
              </a:ext>
            </a:extLst>
          </p:cNvPr>
          <p:cNvSpPr/>
          <p:nvPr/>
        </p:nvSpPr>
        <p:spPr>
          <a:xfrm>
            <a:off x="1124744" y="769661"/>
            <a:ext cx="4608512" cy="400110"/>
          </a:xfrm>
          <a:prstGeom prst="rect">
            <a:avLst/>
          </a:prstGeom>
        </p:spPr>
        <p:txBody>
          <a:bodyPr wrap="square">
            <a:spAutoFit/>
          </a:bodyPr>
          <a:lstStyle/>
          <a:p>
            <a:pPr algn="ctr" eaLnBrk="1" hangingPunct="1"/>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Lesson</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a:latin typeface="Chaparral Pro Light" panose="02060403030505090203" pitchFamily="18" charset="0"/>
              </a:rPr>
              <a:t>314 </a:t>
            </a:r>
            <a:r>
              <a:rPr lang="es-CR" altLang="es-MX" sz="2000" b="1" u="sng" dirty="0" err="1">
                <a:latin typeface="Chaparral Pro Light" panose="02060403030505090203" pitchFamily="18" charset="0"/>
              </a:rPr>
              <a:t>The</a:t>
            </a:r>
            <a:r>
              <a:rPr lang="es-CR" altLang="es-MX" sz="2000" b="1" u="sng" dirty="0">
                <a:latin typeface="Chaparral Pro Light" panose="02060403030505090203" pitchFamily="18" charset="0"/>
              </a:rPr>
              <a:t> </a:t>
            </a:r>
            <a:r>
              <a:rPr lang="es-CR" altLang="es-MX" sz="2000" b="1" u="sng" dirty="0" err="1">
                <a:latin typeface="Chaparral Pro Light" panose="02060403030505090203" pitchFamily="18" charset="0"/>
              </a:rPr>
              <a:t>Fruitful</a:t>
            </a:r>
            <a:r>
              <a:rPr lang="es-CR" altLang="es-MX" sz="2000" b="1" u="sng" dirty="0">
                <a:latin typeface="Chaparral Pro Light" panose="02060403030505090203" pitchFamily="18" charset="0"/>
              </a:rPr>
              <a:t> Garden</a:t>
            </a:r>
            <a:endPar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endParaRPr>
          </a:p>
        </p:txBody>
      </p:sp>
      <p:pic>
        <p:nvPicPr>
          <p:cNvPr id="1026" name="Picture 2">
            <a:extLst>
              <a:ext uri="{FF2B5EF4-FFF2-40B4-BE49-F238E27FC236}">
                <a16:creationId xmlns:a16="http://schemas.microsoft.com/office/drawing/2014/main" id="{E971D04E-E899-44C9-9738-CDA59EC332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356" y="1723738"/>
            <a:ext cx="2420888" cy="24208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187C6DC8-CBC0-4DA4-9095-B623AC2E96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1307" y="1648736"/>
            <a:ext cx="2420888" cy="24208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57446C58-CE10-43D5-92C2-A04B628656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8556" y="4013767"/>
            <a:ext cx="2420888" cy="24208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ECACFEE1-C5AE-4518-84A5-42129FC882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589" y="6304496"/>
            <a:ext cx="2420888" cy="24208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74DB533A-190F-49A1-A72B-75210F4626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8756" y="6297190"/>
            <a:ext cx="2420888" cy="24208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FF68E4C-5949-433F-9DD8-A000B34C1E08}"/>
              </a:ext>
            </a:extLst>
          </p:cNvPr>
          <p:cNvPicPr>
            <a:picLocks noChangeAspect="1" noChangeArrowheads="1"/>
          </p:cNvPicPr>
          <p:nvPr/>
        </p:nvPicPr>
        <p:blipFill rotWithShape="1">
          <a:blip r:embed="rId4" cstate="print">
            <a:clrChange>
              <a:clrFrom>
                <a:srgbClr val="000000"/>
              </a:clrFrom>
              <a:clrTo>
                <a:srgbClr val="000000">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236697" y="16859"/>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613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6246" y="171493"/>
            <a:ext cx="835915" cy="578665"/>
          </a:xfrm>
          <a:prstGeom prst="rect">
            <a:avLst/>
          </a:prstGeom>
        </p:spPr>
      </p:pic>
      <p:sp>
        <p:nvSpPr>
          <p:cNvPr id="3" name="TextBox 2"/>
          <p:cNvSpPr txBox="1"/>
          <p:nvPr/>
        </p:nvSpPr>
        <p:spPr>
          <a:xfrm>
            <a:off x="1628800" y="7236296"/>
            <a:ext cx="216024"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1668615" y="6866964"/>
            <a:ext cx="216024" cy="369332"/>
          </a:xfrm>
          <a:prstGeom prst="rect">
            <a:avLst/>
          </a:prstGeom>
          <a:solidFill>
            <a:schemeClr val="bg1"/>
          </a:solidFill>
        </p:spPr>
        <p:txBody>
          <a:bodyPr wrap="square" rtlCol="0">
            <a:spAutoFit/>
          </a:bodyPr>
          <a:lstStyle/>
          <a:p>
            <a:endParaRPr lang="en-US" dirty="0"/>
          </a:p>
        </p:txBody>
      </p:sp>
      <p:pic>
        <p:nvPicPr>
          <p:cNvPr id="2" name="Picture 1">
            <a:extLst>
              <a:ext uri="{FF2B5EF4-FFF2-40B4-BE49-F238E27FC236}">
                <a16:creationId xmlns:a16="http://schemas.microsoft.com/office/drawing/2014/main" id="{F31A101B-17AD-457B-BE20-B6EE80F63D66}"/>
              </a:ext>
            </a:extLst>
          </p:cNvPr>
          <p:cNvPicPr>
            <a:picLocks noChangeAspect="1"/>
          </p:cNvPicPr>
          <p:nvPr/>
        </p:nvPicPr>
        <p:blipFill rotWithShape="1">
          <a:blip r:embed="rId3"/>
          <a:srcRect l="1553" t="6512" r="6315" b="2599"/>
          <a:stretch/>
        </p:blipFill>
        <p:spPr>
          <a:xfrm rot="16200000">
            <a:off x="-560053" y="1720294"/>
            <a:ext cx="8000907" cy="6503520"/>
          </a:xfrm>
          <a:prstGeom prst="rect">
            <a:avLst/>
          </a:prstGeom>
        </p:spPr>
      </p:pic>
      <p:pic>
        <p:nvPicPr>
          <p:cNvPr id="11" name="Picture 10">
            <a:extLst>
              <a:ext uri="{FF2B5EF4-FFF2-40B4-BE49-F238E27FC236}">
                <a16:creationId xmlns:a16="http://schemas.microsoft.com/office/drawing/2014/main" id="{00E672F3-495A-4F37-B50C-524A03000171}"/>
              </a:ext>
            </a:extLst>
          </p:cNvPr>
          <p:cNvPicPr>
            <a:picLocks noChangeAspect="1" noChangeArrowheads="1"/>
          </p:cNvPicPr>
          <p:nvPr/>
        </p:nvPicPr>
        <p:blipFill rotWithShape="1">
          <a:blip r:embed="rId4" cstate="print">
            <a:clrChange>
              <a:clrFrom>
                <a:srgbClr val="000000"/>
              </a:clrFrom>
              <a:clrTo>
                <a:srgbClr val="000000">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236697" y="16859"/>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4821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6246" y="171493"/>
            <a:ext cx="835915" cy="578665"/>
          </a:xfrm>
          <a:prstGeom prst="rect">
            <a:avLst/>
          </a:prstGeom>
        </p:spPr>
      </p:pic>
      <p:sp>
        <p:nvSpPr>
          <p:cNvPr id="3" name="TextBox 2"/>
          <p:cNvSpPr txBox="1"/>
          <p:nvPr/>
        </p:nvSpPr>
        <p:spPr>
          <a:xfrm>
            <a:off x="1628800" y="7236296"/>
            <a:ext cx="216024"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1668615" y="6866964"/>
            <a:ext cx="216024" cy="369332"/>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053595CD-EA32-435E-9E8D-2D2CB7EFA4D9}"/>
              </a:ext>
            </a:extLst>
          </p:cNvPr>
          <p:cNvSpPr txBox="1"/>
          <p:nvPr/>
        </p:nvSpPr>
        <p:spPr>
          <a:xfrm>
            <a:off x="836712" y="7974521"/>
            <a:ext cx="4608512" cy="120032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p:txBody>
      </p:sp>
      <p:pic>
        <p:nvPicPr>
          <p:cNvPr id="8" name="Picture 7">
            <a:extLst>
              <a:ext uri="{FF2B5EF4-FFF2-40B4-BE49-F238E27FC236}">
                <a16:creationId xmlns:a16="http://schemas.microsoft.com/office/drawing/2014/main" id="{17DFE666-03B1-4755-B955-059CD47E49BB}"/>
              </a:ext>
            </a:extLst>
          </p:cNvPr>
          <p:cNvPicPr/>
          <p:nvPr/>
        </p:nvPicPr>
        <p:blipFill rotWithShape="1">
          <a:blip r:embed="rId3"/>
          <a:srcRect l="10280" t="27121" r="66112" b="19745"/>
          <a:stretch/>
        </p:blipFill>
        <p:spPr bwMode="auto">
          <a:xfrm>
            <a:off x="800708" y="2083731"/>
            <a:ext cx="5256584" cy="5778785"/>
          </a:xfrm>
          <a:prstGeom prst="rect">
            <a:avLst/>
          </a:prstGeom>
          <a:ln>
            <a:noFill/>
          </a:ln>
          <a:extLst>
            <a:ext uri="{53640926-AAD7-44D8-BBD7-CCE9431645EC}">
              <a14:shadowObscured xmlns:a14="http://schemas.microsoft.com/office/drawing/2010/main"/>
            </a:ext>
          </a:extLst>
        </p:spPr>
      </p:pic>
      <p:sp>
        <p:nvSpPr>
          <p:cNvPr id="11" name="2 CuadroTexto">
            <a:extLst>
              <a:ext uri="{FF2B5EF4-FFF2-40B4-BE49-F238E27FC236}">
                <a16:creationId xmlns:a16="http://schemas.microsoft.com/office/drawing/2014/main" id="{D0187C5F-1D37-4BF7-856D-687B99ECBBEC}"/>
              </a:ext>
            </a:extLst>
          </p:cNvPr>
          <p:cNvSpPr txBox="1">
            <a:spLocks noChangeArrowheads="1"/>
          </p:cNvSpPr>
          <p:nvPr/>
        </p:nvSpPr>
        <p:spPr bwMode="auto">
          <a:xfrm>
            <a:off x="1340768" y="1457511"/>
            <a:ext cx="4176464" cy="369332"/>
          </a:xfrm>
          <a:prstGeom prst="rect">
            <a:avLst/>
          </a:prstGeom>
          <a:noFill/>
          <a:ln w="9525">
            <a:noFill/>
            <a:miter lim="800000"/>
            <a:headEnd/>
            <a:tailEnd/>
          </a:ln>
        </p:spPr>
        <p:txBody>
          <a:bodyPr wrap="square">
            <a:spAutoFit/>
          </a:bodyPr>
          <a:lstStyle/>
          <a:p>
            <a:pPr algn="ctr" eaLnBrk="1" hangingPunct="1"/>
            <a:r>
              <a:rPr lang="es-CR" altLang="es-MX" dirty="0" err="1"/>
              <a:t>Holy</a:t>
            </a:r>
            <a:r>
              <a:rPr lang="es-CR" altLang="es-MX" dirty="0"/>
              <a:t> </a:t>
            </a:r>
            <a:r>
              <a:rPr lang="es-CR" altLang="es-MX" dirty="0" err="1"/>
              <a:t>angels</a:t>
            </a:r>
            <a:r>
              <a:rPr lang="es-CR" altLang="es-MX" dirty="0"/>
              <a:t>, complete </a:t>
            </a:r>
            <a:r>
              <a:rPr lang="es-CR" altLang="es-MX" dirty="0" err="1"/>
              <a:t>the</a:t>
            </a:r>
            <a:r>
              <a:rPr lang="es-CR" altLang="es-MX" dirty="0"/>
              <a:t> </a:t>
            </a:r>
            <a:r>
              <a:rPr lang="es-CR" altLang="es-MX" dirty="0" err="1"/>
              <a:t>word</a:t>
            </a:r>
            <a:r>
              <a:rPr lang="es-CR" altLang="es-MX" dirty="0"/>
              <a:t> </a:t>
            </a:r>
            <a:r>
              <a:rPr lang="es-CR" altLang="es-MX" dirty="0" err="1"/>
              <a:t>search</a:t>
            </a:r>
            <a:endParaRPr lang="es-CR" altLang="es-MX" dirty="0"/>
          </a:p>
        </p:txBody>
      </p:sp>
      <p:pic>
        <p:nvPicPr>
          <p:cNvPr id="4" name="Picture 3">
            <a:extLst>
              <a:ext uri="{FF2B5EF4-FFF2-40B4-BE49-F238E27FC236}">
                <a16:creationId xmlns:a16="http://schemas.microsoft.com/office/drawing/2014/main" id="{9D2AC1B2-7715-4CE1-B7DB-3A69CB4AD8B7}"/>
              </a:ext>
            </a:extLst>
          </p:cNvPr>
          <p:cNvPicPr>
            <a:picLocks noChangeAspect="1"/>
          </p:cNvPicPr>
          <p:nvPr/>
        </p:nvPicPr>
        <p:blipFill>
          <a:blip r:embed="rId4"/>
          <a:stretch>
            <a:fillRect/>
          </a:stretch>
        </p:blipFill>
        <p:spPr>
          <a:xfrm>
            <a:off x="3670089" y="6141091"/>
            <a:ext cx="2387203" cy="1721425"/>
          </a:xfrm>
          <a:prstGeom prst="rect">
            <a:avLst/>
          </a:prstGeom>
        </p:spPr>
      </p:pic>
      <p:sp>
        <p:nvSpPr>
          <p:cNvPr id="12" name="Rectangle 11">
            <a:extLst>
              <a:ext uri="{FF2B5EF4-FFF2-40B4-BE49-F238E27FC236}">
                <a16:creationId xmlns:a16="http://schemas.microsoft.com/office/drawing/2014/main" id="{D00C5FC3-31ED-4BC9-94BF-F59AA5DE13D2}"/>
              </a:ext>
            </a:extLst>
          </p:cNvPr>
          <p:cNvSpPr/>
          <p:nvPr/>
        </p:nvSpPr>
        <p:spPr>
          <a:xfrm>
            <a:off x="1124744" y="769661"/>
            <a:ext cx="4608512" cy="400110"/>
          </a:xfrm>
          <a:prstGeom prst="rect">
            <a:avLst/>
          </a:prstGeom>
        </p:spPr>
        <p:txBody>
          <a:bodyPr wrap="square">
            <a:spAutoFit/>
          </a:bodyPr>
          <a:lstStyle/>
          <a:p>
            <a:pPr algn="ctr" eaLnBrk="1" hangingPunct="1"/>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Lesson</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a:latin typeface="Chaparral Pro Light" panose="02060403030505090203" pitchFamily="18" charset="0"/>
              </a:rPr>
              <a:t>314 </a:t>
            </a:r>
            <a:r>
              <a:rPr lang="es-CR" altLang="es-MX" sz="2000" b="1" u="sng" dirty="0" err="1">
                <a:latin typeface="Chaparral Pro Light" panose="02060403030505090203" pitchFamily="18" charset="0"/>
              </a:rPr>
              <a:t>The</a:t>
            </a:r>
            <a:r>
              <a:rPr lang="es-CR" altLang="es-MX" sz="2000" b="1" u="sng" dirty="0">
                <a:latin typeface="Chaparral Pro Light" panose="02060403030505090203" pitchFamily="18" charset="0"/>
              </a:rPr>
              <a:t> </a:t>
            </a:r>
            <a:r>
              <a:rPr lang="es-CR" altLang="es-MX" sz="2000" b="1" u="sng" dirty="0" err="1">
                <a:latin typeface="Chaparral Pro Light" panose="02060403030505090203" pitchFamily="18" charset="0"/>
              </a:rPr>
              <a:t>Fruitful</a:t>
            </a:r>
            <a:r>
              <a:rPr lang="es-CR" altLang="es-MX" sz="2000" b="1" u="sng" dirty="0">
                <a:latin typeface="Chaparral Pro Light" panose="02060403030505090203" pitchFamily="18" charset="0"/>
              </a:rPr>
              <a:t> Garden</a:t>
            </a:r>
            <a:endPar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endParaRPr>
          </a:p>
        </p:txBody>
      </p:sp>
      <p:pic>
        <p:nvPicPr>
          <p:cNvPr id="13" name="Picture 12">
            <a:extLst>
              <a:ext uri="{FF2B5EF4-FFF2-40B4-BE49-F238E27FC236}">
                <a16:creationId xmlns:a16="http://schemas.microsoft.com/office/drawing/2014/main" id="{40A9C58E-535A-411F-B699-153C5899ACE0}"/>
              </a:ext>
            </a:extLst>
          </p:cNvPr>
          <p:cNvPicPr>
            <a:picLocks noChangeAspect="1" noChangeArrowheads="1"/>
          </p:cNvPicPr>
          <p:nvPr/>
        </p:nvPicPr>
        <p:blipFill rotWithShape="1">
          <a:blip r:embed="rId5" cstate="print">
            <a:clrChange>
              <a:clrFrom>
                <a:srgbClr val="000000"/>
              </a:clrFrom>
              <a:clrTo>
                <a:srgbClr val="000000">
                  <a:alpha val="0"/>
                </a:srgbClr>
              </a:clrTo>
            </a:clrChange>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236697" y="16859"/>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7478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1165600</TotalTime>
  <Words>652</Words>
  <Application>Microsoft Office PowerPoint</Application>
  <PresentationFormat>On-screen Show (4:3)</PresentationFormat>
  <Paragraphs>51</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Century Gothic</vt:lpstr>
      <vt:lpstr>Chaparral Pro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Willington</dc:creator>
  <cp:lastModifiedBy>Tanya Cobena</cp:lastModifiedBy>
  <cp:revision>8507</cp:revision>
  <cp:lastPrinted>2018-09-10T19:54:12Z</cp:lastPrinted>
  <dcterms:created xsi:type="dcterms:W3CDTF">2011-04-01T14:17:38Z</dcterms:created>
  <dcterms:modified xsi:type="dcterms:W3CDTF">2020-11-14T16:25:07Z</dcterms:modified>
</cp:coreProperties>
</file>