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8" r:id="rId4"/>
    <p:sldId id="277" r:id="rId5"/>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 uri="{2D200454-40CA-4A62-9FC3-DE9A4176ACB9}">
      <p15:notesGuideLst xmlns:p15="http://schemas.microsoft.com/office/powerpoint/2012/main" xmlns="">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6AFA"/>
    <a:srgbClr val="FF0066"/>
    <a:srgbClr val="2006BA"/>
    <a:srgbClr val="00FF00"/>
    <a:srgbClr val="FF9999"/>
    <a:srgbClr val="F6BB00"/>
    <a:srgbClr val="17CF29"/>
    <a:srgbClr val="F26A1E"/>
    <a:srgbClr val="F8F8F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59" autoAdjust="0"/>
    <p:restoredTop sz="94270" autoAdjust="0"/>
  </p:normalViewPr>
  <p:slideViewPr>
    <p:cSldViewPr>
      <p:cViewPr>
        <p:scale>
          <a:sx n="80" d="100"/>
          <a:sy n="80" d="100"/>
        </p:scale>
        <p:origin x="-1974" y="72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5/04/2018</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5/04/2018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5/04/2018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5/04/2018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5/04/2018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5/04/2018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5/04/2018</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5/04/2018</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5/04/2018</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5/04/2018</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5/04/2018</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5/04/2018</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5/04/2018</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334927" y="403885"/>
            <a:ext cx="4248472" cy="338554"/>
          </a:xfrm>
          <a:prstGeom prst="rect">
            <a:avLst/>
          </a:prstGeom>
        </p:spPr>
        <p:txBody>
          <a:bodyPr wrap="square">
            <a:spAutoFit/>
          </a:bodyPr>
          <a:lstStyle/>
          <a:p>
            <a:pPr algn="ctr"/>
            <a:r>
              <a:rPr lang="en-US" sz="1600" dirty="0" smtClean="0">
                <a:latin typeface="Century Gothic" panose="020B0502020202020204" pitchFamily="34" charset="0"/>
              </a:rPr>
              <a:t>Lesson #176 The Resurrection</a:t>
            </a:r>
            <a:endParaRPr lang="en-US" sz="1600" dirty="0">
              <a:latin typeface="Century Gothic" panose="020B0502020202020204" pitchFamily="34" charset="0"/>
            </a:endParaRPr>
          </a:p>
        </p:txBody>
      </p:sp>
      <p:sp>
        <p:nvSpPr>
          <p:cNvPr id="10" name="68 Rectángulo"/>
          <p:cNvSpPr>
            <a:spLocks noChangeArrowheads="1"/>
          </p:cNvSpPr>
          <p:nvPr/>
        </p:nvSpPr>
        <p:spPr bwMode="auto">
          <a:xfrm>
            <a:off x="131713" y="1457243"/>
            <a:ext cx="6654899" cy="7586692"/>
          </a:xfrm>
          <a:prstGeom prst="rect">
            <a:avLst/>
          </a:prstGeom>
          <a:noFill/>
          <a:ln w="38100">
            <a:solidFill>
              <a:srgbClr val="FFC000"/>
            </a:solidFill>
            <a:prstDash val="lgDashDot"/>
            <a:miter lim="800000"/>
            <a:headEnd/>
            <a:tailEnd/>
          </a:ln>
        </p:spPr>
        <p:txBody>
          <a:bodyPr wrap="square">
            <a:spAutoFit/>
          </a:bodyPr>
          <a:lstStyle/>
          <a:p>
            <a:pPr algn="ctr"/>
            <a:r>
              <a:rPr lang="en-US" sz="1100" dirty="0" smtClean="0">
                <a:latin typeface="Arial" panose="020B0604020202020204" pitchFamily="34" charset="0"/>
                <a:cs typeface="Arial" panose="020B0604020202020204" pitchFamily="34" charset="0"/>
              </a:rPr>
              <a:t>Brothers and sisters of light, today our Parents explain to us a little more about the</a:t>
            </a:r>
          </a:p>
          <a:p>
            <a:pPr algn="ctr"/>
            <a:r>
              <a:rPr lang="en-US" sz="1100" dirty="0" smtClean="0">
                <a:latin typeface="Arial" panose="020B0604020202020204" pitchFamily="34" charset="0"/>
                <a:cs typeface="Arial" panose="020B0604020202020204" pitchFamily="34" charset="0"/>
              </a:rPr>
              <a:t> mystery of the resurrection of the dead</a:t>
            </a:r>
            <a:r>
              <a:rPr lang="en-US" sz="1100" dirty="0" smtClean="0">
                <a:latin typeface="Arial" panose="020B0604020202020204" pitchFamily="34" charset="0"/>
                <a:cs typeface="Arial" panose="020B0604020202020204" pitchFamily="34" charset="0"/>
              </a:rPr>
              <a:t>. Christ was the first to die to a death of the cross,</a:t>
            </a:r>
          </a:p>
          <a:p>
            <a:pPr algn="ctr"/>
            <a:r>
              <a:rPr lang="en-US" sz="1100" dirty="0" smtClean="0">
                <a:latin typeface="Arial" panose="020B0604020202020204" pitchFamily="34" charset="0"/>
                <a:cs typeface="Arial" panose="020B0604020202020204" pitchFamily="34" charset="0"/>
              </a:rPr>
              <a:t> which is to die to the carnal mind. Then </a:t>
            </a:r>
            <a:r>
              <a:rPr lang="en-US" sz="1100" dirty="0" smtClean="0">
                <a:latin typeface="Arial" panose="020B0604020202020204" pitchFamily="34" charset="0"/>
                <a:cs typeface="Arial" panose="020B0604020202020204" pitchFamily="34" charset="0"/>
              </a:rPr>
              <a:t>She was resurrected by being born spiritually</a:t>
            </a:r>
            <a:r>
              <a:rPr lang="en-US" sz="1100" dirty="0" smtClean="0">
                <a:latin typeface="Arial" panose="020B0604020202020204" pitchFamily="34" charset="0"/>
                <a:cs typeface="Arial" panose="020B0604020202020204" pitchFamily="34" charset="0"/>
              </a:rPr>
              <a:t>.</a:t>
            </a:r>
          </a:p>
          <a:p>
            <a:pPr algn="ctr"/>
            <a:endParaRPr lang="en-US" sz="1000" dirty="0" smtClean="0">
              <a:solidFill>
                <a:srgbClr val="FF0066"/>
              </a:solidFill>
              <a:latin typeface="Arial" panose="020B0604020202020204" pitchFamily="34" charset="0"/>
              <a:cs typeface="Arial" panose="020B0604020202020204" pitchFamily="34" charset="0"/>
            </a:endParaRPr>
          </a:p>
          <a:p>
            <a:r>
              <a:rPr lang="en-US" sz="1100" u="sng" dirty="0" smtClean="0">
                <a:latin typeface="Arial" panose="020B0604020202020204" pitchFamily="34" charset="0"/>
                <a:cs typeface="Arial" panose="020B0604020202020204" pitchFamily="34" charset="0"/>
              </a:rPr>
              <a:t>To be resurrecte</a:t>
            </a:r>
            <a:r>
              <a:rPr lang="en-US" sz="1100" u="sng" dirty="0" smtClean="0">
                <a:latin typeface="Arial" panose="020B0604020202020204" pitchFamily="34" charset="0"/>
                <a:cs typeface="Arial" panose="020B0604020202020204" pitchFamily="34" charset="0"/>
              </a:rPr>
              <a:t>d like Christ Lisbet was, we need to leave behind the old way of living according to the carnal mind and dress ourselves according to the new man created and taught by ML</a:t>
            </a:r>
            <a:r>
              <a:rPr lang="en-US" sz="1100" dirty="0" smtClean="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i</a:t>
            </a:r>
            <a:r>
              <a:rPr lang="en-US" sz="1100" dirty="0" smtClean="0">
                <a:latin typeface="Arial" panose="020B0604020202020204" pitchFamily="34" charset="0"/>
                <a:cs typeface="Arial" panose="020B0604020202020204" pitchFamily="34" charset="0"/>
              </a:rPr>
              <a:t>n the justice and holiness of the truth. We </a:t>
            </a:r>
            <a:r>
              <a:rPr lang="en-US" sz="1100" dirty="0" smtClean="0">
                <a:latin typeface="Arial" panose="020B0604020202020204" pitchFamily="34" charset="0"/>
                <a:cs typeface="Arial" panose="020B0604020202020204" pitchFamily="34" charset="0"/>
              </a:rPr>
              <a:t>can’t live or behave like everyone else if we are children of </a:t>
            </a:r>
            <a:r>
              <a:rPr lang="en-US" sz="1100" dirty="0" smtClean="0">
                <a:latin typeface="Arial" panose="020B0604020202020204" pitchFamily="34" charset="0"/>
                <a:cs typeface="Arial" panose="020B0604020202020204" pitchFamily="34" charset="0"/>
              </a:rPr>
              <a:t>MelquisedecLisbet.</a:t>
            </a:r>
          </a:p>
          <a:p>
            <a:endParaRPr lang="en-US" sz="10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It is </a:t>
            </a:r>
            <a:r>
              <a:rPr lang="en-US" sz="1100" dirty="0" smtClean="0">
                <a:latin typeface="Arial" panose="020B0604020202020204" pitchFamily="34" charset="0"/>
                <a:cs typeface="Arial" panose="020B0604020202020204" pitchFamily="34" charset="0"/>
              </a:rPr>
              <a:t>very important to receive and accept the </a:t>
            </a:r>
            <a:r>
              <a:rPr lang="en-US" sz="1100" dirty="0" smtClean="0">
                <a:latin typeface="Arial" panose="020B0604020202020204" pitchFamily="34" charset="0"/>
                <a:cs typeface="Arial" panose="020B0604020202020204" pitchFamily="34" charset="0"/>
              </a:rPr>
              <a:t>“</a:t>
            </a:r>
            <a:r>
              <a:rPr lang="en-US" sz="11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Clean Slate</a:t>
            </a:r>
            <a:r>
              <a:rPr lang="en-US" sz="1100" dirty="0" smtClean="0">
                <a:latin typeface="Arial" panose="020B0604020202020204" pitchFamily="34" charset="0"/>
                <a:cs typeface="Arial" panose="020B0604020202020204" pitchFamily="34" charset="0"/>
              </a:rPr>
              <a:t>” that our Parents have given us, because it teaches us to live in Their Perfect Order</a:t>
            </a:r>
            <a:r>
              <a:rPr lang="en-US" sz="1100" dirty="0" smtClean="0">
                <a:latin typeface="Arial" panose="020B0604020202020204" pitchFamily="34" charset="0"/>
                <a:cs typeface="Arial" panose="020B0604020202020204" pitchFamily="34" charset="0"/>
              </a:rPr>
              <a:t>- full of love, peace, truth and justice.</a:t>
            </a:r>
            <a:r>
              <a:rPr lang="en-US" sz="1100" dirty="0" smtClean="0">
                <a:latin typeface="Arial" panose="020B0604020202020204" pitchFamily="34" charset="0"/>
                <a:cs typeface="Arial" panose="020B0604020202020204" pitchFamily="34" charset="0"/>
              </a:rPr>
              <a:t> </a:t>
            </a:r>
            <a:r>
              <a:rPr lang="en-US" sz="1100" i="1" dirty="0" smtClean="0">
                <a:latin typeface="Arial" panose="020B0604020202020204" pitchFamily="34" charset="0"/>
                <a:cs typeface="Arial" panose="020B0604020202020204" pitchFamily="34" charset="0"/>
              </a:rPr>
              <a:t>Romans 6:13.</a:t>
            </a:r>
          </a:p>
          <a:p>
            <a:r>
              <a:rPr lang="en-US" sz="1100" dirty="0" smtClean="0">
                <a:latin typeface="Arial" panose="020B0604020202020204" pitchFamily="34" charset="0"/>
                <a:cs typeface="Arial" panose="020B0604020202020204" pitchFamily="34" charset="0"/>
              </a:rPr>
              <a:t>This means:</a:t>
            </a:r>
          </a:p>
          <a:p>
            <a:pPr marL="171450" indent="-171450">
              <a:buFont typeface="Arial" panose="020B0604020202020204" pitchFamily="34" charset="0"/>
              <a:buChar char="•"/>
            </a:pPr>
            <a:r>
              <a:rPr lang="en-US" sz="1100" dirty="0" smtClean="0">
                <a:latin typeface="Arial" panose="020B0604020202020204" pitchFamily="34" charset="0"/>
                <a:cs typeface="Arial" panose="020B0604020202020204" pitchFamily="34" charset="0"/>
              </a:rPr>
              <a:t>Our carnal mind will try </a:t>
            </a:r>
            <a:r>
              <a:rPr lang="en-US" sz="1100" dirty="0" smtClean="0">
                <a:latin typeface="Arial" panose="020B0604020202020204" pitchFamily="34" charset="0"/>
                <a:cs typeface="Arial" panose="020B0604020202020204" pitchFamily="34" charset="0"/>
              </a:rPr>
              <a:t>to use every part of our body to make us fail God and avoid our resurrection. But CL has taught us to take all thoughts captive to the obedience of Her. That way we show </a:t>
            </a:r>
            <a:r>
              <a:rPr lang="en-US" sz="1100" dirty="0" err="1" smtClean="0">
                <a:latin typeface="Arial" panose="020B0604020202020204" pitchFamily="34" charset="0"/>
                <a:cs typeface="Arial" panose="020B0604020202020204" pitchFamily="34" charset="0"/>
              </a:rPr>
              <a:t>satan</a:t>
            </a:r>
            <a:r>
              <a:rPr lang="en-US" sz="1100" dirty="0" smtClean="0">
                <a:latin typeface="Arial" panose="020B0604020202020204" pitchFamily="34" charset="0"/>
                <a:cs typeface="Arial" panose="020B0604020202020204" pitchFamily="34" charset="0"/>
              </a:rPr>
              <a:t> who really reigns in our mind- CL</a:t>
            </a:r>
            <a:r>
              <a:rPr lang="en-US"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US" sz="1100" dirty="0" smtClean="0">
                <a:latin typeface="Arial" panose="020B0604020202020204" pitchFamily="34" charset="0"/>
                <a:cs typeface="Arial" panose="020B0604020202020204" pitchFamily="34" charset="0"/>
              </a:rPr>
              <a:t>All of our being should be consecrated to God: the spirit, the soul and the body.</a:t>
            </a:r>
          </a:p>
          <a:p>
            <a:pPr marL="171450" indent="-171450">
              <a:buFont typeface="Arial" panose="020B0604020202020204" pitchFamily="34" charset="0"/>
              <a:buChar char="•"/>
            </a:pPr>
            <a:r>
              <a:rPr lang="en-US" sz="1100" dirty="0" smtClean="0">
                <a:latin typeface="Arial" panose="020B0604020202020204" pitchFamily="34" charset="0"/>
                <a:cs typeface="Arial" panose="020B0604020202020204" pitchFamily="34" charset="0"/>
              </a:rPr>
              <a:t>We have a new life once we accept and receive the word of Life</a:t>
            </a:r>
            <a:r>
              <a:rPr lang="en-US" sz="1100" dirty="0" smtClean="0">
                <a:latin typeface="Arial" panose="020B0604020202020204" pitchFamily="34" charset="0"/>
                <a:cs typeface="Arial" panose="020B0604020202020204" pitchFamily="34" charset="0"/>
              </a:rPr>
              <a:t>, to become immortal</a:t>
            </a:r>
            <a:r>
              <a:rPr lang="en-US" sz="1100" dirty="0" smtClean="0">
                <a:latin typeface="Arial" panose="020B0604020202020204" pitchFamily="34" charset="0"/>
                <a:cs typeface="Arial" panose="020B0604020202020204" pitchFamily="34" charset="0"/>
              </a:rPr>
              <a:t>.</a:t>
            </a:r>
          </a:p>
          <a:p>
            <a:endParaRPr lang="en-US" sz="800" dirty="0" smtClean="0">
              <a:latin typeface="Arial" panose="020B0604020202020204" pitchFamily="34" charset="0"/>
              <a:cs typeface="Arial" panose="020B0604020202020204" pitchFamily="34" charset="0"/>
            </a:endParaRPr>
          </a:p>
          <a:p>
            <a:pPr algn="ctr"/>
            <a:r>
              <a:rPr lang="en-US" sz="1100" b="1" dirty="0" smtClean="0">
                <a:latin typeface="Arial" panose="020B0604020202020204" pitchFamily="34" charset="0"/>
                <a:cs typeface="Arial" panose="020B0604020202020204" pitchFamily="34" charset="0"/>
              </a:rPr>
              <a:t>O</a:t>
            </a:r>
            <a:r>
              <a:rPr lang="en-US" sz="1100" b="1" dirty="0" smtClean="0">
                <a:latin typeface="Arial" panose="020B0604020202020204" pitchFamily="34" charset="0"/>
                <a:cs typeface="Arial" panose="020B0604020202020204" pitchFamily="34" charset="0"/>
              </a:rPr>
              <a:t>ur Parents give us a wonderful training of love where we learn to use the Power </a:t>
            </a:r>
          </a:p>
          <a:p>
            <a:pPr algn="ctr"/>
            <a:r>
              <a:rPr lang="en-US" sz="1100" b="1" dirty="0" smtClean="0">
                <a:latin typeface="Arial" panose="020B0604020202020204" pitchFamily="34" charset="0"/>
                <a:cs typeface="Arial" panose="020B0604020202020204" pitchFamily="34" charset="0"/>
              </a:rPr>
              <a:t>of their knowledge and use every part of our body correctly to always give </a:t>
            </a:r>
          </a:p>
          <a:p>
            <a:pPr algn="ctr"/>
            <a:r>
              <a:rPr lang="en-US" sz="1100" b="1" dirty="0" smtClean="0">
                <a:latin typeface="Arial" panose="020B0604020202020204" pitchFamily="34" charset="0"/>
                <a:cs typeface="Arial" panose="020B0604020202020204" pitchFamily="34" charset="0"/>
              </a:rPr>
              <a:t>glory to MelquisedecLisbet.</a:t>
            </a:r>
            <a:endParaRPr lang="en-US" sz="1100" b="1" i="1" dirty="0" smtClean="0">
              <a:latin typeface="Arial" panose="020B0604020202020204" pitchFamily="34" charset="0"/>
              <a:cs typeface="Arial" panose="020B0604020202020204" pitchFamily="34" charset="0"/>
            </a:endParaRPr>
          </a:p>
          <a:p>
            <a:endParaRPr lang="en-US" sz="1000" dirty="0" smtClean="0">
              <a:latin typeface="Arial" panose="020B0604020202020204" pitchFamily="34" charset="0"/>
              <a:cs typeface="Arial" panose="020B0604020202020204" pitchFamily="34" charset="0"/>
            </a:endParaRPr>
          </a:p>
          <a:p>
            <a:pPr algn="just"/>
            <a:r>
              <a:rPr lang="en-US" sz="1100" dirty="0" smtClean="0">
                <a:latin typeface="Arial" panose="020B0604020202020204" pitchFamily="34" charset="0"/>
                <a:cs typeface="Arial" panose="020B0604020202020204" pitchFamily="34" charset="0"/>
              </a:rPr>
              <a:t>CL tells us that we are slaves to everything that </a:t>
            </a:r>
            <a:r>
              <a:rPr lang="en-US" sz="1100" dirty="0" smtClean="0">
                <a:latin typeface="Arial" panose="020B0604020202020204" pitchFamily="34" charset="0"/>
                <a:cs typeface="Arial" panose="020B0604020202020204" pitchFamily="34" charset="0"/>
              </a:rPr>
              <a:t>dominates/controls us, but when we obey God then we become children and stop being slaves. We decide if we want to live or die. </a:t>
            </a:r>
            <a:r>
              <a:rPr lang="en-US" sz="1100" u="sng" dirty="0" smtClean="0">
                <a:latin typeface="Arial" panose="020B0604020202020204" pitchFamily="34" charset="0"/>
                <a:cs typeface="Arial" panose="020B0604020202020204" pitchFamily="34" charset="0"/>
              </a:rPr>
              <a:t>ML offer us a life of eternal Peace, Prosperity, Health, Well-being, and Joy. But there are many gods that take people to death and we should be careful so we can resurrect like CL</a:t>
            </a:r>
            <a:r>
              <a:rPr lang="en-US" sz="1100" dirty="0" smtClean="0">
                <a:latin typeface="Arial" panose="020B0604020202020204" pitchFamily="34" charset="0"/>
                <a:cs typeface="Arial" panose="020B0604020202020204" pitchFamily="34" charset="0"/>
              </a:rPr>
              <a:t>. </a:t>
            </a:r>
          </a:p>
          <a:p>
            <a:pPr algn="just"/>
            <a:r>
              <a:rPr lang="en-US" sz="1100" dirty="0" smtClean="0">
                <a:latin typeface="Arial" panose="020B0604020202020204" pitchFamily="34" charset="0"/>
                <a:cs typeface="Arial" panose="020B0604020202020204" pitchFamily="34" charset="0"/>
              </a:rPr>
              <a:t>Some are</a:t>
            </a:r>
            <a:r>
              <a:rPr lang="en-US" sz="1100" dirty="0" smtClean="0">
                <a:latin typeface="Arial" panose="020B0604020202020204" pitchFamily="34" charset="0"/>
                <a:cs typeface="Arial" panose="020B0604020202020204" pitchFamily="34" charset="0"/>
              </a:rPr>
              <a:t>:</a:t>
            </a:r>
          </a:p>
          <a:p>
            <a:pPr algn="just"/>
            <a:r>
              <a:rPr lang="en-US" sz="1100" dirty="0" smtClean="0">
                <a:latin typeface="Arial" panose="020B0604020202020204" pitchFamily="34" charset="0"/>
                <a:cs typeface="Arial" panose="020B0604020202020204" pitchFamily="34" charset="0"/>
              </a:rPr>
              <a:t>Bad moods - laziness - sadness - fear - fights – bad manners by not saying hi or bye or not saying please or thank you – being late – saying bad words – yelling – feeling better than or beneath others – being disorganized – speaking badly of others – answering by </a:t>
            </a:r>
            <a:r>
              <a:rPr lang="en-US" sz="1100" dirty="0" smtClean="0">
                <a:latin typeface="Arial" panose="020B0604020202020204" pitchFamily="34" charset="0"/>
                <a:cs typeface="Arial" panose="020B0604020202020204" pitchFamily="34" charset="0"/>
              </a:rPr>
              <a:t>yelling</a:t>
            </a:r>
            <a:r>
              <a:rPr lang="en-US" sz="1100" dirty="0" smtClean="0">
                <a:latin typeface="Arial" panose="020B0604020202020204" pitchFamily="34" charset="0"/>
                <a:cs typeface="Arial" panose="020B0604020202020204" pitchFamily="34" charset="0"/>
              </a:rPr>
              <a:t> – whining.</a:t>
            </a:r>
          </a:p>
          <a:p>
            <a:endParaRPr lang="en-US" sz="9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Beloved brother</a:t>
            </a:r>
            <a:r>
              <a:rPr lang="en-US" sz="1100" dirty="0" smtClean="0">
                <a:latin typeface="Arial" panose="020B0604020202020204" pitchFamily="34" charset="0"/>
                <a:cs typeface="Arial" panose="020B0604020202020204" pitchFamily="34" charset="0"/>
              </a:rPr>
              <a:t>s and sisters,</a:t>
            </a:r>
            <a:r>
              <a:rPr lang="en-US" sz="1100" dirty="0" smtClean="0">
                <a:latin typeface="Arial" panose="020B0604020202020204" pitchFamily="34" charset="0"/>
                <a:cs typeface="Arial" panose="020B0604020202020204" pitchFamily="34" charset="0"/>
              </a:rPr>
              <a:t> </a:t>
            </a:r>
            <a:r>
              <a:rPr lang="en-US" sz="1100" u="sng" dirty="0" smtClean="0">
                <a:latin typeface="Arial" panose="020B0604020202020204" pitchFamily="34" charset="0"/>
                <a:cs typeface="Arial" panose="020B0604020202020204" pitchFamily="34" charset="0"/>
              </a:rPr>
              <a:t>we need to give death to those things, leaving the old way of living behind and </a:t>
            </a:r>
            <a:r>
              <a:rPr lang="en-US" sz="1100" u="sng" dirty="0" smtClean="0">
                <a:latin typeface="Arial" panose="020B0604020202020204" pitchFamily="34" charset="0"/>
                <a:cs typeface="Arial" panose="020B0604020202020204" pitchFamily="34" charset="0"/>
              </a:rPr>
              <a:t>beginning and living in the Order of ML</a:t>
            </a:r>
            <a:r>
              <a:rPr lang="en-US" sz="1100" dirty="0" smtClean="0">
                <a:latin typeface="Arial" panose="020B0604020202020204" pitchFamily="34" charset="0"/>
                <a:cs typeface="Arial" panose="020B0604020202020204" pitchFamily="34" charset="0"/>
              </a:rPr>
              <a:t>. </a:t>
            </a:r>
            <a:r>
              <a:rPr lang="en-US" sz="1100" i="1" dirty="0" smtClean="0">
                <a:latin typeface="Arial" panose="020B0604020202020204" pitchFamily="34" charset="0"/>
                <a:cs typeface="Arial" panose="020B0604020202020204" pitchFamily="34" charset="0"/>
              </a:rPr>
              <a:t>Psalms</a:t>
            </a:r>
            <a:r>
              <a:rPr lang="en-US" sz="1100" i="1" dirty="0" smtClean="0">
                <a:latin typeface="Arial" panose="020B0604020202020204" pitchFamily="34" charset="0"/>
                <a:cs typeface="Arial" panose="020B0604020202020204" pitchFamily="34" charset="0"/>
              </a:rPr>
              <a:t> 48:14 </a:t>
            </a:r>
            <a:r>
              <a:rPr lang="en-US" sz="1100" dirty="0" smtClean="0">
                <a:latin typeface="Arial" panose="020B0604020202020204" pitchFamily="34" charset="0"/>
                <a:cs typeface="Arial" panose="020B0604020202020204" pitchFamily="34" charset="0"/>
              </a:rPr>
              <a:t>That is why our Parents guide us with so much love and mercy to immortality</a:t>
            </a:r>
            <a:r>
              <a:rPr lang="en-US" sz="1100" dirty="0" smtClean="0">
                <a:latin typeface="Arial" panose="020B0604020202020204" pitchFamily="34" charset="0"/>
                <a:cs typeface="Arial" panose="020B0604020202020204" pitchFamily="34" charset="0"/>
              </a:rPr>
              <a:t>. </a:t>
            </a:r>
            <a:r>
              <a:rPr lang="en-US" sz="1100" i="1" dirty="0" smtClean="0">
                <a:latin typeface="Arial" panose="020B0604020202020204" pitchFamily="34" charset="0"/>
                <a:cs typeface="Arial" panose="020B0604020202020204" pitchFamily="34" charset="0"/>
              </a:rPr>
              <a:t>Luke 20:36  </a:t>
            </a:r>
            <a:r>
              <a:rPr lang="en-US" sz="1100" dirty="0" smtClean="0">
                <a:latin typeface="Arial" panose="020B0604020202020204" pitchFamily="34" charset="0"/>
                <a:cs typeface="Arial" panose="020B0604020202020204" pitchFamily="34" charset="0"/>
              </a:rPr>
              <a:t>They have promised to make us Their HOLY angels through their Word, CL, to give death to the outside gods and reach the resurrection of the spirit and have eternal life. </a:t>
            </a:r>
          </a:p>
          <a:p>
            <a:endParaRPr lang="en-US" sz="10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SR, we understand that the change that CL brings to our life is the best </a:t>
            </a:r>
            <a:r>
              <a:rPr lang="en-US" sz="1100" dirty="0" smtClean="0">
                <a:latin typeface="Arial" panose="020B0604020202020204" pitchFamily="34" charset="0"/>
                <a:cs typeface="Arial" panose="020B0604020202020204" pitchFamily="34" charset="0"/>
              </a:rPr>
              <a:t>reward that we have ever received. That </a:t>
            </a:r>
            <a:r>
              <a:rPr lang="en-US" sz="1100" u="sng" dirty="0" smtClean="0">
                <a:latin typeface="Arial" panose="020B0604020202020204" pitchFamily="34" charset="0"/>
                <a:cs typeface="Arial" panose="020B0604020202020204" pitchFamily="34" charset="0"/>
              </a:rPr>
              <a:t>is why we work hard to obey their words of life and we do not use our mind, eyes</a:t>
            </a:r>
            <a:r>
              <a:rPr lang="en-US" sz="1100" u="sng" dirty="0" smtClean="0">
                <a:latin typeface="Arial" panose="020B0604020202020204" pitchFamily="34" charset="0"/>
                <a:cs typeface="Arial" panose="020B0604020202020204" pitchFamily="34" charset="0"/>
              </a:rPr>
              <a:t>, mouth, ears, hands, feet, or any part of us to do anything bad</a:t>
            </a:r>
            <a:r>
              <a:rPr lang="en-US" sz="1100" dirty="0" smtClean="0">
                <a:latin typeface="Arial" panose="020B0604020202020204" pitchFamily="34" charset="0"/>
                <a:cs typeface="Arial" panose="020B0604020202020204" pitchFamily="34" charset="0"/>
              </a:rPr>
              <a:t>. Our mind and our body are holy. We are faithful children that are happy </a:t>
            </a:r>
            <a:r>
              <a:rPr lang="en-US" sz="1100" dirty="0" smtClean="0">
                <a:latin typeface="Arial" panose="020B0604020202020204" pitchFamily="34" charset="0"/>
                <a:cs typeface="Arial" panose="020B0604020202020204" pitchFamily="34" charset="0"/>
              </a:rPr>
              <a:t>to live in the order of ML</a:t>
            </a:r>
            <a:r>
              <a:rPr lang="en-US" sz="1100" dirty="0" smtClean="0">
                <a:latin typeface="Arial" panose="020B0604020202020204" pitchFamily="34" charset="0"/>
                <a:cs typeface="Arial" panose="020B0604020202020204" pitchFamily="34" charset="0"/>
              </a:rPr>
              <a:t>. </a:t>
            </a:r>
          </a:p>
          <a:p>
            <a:endParaRPr lang="en-US" sz="800" dirty="0" smtClean="0">
              <a:solidFill>
                <a:srgbClr val="FF0066"/>
              </a:solidFill>
              <a:latin typeface="Arial" panose="020B0604020202020204" pitchFamily="34" charset="0"/>
              <a:cs typeface="Arial" panose="020B0604020202020204" pitchFamily="34" charset="0"/>
            </a:endParaRPr>
          </a:p>
          <a:p>
            <a:pPr algn="ctr"/>
            <a:r>
              <a:rPr lang="en-US" sz="1600" b="1" dirty="0" smtClean="0">
                <a:solidFill>
                  <a:srgbClr val="7F6AFA"/>
                </a:solidFill>
                <a:latin typeface="Bahnschrift SemiBold" panose="020B0502040204020203" pitchFamily="34" charset="0"/>
                <a:cs typeface="Arial" panose="020B0604020202020204" pitchFamily="34" charset="0"/>
              </a:rPr>
              <a:t>Christ Lisbet, with your Wisdom you take us through the path of immortality by teaching us the truth. </a:t>
            </a:r>
            <a:r>
              <a:rPr lang="en-US" sz="1600" b="1" dirty="0" smtClean="0">
                <a:solidFill>
                  <a:srgbClr val="7F6AFA"/>
                </a:solidFill>
                <a:latin typeface="Bahnschrift SemiBold" panose="020B0502040204020203" pitchFamily="34" charset="0"/>
                <a:cs typeface="Arial" panose="020B0604020202020204" pitchFamily="34" charset="0"/>
              </a:rPr>
              <a:t>That is why we praise </a:t>
            </a:r>
            <a:r>
              <a:rPr lang="en-US" sz="1600" b="1" dirty="0" smtClean="0">
                <a:solidFill>
                  <a:srgbClr val="7F6AFA"/>
                </a:solidFill>
                <a:latin typeface="Bahnschrift SemiBold" panose="020B0502040204020203" pitchFamily="34" charset="0"/>
                <a:cs typeface="Arial" panose="020B0604020202020204" pitchFamily="34" charset="0"/>
              </a:rPr>
              <a:t> MelquisedecLisbet </a:t>
            </a:r>
            <a:r>
              <a:rPr lang="en-US" sz="1600" b="1" dirty="0" smtClean="0">
                <a:solidFill>
                  <a:srgbClr val="7F6AFA"/>
                </a:solidFill>
                <a:latin typeface="Bahnschrift SemiBold" panose="020B0502040204020203" pitchFamily="34" charset="0"/>
                <a:cs typeface="Arial" panose="020B0604020202020204" pitchFamily="34" charset="0"/>
              </a:rPr>
              <a:t>forever</a:t>
            </a:r>
            <a:r>
              <a:rPr lang="en-US" sz="1600" b="1" dirty="0" smtClean="0">
                <a:solidFill>
                  <a:srgbClr val="7F6AFA"/>
                </a:solidFill>
                <a:latin typeface="Bahnschrift SemiBold" panose="020B0502040204020203" pitchFamily="34" charset="0"/>
                <a:cs typeface="Arial" panose="020B0604020202020204" pitchFamily="34" charset="0"/>
              </a:rPr>
              <a:t>.  Amen, Hallelujah! </a:t>
            </a:r>
            <a:endParaRPr lang="en-US" sz="1600" b="1" dirty="0" smtClean="0">
              <a:solidFill>
                <a:srgbClr val="7F6AFA"/>
              </a:solidFill>
              <a:latin typeface="Bahnschrift SemiBold" panose="020B0502040204020203" pitchFamily="34" charset="0"/>
              <a:cs typeface="Arial" panose="020B060402020202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0028"/>
            <a:ext cx="1062680" cy="1025742"/>
          </a:xfrm>
          <a:prstGeom prst="rect">
            <a:avLst/>
          </a:prstGeom>
        </p:spPr>
      </p:pic>
      <p:pic>
        <p:nvPicPr>
          <p:cNvPr id="23" name="Picture 22"/>
          <p:cNvPicPr/>
          <p:nvPr/>
        </p:nvPicPr>
        <p:blipFill>
          <a:blip r:embed="rId4" cstate="print">
            <a:extLst>
              <a:ext uri="{28A0092B-C50C-407E-A947-70E740481C1C}">
                <a14:useLocalDpi xmlns:a14="http://schemas.microsoft.com/office/drawing/2010/main" val="0"/>
              </a:ext>
            </a:extLst>
          </a:blip>
          <a:stretch>
            <a:fillRect/>
          </a:stretch>
        </p:blipFill>
        <p:spPr>
          <a:xfrm>
            <a:off x="24949" y="1402130"/>
            <a:ext cx="667747" cy="660459"/>
          </a:xfrm>
          <a:prstGeom prst="rect">
            <a:avLst/>
          </a:prstGeom>
        </p:spPr>
      </p:pic>
      <p:pic>
        <p:nvPicPr>
          <p:cNvPr id="24" name="Picture 23"/>
          <p:cNvPicPr/>
          <p:nvPr/>
        </p:nvPicPr>
        <p:blipFill>
          <a:blip r:embed="rId4" cstate="print">
            <a:extLst>
              <a:ext uri="{28A0092B-C50C-407E-A947-70E740481C1C}">
                <a14:useLocalDpi xmlns:a14="http://schemas.microsoft.com/office/drawing/2010/main" val="0"/>
              </a:ext>
            </a:extLst>
          </a:blip>
          <a:stretch>
            <a:fillRect/>
          </a:stretch>
        </p:blipFill>
        <p:spPr>
          <a:xfrm>
            <a:off x="6190253" y="1402129"/>
            <a:ext cx="667747" cy="660459"/>
          </a:xfrm>
          <a:prstGeom prst="rect">
            <a:avLst/>
          </a:prstGeom>
        </p:spPr>
      </p:pic>
      <p:pic>
        <p:nvPicPr>
          <p:cNvPr id="25" name="Picture 24"/>
          <p:cNvPicPr/>
          <p:nvPr/>
        </p:nvPicPr>
        <p:blipFill>
          <a:blip r:embed="rId4" cstate="print">
            <a:extLst>
              <a:ext uri="{28A0092B-C50C-407E-A947-70E740481C1C}">
                <a14:useLocalDpi xmlns:a14="http://schemas.microsoft.com/office/drawing/2010/main" val="0"/>
              </a:ext>
            </a:extLst>
          </a:blip>
          <a:stretch>
            <a:fillRect/>
          </a:stretch>
        </p:blipFill>
        <p:spPr>
          <a:xfrm>
            <a:off x="24948" y="8483541"/>
            <a:ext cx="667747" cy="660459"/>
          </a:xfrm>
          <a:prstGeom prst="rect">
            <a:avLst/>
          </a:prstGeom>
        </p:spPr>
      </p:pic>
      <p:pic>
        <p:nvPicPr>
          <p:cNvPr id="26" name="Picture 25"/>
          <p:cNvPicPr/>
          <p:nvPr/>
        </p:nvPicPr>
        <p:blipFill>
          <a:blip r:embed="rId4" cstate="print">
            <a:extLst>
              <a:ext uri="{28A0092B-C50C-407E-A947-70E740481C1C}">
                <a14:useLocalDpi xmlns:a14="http://schemas.microsoft.com/office/drawing/2010/main" val="0"/>
              </a:ext>
            </a:extLst>
          </a:blip>
          <a:stretch>
            <a:fillRect/>
          </a:stretch>
        </p:blipFill>
        <p:spPr>
          <a:xfrm>
            <a:off x="6201846" y="8483540"/>
            <a:ext cx="667747" cy="660459"/>
          </a:xfrm>
          <a:prstGeom prst="rect">
            <a:avLst/>
          </a:prstGeom>
        </p:spPr>
      </p:pic>
      <p:grpSp>
        <p:nvGrpSpPr>
          <p:cNvPr id="7" name="Group 6"/>
          <p:cNvGrpSpPr/>
          <p:nvPr/>
        </p:nvGrpSpPr>
        <p:grpSpPr>
          <a:xfrm>
            <a:off x="0" y="3707903"/>
            <a:ext cx="6822948" cy="1117677"/>
            <a:chOff x="-1536005" y="3508970"/>
            <a:chExt cx="7828464" cy="1326760"/>
          </a:xfrm>
        </p:grpSpPr>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536005" y="4278276"/>
              <a:ext cx="661310" cy="557454"/>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55276" y="3508970"/>
              <a:ext cx="837183" cy="683828"/>
            </a:xfrm>
            <a:prstGeom prst="rect">
              <a:avLst/>
            </a:prstGeom>
          </p:spPr>
        </p:pic>
      </p:grpSp>
      <p:pic>
        <p:nvPicPr>
          <p:cNvPr id="15" name="Picture 14"/>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805264" y="1275"/>
            <a:ext cx="1026306" cy="967681"/>
          </a:xfrm>
          <a:prstGeom prst="rect">
            <a:avLst/>
          </a:prstGeom>
        </p:spPr>
      </p:pic>
      <p:sp>
        <p:nvSpPr>
          <p:cNvPr id="17" name="22 Rectángulo"/>
          <p:cNvSpPr>
            <a:spLocks noChangeArrowheads="1"/>
          </p:cNvSpPr>
          <p:nvPr/>
        </p:nvSpPr>
        <p:spPr bwMode="auto">
          <a:xfrm>
            <a:off x="1045664" y="60776"/>
            <a:ext cx="4831607"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The King of Salem – Government of God</a:t>
            </a:r>
            <a:endParaRPr lang="en-US" altLang="es-MX" sz="2000" dirty="0">
              <a:latin typeface="Harrington" panose="04040505050A02020702" pitchFamily="82" charset="0"/>
            </a:endParaRPr>
          </a:p>
        </p:txBody>
      </p:sp>
      <p:sp>
        <p:nvSpPr>
          <p:cNvPr id="18" name="2 CuadroTexto"/>
          <p:cNvSpPr txBox="1">
            <a:spLocks noChangeArrowheads="1"/>
          </p:cNvSpPr>
          <p:nvPr/>
        </p:nvSpPr>
        <p:spPr bwMode="auto">
          <a:xfrm>
            <a:off x="0" y="1026356"/>
            <a:ext cx="2592288" cy="430887"/>
          </a:xfrm>
          <a:prstGeom prst="rect">
            <a:avLst/>
          </a:prstGeom>
          <a:noFill/>
          <a:ln w="9525">
            <a:noFill/>
            <a:miter lim="800000"/>
            <a:headEnd/>
            <a:tailEnd/>
          </a:ln>
        </p:spPr>
        <p:txBody>
          <a:bodyPr wrap="square">
            <a:spAutoFit/>
          </a:bodyPr>
          <a:lstStyle/>
          <a:p>
            <a:pPr eaLnBrk="1" hangingPunct="1"/>
            <a:r>
              <a:rPr lang="en-US" altLang="es-MX" sz="1100" b="1" dirty="0" smtClean="0"/>
              <a:t>F</a:t>
            </a:r>
            <a:r>
              <a:rPr lang="en-US" altLang="es-MX" sz="1100" b="1" dirty="0" smtClean="0"/>
              <a:t>or MelquisedecLisbet!!</a:t>
            </a:r>
          </a:p>
          <a:p>
            <a:pPr eaLnBrk="1" hangingPunct="1"/>
            <a:r>
              <a:rPr lang="en-US" altLang="es-MX" sz="1100" b="1" dirty="0" smtClean="0"/>
              <a:t>F</a:t>
            </a:r>
            <a:r>
              <a:rPr lang="en-US" altLang="es-MX" sz="1100" b="1" dirty="0" smtClean="0"/>
              <a:t>or our Father and our Mother!!</a:t>
            </a:r>
            <a:endParaRPr lang="en-US" altLang="es-MX" sz="1100" b="1" dirty="0"/>
          </a:p>
        </p:txBody>
      </p:sp>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2235026" y="1167395"/>
            <a:ext cx="2448273" cy="307777"/>
          </a:xfrm>
          <a:prstGeom prst="rect">
            <a:avLst/>
          </a:prstGeom>
          <a:noFill/>
          <a:ln w="9525">
            <a:noFill/>
            <a:miter lim="800000"/>
            <a:headEnd/>
            <a:tailEnd/>
          </a:ln>
        </p:spPr>
        <p:txBody>
          <a:bodyPr wrap="square">
            <a:spAutoFit/>
          </a:bodyPr>
          <a:lstStyle/>
          <a:p>
            <a:pPr algn="ctr" eaLnBrk="1" hangingPunct="1"/>
            <a:r>
              <a:rPr lang="es-CR" altLang="es-MX" sz="1400" dirty="0" smtClean="0">
                <a:latin typeface="Century Gothic" panose="020B0502020202020204" pitchFamily="34" charset="0"/>
                <a:cs typeface="Arial" panose="020B0604020202020204" pitchFamily="34" charset="0"/>
              </a:rPr>
              <a:t>Page </a:t>
            </a:r>
            <a:r>
              <a:rPr lang="es-CR" altLang="es-MX" sz="1400" dirty="0" err="1" smtClean="0">
                <a:latin typeface="Century Gothic" panose="020B0502020202020204" pitchFamily="34" charset="0"/>
                <a:cs typeface="Arial" panose="020B0604020202020204" pitchFamily="34" charset="0"/>
              </a:rPr>
              <a:t>for</a:t>
            </a:r>
            <a:r>
              <a:rPr lang="es-CR" altLang="es-MX" sz="1400" dirty="0" smtClean="0">
                <a:latin typeface="Century Gothic" panose="020B0502020202020204" pitchFamily="34" charset="0"/>
                <a:cs typeface="Arial" panose="020B0604020202020204" pitchFamily="34" charset="0"/>
              </a:rPr>
              <a:t> </a:t>
            </a:r>
            <a:r>
              <a:rPr lang="es-CR" altLang="es-MX" sz="1400" dirty="0" err="1" smtClean="0">
                <a:latin typeface="Century Gothic" panose="020B0502020202020204" pitchFamily="34" charset="0"/>
                <a:cs typeface="Arial" panose="020B0604020202020204" pitchFamily="34" charset="0"/>
              </a:rPr>
              <a:t>the</a:t>
            </a:r>
            <a:r>
              <a:rPr lang="es-CR" altLang="es-MX" sz="1400" dirty="0" smtClean="0">
                <a:latin typeface="Century Gothic" panose="020B0502020202020204" pitchFamily="34" charset="0"/>
                <a:cs typeface="Arial" panose="020B0604020202020204" pitchFamily="34" charset="0"/>
              </a:rPr>
              <a:t> </a:t>
            </a:r>
            <a:r>
              <a:rPr lang="es-CR" altLang="es-MX" sz="1400" dirty="0" err="1" smtClean="0">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sp>
        <p:nvSpPr>
          <p:cNvPr id="10" name="TextBox 9"/>
          <p:cNvSpPr txBox="1"/>
          <p:nvPr/>
        </p:nvSpPr>
        <p:spPr>
          <a:xfrm>
            <a:off x="92304" y="1653907"/>
            <a:ext cx="6599727" cy="5847755"/>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&amp; 3 for the younger SR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&amp; 4 for the older </a:t>
            </a:r>
            <a:r>
              <a:rPr lang="en-US" sz="1400" dirty="0" smtClean="0">
                <a:latin typeface="Arial" panose="020B0604020202020204" pitchFamily="34" charset="0"/>
                <a:cs typeface="Arial" panose="020B0604020202020204" pitchFamily="34" charset="0"/>
              </a:rPr>
              <a:t>SR</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You can share the following definition with the SR:</a:t>
            </a:r>
          </a:p>
          <a:p>
            <a:r>
              <a:rPr lang="en-US" sz="1400" b="1" dirty="0" smtClean="0">
                <a:latin typeface="Arial" panose="020B0604020202020204" pitchFamily="34" charset="0"/>
                <a:cs typeface="Arial" panose="020B0604020202020204" pitchFamily="34" charset="0"/>
              </a:rPr>
              <a:t>         </a:t>
            </a:r>
            <a:r>
              <a:rPr lang="en-US" sz="1400" b="1" u="sng" dirty="0" smtClean="0">
                <a:latin typeface="Arial" panose="020B0604020202020204" pitchFamily="34" charset="0"/>
                <a:cs typeface="Arial" panose="020B0604020202020204" pitchFamily="34" charset="0"/>
              </a:rPr>
              <a:t>Consecrated</a:t>
            </a:r>
            <a:r>
              <a:rPr lang="en-US" sz="1400" dirty="0" smtClean="0">
                <a:latin typeface="Arial" panose="020B0604020202020204" pitchFamily="34" charset="0"/>
                <a:cs typeface="Arial" panose="020B0604020202020204" pitchFamily="34" charset="0"/>
              </a:rPr>
              <a:t>: Separated for God.</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You </a:t>
            </a:r>
            <a:r>
              <a:rPr lang="en-US" sz="1400" dirty="0">
                <a:latin typeface="Arial" panose="020B0604020202020204" pitchFamily="34" charset="0"/>
                <a:cs typeface="Arial" panose="020B0604020202020204" pitchFamily="34" charset="0"/>
              </a:rPr>
              <a:t>can ask the following questions to reinforce the topic, if you don’t have </a:t>
            </a:r>
            <a:r>
              <a:rPr lang="en-US" sz="1400" dirty="0" smtClean="0">
                <a:latin typeface="Arial" panose="020B0604020202020204" pitchFamily="34" charset="0"/>
                <a:cs typeface="Arial" panose="020B0604020202020204" pitchFamily="34" charset="0"/>
              </a:rPr>
              <a:t>access to the video</a:t>
            </a:r>
            <a:r>
              <a:rPr lang="en-US" sz="1400" dirty="0" smtClean="0">
                <a:latin typeface="Arial" panose="020B0604020202020204" pitchFamily="34" charset="0"/>
                <a:cs typeface="Arial" panose="020B0604020202020204" pitchFamily="34" charset="0"/>
              </a:rPr>
              <a:t>: </a:t>
            </a:r>
            <a:endParaRPr lang="en-US" sz="1400" b="1" dirty="0" smtClean="0">
              <a:solidFill>
                <a:srgbClr val="7F6AFA"/>
              </a:solidFill>
              <a:latin typeface="Arial" panose="020B0604020202020204" pitchFamily="34" charset="0"/>
              <a:cs typeface="Arial" panose="020B0604020202020204" pitchFamily="34" charset="0"/>
            </a:endParaRPr>
          </a:p>
          <a:p>
            <a:pPr marL="463550" indent="-177800">
              <a:buFont typeface="+mj-lt"/>
              <a:buAutoNum type="arabicPeriod"/>
            </a:pPr>
            <a:r>
              <a:rPr lang="en-US" sz="1400" dirty="0" smtClean="0">
                <a:latin typeface="Arial" panose="020B0604020202020204" pitchFamily="34" charset="0"/>
                <a:cs typeface="Arial" panose="020B0604020202020204" pitchFamily="34" charset="0"/>
              </a:rPr>
              <a:t>What is the resurrection</a:t>
            </a:r>
            <a:r>
              <a:rPr lang="en-US" sz="1400" dirty="0" smtClean="0">
                <a:latin typeface="Arial" panose="020B0604020202020204" pitchFamily="34" charset="0"/>
                <a:cs typeface="Arial" panose="020B0604020202020204" pitchFamily="34" charset="0"/>
              </a:rPr>
              <a:t>? </a:t>
            </a:r>
            <a:r>
              <a:rPr lang="en-US" sz="1400" dirty="0" smtClean="0">
                <a:solidFill>
                  <a:srgbClr val="2006BA"/>
                </a:solidFill>
                <a:latin typeface="Arial" panose="020B0604020202020204" pitchFamily="34" charset="0"/>
                <a:cs typeface="Arial" panose="020B0604020202020204" pitchFamily="34" charset="0"/>
              </a:rPr>
              <a:t>To die to the carnal mind and live according to the spirit of God. Doing what is good, pure, and correct according to the Order of MelquisedecLisbet</a:t>
            </a:r>
            <a:r>
              <a:rPr lang="en-US" sz="1400" dirty="0" smtClean="0">
                <a:latin typeface="Arial" panose="020B0604020202020204" pitchFamily="34" charset="0"/>
                <a:cs typeface="Arial" panose="020B0604020202020204" pitchFamily="34" charset="0"/>
              </a:rPr>
              <a:t>. </a:t>
            </a:r>
          </a:p>
          <a:p>
            <a:pPr marL="463550" indent="-177800">
              <a:buFont typeface="+mj-lt"/>
              <a:buAutoNum type="arabicPeriod"/>
            </a:pPr>
            <a:r>
              <a:rPr lang="en-US" sz="1400" dirty="0" smtClean="0">
                <a:latin typeface="Arial" panose="020B0604020202020204" pitchFamily="34" charset="0"/>
                <a:cs typeface="Arial" panose="020B0604020202020204" pitchFamily="34" charset="0"/>
              </a:rPr>
              <a:t>What should be consecrated for God</a:t>
            </a:r>
            <a:r>
              <a:rPr lang="en-US" sz="1400" dirty="0" smtClean="0">
                <a:latin typeface="Arial" panose="020B0604020202020204" pitchFamily="34" charset="0"/>
                <a:cs typeface="Arial" panose="020B0604020202020204" pitchFamily="34" charset="0"/>
              </a:rPr>
              <a:t>? </a:t>
            </a:r>
            <a:r>
              <a:rPr lang="en-US" sz="1400" dirty="0" smtClean="0">
                <a:solidFill>
                  <a:schemeClr val="accent1">
                    <a:lumMod val="50000"/>
                  </a:schemeClr>
                </a:solidFill>
                <a:latin typeface="Arial" panose="020B0604020202020204" pitchFamily="34" charset="0"/>
                <a:cs typeface="Arial" panose="020B0604020202020204" pitchFamily="34" charset="0"/>
              </a:rPr>
              <a:t>All our being, spirit, soul and body</a:t>
            </a:r>
            <a:r>
              <a:rPr lang="en-US" sz="1400" dirty="0" smtClean="0">
                <a:solidFill>
                  <a:srgbClr val="2006BA"/>
                </a:solidFill>
                <a:latin typeface="Arial" panose="020B0604020202020204" pitchFamily="34" charset="0"/>
                <a:cs typeface="Arial" panose="020B0604020202020204" pitchFamily="34" charset="0"/>
              </a:rPr>
              <a:t>.  That is why we do not use our mind, eyes, mouth, hands, feet, or anything to give bad.</a:t>
            </a:r>
          </a:p>
          <a:p>
            <a:pPr marL="463550" indent="-177800">
              <a:buFont typeface="+mj-lt"/>
              <a:buAutoNum type="arabicPeriod"/>
            </a:pPr>
            <a:r>
              <a:rPr lang="en-US" sz="1400" dirty="0" smtClean="0">
                <a:latin typeface="Arial" panose="020B0604020202020204" pitchFamily="34" charset="0"/>
                <a:cs typeface="Arial" panose="020B0604020202020204" pitchFamily="34" charset="0"/>
              </a:rPr>
              <a:t>What did</a:t>
            </a:r>
            <a:r>
              <a:rPr lang="en-US" sz="1400" dirty="0" smtClean="0">
                <a:latin typeface="Arial" panose="020B0604020202020204" pitchFamily="34" charset="0"/>
                <a:cs typeface="Arial" panose="020B0604020202020204" pitchFamily="34" charset="0"/>
              </a:rPr>
              <a:t> MelquisedecLisbet promise us and how do they do it? </a:t>
            </a:r>
            <a:r>
              <a:rPr lang="en-US" sz="1400" dirty="0" smtClean="0">
                <a:solidFill>
                  <a:srgbClr val="2006BA"/>
                </a:solidFill>
                <a:latin typeface="Arial" panose="020B0604020202020204" pitchFamily="34" charset="0"/>
                <a:cs typeface="Arial" panose="020B0604020202020204" pitchFamily="34" charset="0"/>
              </a:rPr>
              <a:t>To make us their HOLY angels and they do it through CL, the Word of God</a:t>
            </a:r>
            <a:r>
              <a:rPr lang="en-US" sz="1400" dirty="0" smtClean="0">
                <a:solidFill>
                  <a:srgbClr val="7F6AFA"/>
                </a:solidFill>
                <a:latin typeface="Arial" panose="020B0604020202020204" pitchFamily="34" charset="0"/>
                <a:cs typeface="Arial" panose="020B0604020202020204" pitchFamily="34" charset="0"/>
              </a:rPr>
              <a:t>.</a:t>
            </a:r>
            <a:endParaRPr lang="en-US" sz="1400" b="1" dirty="0" smtClean="0">
              <a:solidFill>
                <a:srgbClr val="7F6AFA"/>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400" dirty="0" smtClean="0">
                <a:latin typeface="Arial" panose="020B0604020202020204" pitchFamily="34" charset="0"/>
                <a:cs typeface="Arial" panose="020B0604020202020204" pitchFamily="34" charset="0"/>
              </a:rPr>
              <a:t>The </a:t>
            </a:r>
            <a:r>
              <a:rPr lang="en-US" altLang="es-MX" sz="1400" dirty="0">
                <a:latin typeface="Arial" panose="020B0604020202020204" pitchFamily="34" charset="0"/>
                <a:cs typeface="Arial" panose="020B0604020202020204" pitchFamily="34" charset="0"/>
              </a:rPr>
              <a:t>collaborator should motivate the children too answer the questions while the time clock is on the screen of the video.  </a:t>
            </a: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It is recommended to remind the children how important it is to review the classes in their </a:t>
            </a:r>
            <a:r>
              <a:rPr lang="en-US" altLang="es-MX" sz="1400" dirty="0" smtClean="0">
                <a:latin typeface="Arial" panose="020B0604020202020204" pitchFamily="34" charset="0"/>
                <a:cs typeface="Arial" panose="020B0604020202020204" pitchFamily="34" charset="0"/>
              </a:rPr>
              <a:t>homes</a:t>
            </a:r>
            <a:r>
              <a:rPr lang="es-CR" altLang="es-MX" sz="1400" dirty="0" smtClean="0">
                <a:latin typeface="Arial" panose="020B0604020202020204" pitchFamily="34" charset="0"/>
                <a:cs typeface="Arial" panose="020B0604020202020204" pitchFamily="34" charset="0"/>
              </a:rPr>
              <a:t>.</a:t>
            </a:r>
            <a:endParaRPr lang="es-CR" altLang="es-MX" sz="1400" dirty="0" smtClean="0">
              <a:latin typeface="Arial" panose="020B0604020202020204" pitchFamily="34" charset="0"/>
              <a:cs typeface="Arial" panose="020B0604020202020204" pitchFamily="34" charset="0"/>
            </a:endParaRPr>
          </a:p>
          <a:p>
            <a:endParaRPr lang="es-CR" sz="1000"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Activity</a:t>
            </a:r>
            <a:r>
              <a:rPr lang="en-US" sz="1400" dirty="0" smtClean="0">
                <a:latin typeface="Arial" panose="020B0604020202020204" pitchFamily="34" charset="0"/>
                <a:cs typeface="Arial" panose="020B0604020202020204" pitchFamily="34" charset="0"/>
              </a:rPr>
              <a:t>: I try to do what is good</a:t>
            </a:r>
          </a:p>
          <a:p>
            <a:r>
              <a:rPr lang="en-US" sz="1400" dirty="0" smtClean="0">
                <a:latin typeface="Arial" panose="020B0604020202020204" pitchFamily="34" charset="0"/>
                <a:cs typeface="Arial" panose="020B0604020202020204" pitchFamily="34" charset="0"/>
              </a:rPr>
              <a:t>The SR will color the drawing on page 3 that teaches us how to try to do the good and what is pleasing to ML to become resurrected like CL and achieve immortality</a:t>
            </a:r>
            <a:r>
              <a:rPr lang="en-US" sz="1400" dirty="0" smtClean="0">
                <a:latin typeface="Arial" panose="020B0604020202020204" pitchFamily="34" charset="0"/>
                <a:cs typeface="Arial" panose="020B0604020202020204" pitchFamily="34" charset="0"/>
              </a:rPr>
              <a:t>.</a:t>
            </a:r>
          </a:p>
          <a:p>
            <a:endParaRPr lang="en-US" sz="1400"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Materials</a:t>
            </a:r>
            <a:r>
              <a:rPr lang="en-US" sz="14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Crayons/colored </a:t>
            </a:r>
            <a:r>
              <a:rPr lang="en-US" sz="1400" dirty="0" smtClean="0">
                <a:latin typeface="Arial" panose="020B0604020202020204" pitchFamily="34" charset="0"/>
                <a:cs typeface="Arial" panose="020B0604020202020204" pitchFamily="34" charset="0"/>
              </a:rPr>
              <a:t>pencils</a:t>
            </a:r>
            <a:endParaRPr lang="en-US" sz="1000" dirty="0" smtClean="0">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55" y="60776"/>
            <a:ext cx="989325" cy="954937"/>
          </a:xfrm>
          <a:prstGeom prst="rect">
            <a:avLst/>
          </a:prstGeom>
        </p:spPr>
      </p:pic>
      <p:pic>
        <p:nvPicPr>
          <p:cNvPr id="12" name="Picture 1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805264" y="1275"/>
            <a:ext cx="1026306" cy="967681"/>
          </a:xfrm>
          <a:prstGeom prst="rect">
            <a:avLst/>
          </a:prstGeom>
        </p:spPr>
      </p:pic>
      <p:sp>
        <p:nvSpPr>
          <p:cNvPr id="13" name="22 Rectángulo"/>
          <p:cNvSpPr>
            <a:spLocks noChangeArrowheads="1"/>
          </p:cNvSpPr>
          <p:nvPr/>
        </p:nvSpPr>
        <p:spPr bwMode="auto">
          <a:xfrm>
            <a:off x="1045664" y="60776"/>
            <a:ext cx="4831607"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The King of Salem – Government of God</a:t>
            </a:r>
            <a:endParaRPr lang="en-US" altLang="es-MX" sz="2000" dirty="0">
              <a:latin typeface="Harrington" panose="04040505050A02020702" pitchFamily="82" charset="0"/>
            </a:endParaRPr>
          </a:p>
        </p:txBody>
      </p:sp>
      <p:sp>
        <p:nvSpPr>
          <p:cNvPr id="15" name="Rectangle 14"/>
          <p:cNvSpPr/>
          <p:nvPr/>
        </p:nvSpPr>
        <p:spPr>
          <a:xfrm>
            <a:off x="1334927" y="403885"/>
            <a:ext cx="4248472" cy="338554"/>
          </a:xfrm>
          <a:prstGeom prst="rect">
            <a:avLst/>
          </a:prstGeom>
        </p:spPr>
        <p:txBody>
          <a:bodyPr wrap="square">
            <a:spAutoFit/>
          </a:bodyPr>
          <a:lstStyle/>
          <a:p>
            <a:pPr algn="ctr"/>
            <a:r>
              <a:rPr lang="en-US" sz="1600" dirty="0" smtClean="0">
                <a:latin typeface="Century Gothic" panose="020B0502020202020204" pitchFamily="34" charset="0"/>
              </a:rPr>
              <a:t>Lesson #176 The Resurrection</a:t>
            </a:r>
            <a:endParaRPr lang="en-US" sz="1600" dirty="0">
              <a:latin typeface="Century Gothic" panose="020B0502020202020204" pitchFamily="34" charset="0"/>
            </a:endParaRPr>
          </a:p>
        </p:txBody>
      </p:sp>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55" y="60776"/>
            <a:ext cx="989325" cy="954937"/>
          </a:xfrm>
          <a:prstGeom prst="rect">
            <a:avLst/>
          </a:prstGeom>
        </p:spPr>
      </p:pic>
      <p:pic>
        <p:nvPicPr>
          <p:cNvPr id="6" name="Picture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805264" y="1275"/>
            <a:ext cx="1026306" cy="967681"/>
          </a:xfrm>
          <a:prstGeom prst="rect">
            <a:avLst/>
          </a:prstGeom>
        </p:spPr>
      </p:pic>
      <p:sp>
        <p:nvSpPr>
          <p:cNvPr id="7" name="22 Rectángulo"/>
          <p:cNvSpPr>
            <a:spLocks noChangeArrowheads="1"/>
          </p:cNvSpPr>
          <p:nvPr/>
        </p:nvSpPr>
        <p:spPr bwMode="auto">
          <a:xfrm>
            <a:off x="1043359" y="60776"/>
            <a:ext cx="4831607" cy="400110"/>
          </a:xfrm>
          <a:prstGeom prst="rect">
            <a:avLst/>
          </a:prstGeom>
          <a:noFill/>
          <a:ln w="9525">
            <a:noFill/>
            <a:miter lim="800000"/>
            <a:headEnd/>
            <a:tailEnd/>
          </a:ln>
        </p:spPr>
        <p:txBody>
          <a:bodyPr wrap="square">
            <a:spAutoFit/>
          </a:bodyPr>
          <a:lstStyle/>
          <a:p>
            <a:pPr algn="ctr" eaLnBrk="1" hangingPunct="1"/>
            <a:r>
              <a:rPr lang="en-US" altLang="es-MX" sz="2000" b="1" dirty="0" smtClean="0">
                <a:latin typeface="Harrington" panose="04040505050A02020702" pitchFamily="82" charset="0"/>
              </a:rPr>
              <a:t>The King of Salem – Government of God</a:t>
            </a:r>
            <a:endParaRPr lang="en-US" altLang="es-MX" sz="2000" dirty="0">
              <a:latin typeface="Harrington" panose="04040505050A02020702" pitchFamily="82" charset="0"/>
            </a:endParaRPr>
          </a:p>
        </p:txBody>
      </p:sp>
      <p:sp>
        <p:nvSpPr>
          <p:cNvPr id="8" name="Rectangle 7"/>
          <p:cNvSpPr/>
          <p:nvPr/>
        </p:nvSpPr>
        <p:spPr>
          <a:xfrm>
            <a:off x="1334927" y="403885"/>
            <a:ext cx="4248472" cy="338554"/>
          </a:xfrm>
          <a:prstGeom prst="rect">
            <a:avLst/>
          </a:prstGeom>
        </p:spPr>
        <p:txBody>
          <a:bodyPr wrap="square">
            <a:spAutoFit/>
          </a:bodyPr>
          <a:lstStyle/>
          <a:p>
            <a:pPr algn="ctr"/>
            <a:r>
              <a:rPr lang="en-US" sz="1600" dirty="0" smtClean="0">
                <a:latin typeface="Century Gothic" panose="020B0502020202020204" pitchFamily="34" charset="0"/>
              </a:rPr>
              <a:t>Lesson #176 The Resurrection</a:t>
            </a:r>
            <a:endParaRPr lang="en-US" sz="1600" dirty="0">
              <a:latin typeface="Century Gothic" panose="020B0502020202020204" pitchFamily="34" charset="0"/>
            </a:endParaRPr>
          </a:p>
        </p:txBody>
      </p:sp>
      <p:sp>
        <p:nvSpPr>
          <p:cNvPr id="9" name="Rectangle 8"/>
          <p:cNvSpPr/>
          <p:nvPr/>
        </p:nvSpPr>
        <p:spPr>
          <a:xfrm>
            <a:off x="332656" y="1405389"/>
            <a:ext cx="6264696" cy="707886"/>
          </a:xfrm>
          <a:prstGeom prst="rect">
            <a:avLst/>
          </a:prstGeom>
        </p:spPr>
        <p:txBody>
          <a:bodyPr wrap="square">
            <a:spAutoFit/>
          </a:bodyPr>
          <a:lstStyle/>
          <a:p>
            <a:pPr algn="ctr"/>
            <a:r>
              <a:rPr lang="en-US" sz="2000" dirty="0" smtClean="0">
                <a:solidFill>
                  <a:srgbClr val="000000"/>
                </a:solidFill>
                <a:latin typeface="Stencil"/>
              </a:rPr>
              <a:t>I train my mind and body with the powerful words of love of Christ Lisbet</a:t>
            </a:r>
            <a:endParaRPr lang="en-US" sz="20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837" y="2195737"/>
            <a:ext cx="5962650" cy="5900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313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 y="4557893"/>
            <a:ext cx="6858000" cy="5462"/>
          </a:xfrm>
          <a:prstGeom prst="rect">
            <a:avLst/>
          </a:prstGeom>
        </p:spPr>
      </p:pic>
      <p:sp>
        <p:nvSpPr>
          <p:cNvPr id="11" name="CuadroTexto 19"/>
          <p:cNvSpPr txBox="1"/>
          <p:nvPr/>
        </p:nvSpPr>
        <p:spPr>
          <a:xfrm rot="5400000">
            <a:off x="-3358805" y="4096228"/>
            <a:ext cx="8018220" cy="923330"/>
          </a:xfrm>
          <a:prstGeom prst="rect">
            <a:avLst/>
          </a:prstGeom>
          <a:noFill/>
        </p:spPr>
        <p:txBody>
          <a:bodyPr wrap="square" rtlCol="0">
            <a:spAutoFit/>
          </a:bodyPr>
          <a:lstStyle/>
          <a:p>
            <a:r>
              <a:rPr lang="en-US" dirty="0" smtClean="0"/>
              <a:t>We are going to build a die. Once you throw it </a:t>
            </a:r>
            <a:r>
              <a:rPr lang="en-US" dirty="0" err="1" smtClean="0"/>
              <a:t>it</a:t>
            </a:r>
            <a:r>
              <a:rPr lang="en-US" dirty="0" smtClean="0"/>
              <a:t> will land on one of the sides. Each child will say what they will do to reach this perfection</a:t>
            </a:r>
            <a:r>
              <a:rPr lang="en-US" dirty="0" smtClean="0"/>
              <a:t>. The teacher can make one big one to share amongst the class.</a:t>
            </a:r>
            <a:endParaRPr lang="en-US" dirty="0"/>
          </a:p>
        </p:txBody>
      </p:sp>
      <p:sp>
        <p:nvSpPr>
          <p:cNvPr id="13" name="Rectángulo 4"/>
          <p:cNvSpPr/>
          <p:nvPr/>
        </p:nvSpPr>
        <p:spPr>
          <a:xfrm>
            <a:off x="2061096" y="51848"/>
            <a:ext cx="2160240" cy="21602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schemeClr val="accent1"/>
                </a:solidFill>
                <a:latin typeface="Candara" panose="020E0502030303020204" pitchFamily="34" charset="0"/>
                <a:ea typeface="Adobe Fangsong Std R" panose="02020400000000000000" pitchFamily="18" charset="-128"/>
              </a:rPr>
              <a:t>Do not let any part of your body become on instrument to do bad and serve sin.</a:t>
            </a:r>
            <a:endParaRPr lang="en-US" b="1" i="1" dirty="0">
              <a:solidFill>
                <a:schemeClr val="accent1"/>
              </a:solidFill>
            </a:endParaRPr>
          </a:p>
        </p:txBody>
      </p:sp>
      <p:sp>
        <p:nvSpPr>
          <p:cNvPr id="14" name="Rectángulo 12"/>
          <p:cNvSpPr/>
          <p:nvPr/>
        </p:nvSpPr>
        <p:spPr>
          <a:xfrm>
            <a:off x="4463409" y="51848"/>
            <a:ext cx="2160240"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latin typeface="Candara" panose="020E0502030303020204" pitchFamily="34" charset="0"/>
                <a:ea typeface="Adobe Fangsong Std R" panose="02020400000000000000" pitchFamily="18" charset="-128"/>
              </a:rPr>
              <a:t>Give yourself completely to God.</a:t>
            </a:r>
            <a:endParaRPr lang="en-US" b="1" i="1" dirty="0"/>
          </a:p>
        </p:txBody>
      </p:sp>
      <p:sp>
        <p:nvSpPr>
          <p:cNvPr id="15" name="Rectángulo 13"/>
          <p:cNvSpPr/>
          <p:nvPr/>
        </p:nvSpPr>
        <p:spPr>
          <a:xfrm>
            <a:off x="2057152" y="2308194"/>
            <a:ext cx="2160240" cy="216024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latin typeface="Candara" panose="020E0502030303020204" pitchFamily="34" charset="0"/>
                <a:ea typeface="Adobe Fangsong Std R" panose="02020400000000000000" pitchFamily="18" charset="-128"/>
              </a:rPr>
              <a:t>Because before they were dead, now they have life.</a:t>
            </a:r>
            <a:endParaRPr lang="en-US" b="1" i="1" dirty="0"/>
          </a:p>
        </p:txBody>
      </p:sp>
      <p:sp>
        <p:nvSpPr>
          <p:cNvPr id="16" name="Rectángulo 14"/>
          <p:cNvSpPr/>
          <p:nvPr/>
        </p:nvSpPr>
        <p:spPr>
          <a:xfrm>
            <a:off x="4463409" y="2308194"/>
            <a:ext cx="2160240" cy="216024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latin typeface="Candara" panose="020E0502030303020204" pitchFamily="34" charset="0"/>
                <a:ea typeface="Adobe Fangsong Std R" panose="02020400000000000000" pitchFamily="18" charset="-128"/>
              </a:rPr>
              <a:t>Our God is eternal and will always guide our </a:t>
            </a:r>
            <a:r>
              <a:rPr lang="en-US" b="1" i="1" dirty="0" smtClean="0">
                <a:latin typeface="Candara" panose="020E0502030303020204" pitchFamily="34" charset="0"/>
                <a:ea typeface="Adobe Fangsong Std R" panose="02020400000000000000" pitchFamily="18" charset="-128"/>
              </a:rPr>
              <a:t>lives</a:t>
            </a:r>
            <a:r>
              <a:rPr lang="en-US" b="1" i="1" dirty="0" smtClean="0">
                <a:latin typeface="Candara" panose="020E0502030303020204" pitchFamily="34" charset="0"/>
                <a:ea typeface="Adobe Fangsong Std R" panose="02020400000000000000" pitchFamily="18" charset="-128"/>
              </a:rPr>
              <a:t>!</a:t>
            </a:r>
          </a:p>
          <a:p>
            <a:pPr algn="ctr"/>
            <a:endParaRPr lang="en-US" dirty="0"/>
          </a:p>
        </p:txBody>
      </p:sp>
      <p:sp>
        <p:nvSpPr>
          <p:cNvPr id="18" name="Rectángulo 16"/>
          <p:cNvSpPr/>
          <p:nvPr/>
        </p:nvSpPr>
        <p:spPr>
          <a:xfrm>
            <a:off x="2057152" y="4633797"/>
            <a:ext cx="2160240" cy="216024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latin typeface="Candara" panose="020E0502030303020204" pitchFamily="34" charset="0"/>
                <a:ea typeface="Adobe Fangsong Std R" panose="02020400000000000000" pitchFamily="18" charset="-128"/>
              </a:rPr>
              <a:t>Cannot die either</a:t>
            </a:r>
            <a:endParaRPr lang="en-US" b="1" i="1" dirty="0"/>
          </a:p>
        </p:txBody>
      </p:sp>
      <p:sp>
        <p:nvSpPr>
          <p:cNvPr id="19" name="Rectángulo 15"/>
          <p:cNvSpPr/>
          <p:nvPr/>
        </p:nvSpPr>
        <p:spPr>
          <a:xfrm>
            <a:off x="4463409" y="4633797"/>
            <a:ext cx="2160240" cy="216024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latin typeface="Candara" panose="020E0502030303020204" pitchFamily="34" charset="0"/>
                <a:ea typeface="Adobe Fangsong Std R" panose="02020400000000000000" pitchFamily="18" charset="-128"/>
              </a:rPr>
              <a:t> They are like angels</a:t>
            </a:r>
            <a:endParaRPr lang="en-US" b="1" i="1" dirty="0"/>
          </a:p>
        </p:txBody>
      </p:sp>
      <p:sp>
        <p:nvSpPr>
          <p:cNvPr id="20" name="Rectángulo 17"/>
          <p:cNvSpPr/>
          <p:nvPr/>
        </p:nvSpPr>
        <p:spPr>
          <a:xfrm>
            <a:off x="2057152" y="6956152"/>
            <a:ext cx="2160240" cy="2160240"/>
          </a:xfrm>
          <a:prstGeom prst="rect">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latin typeface="Candara" panose="020E0502030303020204" pitchFamily="34" charset="0"/>
                <a:ea typeface="Adobe Fangsong Std R" panose="02020400000000000000" pitchFamily="18" charset="-128"/>
              </a:rPr>
              <a:t>And are children of God</a:t>
            </a:r>
            <a:endParaRPr lang="en-US" b="1" i="1" dirty="0"/>
          </a:p>
        </p:txBody>
      </p:sp>
      <p:sp>
        <p:nvSpPr>
          <p:cNvPr id="21" name="Rectángulo 18"/>
          <p:cNvSpPr/>
          <p:nvPr/>
        </p:nvSpPr>
        <p:spPr>
          <a:xfrm>
            <a:off x="4463409" y="6956152"/>
            <a:ext cx="2160240" cy="216024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latin typeface="Candara" panose="020E0502030303020204" pitchFamily="34" charset="0"/>
                <a:ea typeface="Adobe Fangsong Std R" panose="02020400000000000000" pitchFamily="18" charset="-128"/>
              </a:rPr>
              <a:t>Being children of the resurrection </a:t>
            </a:r>
            <a:endParaRPr lang="en-US" b="1" i="1" dirty="0"/>
          </a:p>
        </p:txBody>
      </p:sp>
    </p:spTree>
    <p:extLst>
      <p:ext uri="{BB962C8B-B14F-4D97-AF65-F5344CB8AC3E}">
        <p14:creationId xmlns:p14="http://schemas.microsoft.com/office/powerpoint/2010/main" val="2709567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1160199</TotalTime>
  <Words>1067</Words>
  <Application>Microsoft Office PowerPoint</Application>
  <PresentationFormat>On-screen Show (4:3)</PresentationFormat>
  <Paragraphs>62</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Tanyacxoxo</cp:lastModifiedBy>
  <cp:revision>8395</cp:revision>
  <cp:lastPrinted>2015-12-22T05:03:42Z</cp:lastPrinted>
  <dcterms:created xsi:type="dcterms:W3CDTF">2011-04-01T14:17:38Z</dcterms:created>
  <dcterms:modified xsi:type="dcterms:W3CDTF">2018-04-15T16:24:28Z</dcterms:modified>
</cp:coreProperties>
</file>