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78"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90C"/>
    <a:srgbClr val="7F6AFA"/>
    <a:srgbClr val="FF0066"/>
    <a:srgbClr val="F6BB00"/>
    <a:srgbClr val="2006BA"/>
    <a:srgbClr val="F26A1E"/>
    <a:srgbClr val="EAEAEA"/>
    <a:srgbClr val="FF9999"/>
    <a:srgbClr val="17CF2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97" autoAdjust="0"/>
    <p:restoredTop sz="94434" autoAdjust="0"/>
  </p:normalViewPr>
  <p:slideViewPr>
    <p:cSldViewPr>
      <p:cViewPr>
        <p:scale>
          <a:sx n="80" d="100"/>
          <a:sy n="80" d="100"/>
        </p:scale>
        <p:origin x="2010" y="-75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23/05/2022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23/05/2022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23/05/2022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jpg"/><Relationship Id="rId4" Type="http://schemas.microsoft.com/office/2007/relationships/hdphoto" Target="../media/hdphoto1.wdp"/><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12857" y="1116777"/>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8" name="Rectangle 7"/>
          <p:cNvSpPr/>
          <p:nvPr/>
        </p:nvSpPr>
        <p:spPr>
          <a:xfrm>
            <a:off x="610446" y="827584"/>
            <a:ext cx="5594153" cy="338554"/>
          </a:xfrm>
          <a:prstGeom prst="rect">
            <a:avLst/>
          </a:prstGeom>
        </p:spPr>
        <p:txBody>
          <a:bodyPr wrap="square">
            <a:spAutoFit/>
          </a:bodyPr>
          <a:lstStyle/>
          <a:p>
            <a:pPr algn="ctr"/>
            <a:r>
              <a:rPr lang="en-US" sz="1600" dirty="0">
                <a:latin typeface="Century Gothic" panose="020B0502020202020204" pitchFamily="34" charset="0"/>
              </a:rPr>
              <a:t>Lesson #394 The Parable of the Pastor and the Sheep</a:t>
            </a:r>
          </a:p>
        </p:txBody>
      </p:sp>
      <p:sp>
        <p:nvSpPr>
          <p:cNvPr id="10" name="68 Rectángulo"/>
          <p:cNvSpPr>
            <a:spLocks noChangeArrowheads="1"/>
          </p:cNvSpPr>
          <p:nvPr/>
        </p:nvSpPr>
        <p:spPr bwMode="auto">
          <a:xfrm>
            <a:off x="85499" y="1677567"/>
            <a:ext cx="6644048" cy="7325082"/>
          </a:xfrm>
          <a:prstGeom prst="rect">
            <a:avLst/>
          </a:prstGeom>
          <a:noFill/>
          <a:ln w="38100">
            <a:solidFill>
              <a:srgbClr val="7F6AFA"/>
            </a:solidFill>
            <a:prstDash val="dash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Holy angels, today Christ Lisbet explains the parable of the Pastor and</a:t>
            </a:r>
          </a:p>
          <a:p>
            <a:pPr algn="ctr"/>
            <a:r>
              <a:rPr lang="en-US" sz="1200" dirty="0">
                <a:latin typeface="Arial" panose="020B0604020202020204" pitchFamily="34" charset="0"/>
                <a:cs typeface="Arial" panose="020B0604020202020204" pitchFamily="34" charset="0"/>
              </a:rPr>
              <a:t> Her sheep that is found in John 10:2-6 </a:t>
            </a:r>
          </a:p>
          <a:p>
            <a:pPr algn="ctr"/>
            <a:endParaRPr lang="en-US" sz="1200" dirty="0">
              <a:solidFill>
                <a:srgbClr val="FF0000"/>
              </a:solidFill>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parable says that the Gatekeeper opens the door for Her to enter through because She is the Pastor of sheep. The sheep hear the voice of the pastor, and the pastor calls the sheep by name- holy angels and faithful children- and takes them out. When the Pastor gets all of the sheep out , She stands in front of them. In other words, She guides them and the sheep follow Her because they recognize Her voice, the voice of God, their spiritual Parents. It says that sheep do not listen to the voice of outside gods because they do not recognize them. </a:t>
            </a:r>
          </a:p>
          <a:p>
            <a:pPr algn="ct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Our Mother explains that in the parable there are 3 characters. It is a spiritual and angelical family that has a father, a mother, and children:</a:t>
            </a:r>
          </a:p>
          <a:p>
            <a:pPr marL="228600" indent="-228600">
              <a:buFont typeface="+mj-lt"/>
              <a:buAutoNum type="arabicPeriod"/>
            </a:pPr>
            <a:r>
              <a:rPr lang="en-US" sz="1200" b="1" dirty="0">
                <a:latin typeface="Arial" panose="020B0604020202020204" pitchFamily="34" charset="0"/>
                <a:cs typeface="Arial" panose="020B0604020202020204" pitchFamily="34" charset="0"/>
              </a:rPr>
              <a:t>The Gatekeeper</a:t>
            </a:r>
            <a:r>
              <a:rPr lang="en-US" sz="1200" dirty="0">
                <a:latin typeface="Arial" panose="020B0604020202020204" pitchFamily="34" charset="0"/>
                <a:cs typeface="Arial" panose="020B0604020202020204" pitchFamily="34" charset="0"/>
              </a:rPr>
              <a:t>: Represents Melquisedec. He is who speaks to the Pastor to guide Her and opens the door for Her to enter.</a:t>
            </a:r>
          </a:p>
          <a:p>
            <a:pPr marL="228600" indent="-228600">
              <a:buFont typeface="+mj-lt"/>
              <a:buAutoNum type="arabicPeriod"/>
            </a:pPr>
            <a:r>
              <a:rPr lang="en-US" sz="1200" b="1" dirty="0">
                <a:latin typeface="Arial" panose="020B0604020202020204" pitchFamily="34" charset="0"/>
                <a:cs typeface="Arial" panose="020B0604020202020204" pitchFamily="34" charset="0"/>
              </a:rPr>
              <a:t>The Pastor</a:t>
            </a:r>
            <a:r>
              <a:rPr lang="en-US" sz="1200" dirty="0">
                <a:latin typeface="Arial" panose="020B0604020202020204" pitchFamily="34" charset="0"/>
                <a:cs typeface="Arial" panose="020B0604020202020204" pitchFamily="34" charset="0"/>
              </a:rPr>
              <a:t>: Represents Christ Lisbet, who speaks what the Gatekeeper says so that the sheep follow the Pastor towards the door. The Pastor first enters through the door because She hears the voice of the Gatekeeper. </a:t>
            </a:r>
          </a:p>
          <a:p>
            <a:pPr marL="228600" indent="-228600">
              <a:buFont typeface="+mj-lt"/>
              <a:buAutoNum type="arabicPeriod"/>
            </a:pPr>
            <a:r>
              <a:rPr lang="en-US" sz="1200" b="1" dirty="0">
                <a:latin typeface="Arial" panose="020B0604020202020204" pitchFamily="34" charset="0"/>
                <a:cs typeface="Arial" panose="020B0604020202020204" pitchFamily="34" charset="0"/>
              </a:rPr>
              <a:t>The Sheep</a:t>
            </a:r>
            <a:r>
              <a:rPr lang="en-US" sz="1200" dirty="0">
                <a:latin typeface="Arial" panose="020B0604020202020204" pitchFamily="34" charset="0"/>
                <a:cs typeface="Arial" panose="020B0604020202020204" pitchFamily="34" charset="0"/>
              </a:rPr>
              <a:t>: Represent the children of MelquisedecLisbet. They are the sheep that follow the Pastor and enter through the same door and follow Her wherever She goes. The faithful children follow Christ Lisbet because they trust Her spiritual growth and her Wisdom.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What is the door that the Gatekeeper opens so that the Pastor can pass through and then the sheep? </a:t>
            </a:r>
            <a:r>
              <a:rPr lang="en-US" sz="1200" u="sng" dirty="0">
                <a:latin typeface="Arial" panose="020B0604020202020204" pitchFamily="34" charset="0"/>
                <a:cs typeface="Arial" panose="020B0604020202020204" pitchFamily="34" charset="0"/>
              </a:rPr>
              <a:t>It is the narrow door</a:t>
            </a:r>
            <a:r>
              <a:rPr lang="en-US" sz="1200" dirty="0">
                <a:latin typeface="Arial" panose="020B0604020202020204" pitchFamily="34" charset="0"/>
                <a:cs typeface="Arial" panose="020B0604020202020204" pitchFamily="34" charset="0"/>
              </a:rPr>
              <a:t>, which is living a holy life. Only Christ can enter through the door first because She is the only good example to follow to be able to enter.</a:t>
            </a:r>
          </a:p>
          <a:p>
            <a:endParaRPr lang="en-US" sz="1200" dirty="0">
              <a:latin typeface="Arial" panose="020B0604020202020204" pitchFamily="34" charset="0"/>
              <a:cs typeface="Arial" panose="020B0604020202020204" pitchFamily="34" charset="0"/>
            </a:endParaRPr>
          </a:p>
          <a:p>
            <a:pPr algn="ctr"/>
            <a:r>
              <a:rPr lang="en-US" sz="1200" i="1" dirty="0">
                <a:latin typeface="Arial" panose="020B0604020202020204" pitchFamily="34" charset="0"/>
                <a:cs typeface="Arial" panose="020B0604020202020204" pitchFamily="34" charset="0"/>
              </a:rPr>
              <a:t>Christ tells us that when She speaks, Her word is important and it is necessary to attentively  listen to Her. She is the fulfillment of what is written. She is the Holy Spirit, our Help Meet, the one who teaches us everything our Father says.  She is the Wisdom, the Word made flesh that penetrates our mind and saves us from ourselves.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and sisters, we are those sheep that Christ Lisbet calls by name- faithful children and holy angels. Those of us that only listen to the voice of our Pastor Lisbet and follow Her wherever She goes. We do not pay attention to any outside gods because we do not recognize that voice.</a:t>
            </a:r>
          </a:p>
          <a:p>
            <a:endParaRPr lang="en-US" sz="800" dirty="0">
              <a:latin typeface="Arial" panose="020B0604020202020204" pitchFamily="34" charset="0"/>
              <a:cs typeface="Arial" panose="020B0604020202020204" pitchFamily="34" charset="0"/>
            </a:endParaRPr>
          </a:p>
          <a:p>
            <a:pPr algn="ctr"/>
            <a:r>
              <a:rPr lang="en-US" sz="1400" b="1" dirty="0">
                <a:solidFill>
                  <a:srgbClr val="E4690C"/>
                </a:solidFill>
                <a:latin typeface="Arial" panose="020B0604020202020204" pitchFamily="34" charset="0"/>
                <a:cs typeface="Arial" panose="020B0604020202020204" pitchFamily="34" charset="0"/>
              </a:rPr>
              <a:t>Christ Lisbet, God the Father has given you all the glory and honor and we do as well. We are joyful to praise You. You are the Wisdom personified, the Virtuous Woman. Amen Hallelujah!</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5303" y="1455502"/>
            <a:ext cx="671305" cy="8004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8066" y="8532440"/>
            <a:ext cx="709380" cy="610544"/>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65304" y="8532440"/>
            <a:ext cx="692696" cy="610544"/>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8066" y="1455502"/>
            <a:ext cx="709380" cy="800400"/>
          </a:xfrm>
          <a:prstGeom prst="rect">
            <a:avLst/>
          </a:prstGeom>
        </p:spPr>
      </p:pic>
      <p:pic>
        <p:nvPicPr>
          <p:cNvPr id="14" name="Picture 2"/>
          <p:cNvPicPr>
            <a:picLocks noChangeAspect="1" noChangeArrowheads="1"/>
          </p:cNvPicPr>
          <p:nvPr/>
        </p:nvPicPr>
        <p:blipFill rotWithShape="1">
          <a:blip r:embed="rId8" cstate="print">
            <a:clrChange>
              <a:clrFrom>
                <a:srgbClr val="000000"/>
              </a:clrFrom>
              <a:clrTo>
                <a:srgbClr val="000000">
                  <a:alpha val="0"/>
                </a:srgbClr>
              </a:clrTo>
            </a:clrChange>
            <a:extLst>
              <a:ext uri="{BEBA8EAE-BF5A-486C-A8C5-ECC9F3942E4B}">
                <a14:imgProps xmlns:a14="http://schemas.microsoft.com/office/drawing/2010/main">
                  <a14:imgLayer r:embed="rId9">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06500" y="1884156"/>
            <a:ext cx="6434679" cy="4339650"/>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in color for the younger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the older children</a:t>
            </a:r>
            <a:endParaRPr lang="en-US" sz="1200" dirty="0"/>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can give a brief intro to the lesson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don’t have access to the video: </a:t>
            </a:r>
            <a:endParaRPr lang="en-US" sz="1200" b="1" dirty="0">
              <a:solidFill>
                <a:srgbClr val="FF0000"/>
              </a:solidFill>
              <a:latin typeface="Arial" panose="020B0604020202020204" pitchFamily="34" charset="0"/>
              <a:cs typeface="Arial" panose="020B0604020202020204" pitchFamily="34" charset="0"/>
            </a:endParaRPr>
          </a:p>
          <a:p>
            <a:pPr marL="463550" indent="-177800">
              <a:buFont typeface="+mj-lt"/>
              <a:buAutoNum type="arabicPeriod"/>
            </a:pPr>
            <a:r>
              <a:rPr lang="en-US" sz="1200" dirty="0">
                <a:latin typeface="Arial" panose="020B0604020202020204" pitchFamily="34" charset="0"/>
                <a:cs typeface="Arial" panose="020B0604020202020204" pitchFamily="34" charset="0"/>
              </a:rPr>
              <a:t>Who is the Pastor and what does She do? </a:t>
            </a:r>
            <a:r>
              <a:rPr lang="en-US" sz="1200" dirty="0">
                <a:solidFill>
                  <a:srgbClr val="0070C0"/>
                </a:solidFill>
                <a:latin typeface="Arial" panose="020B0604020202020204" pitchFamily="34" charset="0"/>
                <a:cs typeface="Arial" panose="020B0604020202020204" pitchFamily="34" charset="0"/>
              </a:rPr>
              <a:t>Christ Lisbet is the Pastor and She is who guides us with Her wise words until reaching the door.</a:t>
            </a:r>
            <a:endParaRPr lang="en-US" sz="1200" dirty="0">
              <a:solidFill>
                <a:srgbClr val="2006BA"/>
              </a:solidFill>
              <a:latin typeface="Arial" panose="020B0604020202020204" pitchFamily="34" charset="0"/>
              <a:cs typeface="Arial" panose="020B0604020202020204" pitchFamily="34" charset="0"/>
            </a:endParaRPr>
          </a:p>
          <a:p>
            <a:pPr marL="463550" indent="-177800">
              <a:buFont typeface="+mj-lt"/>
              <a:buAutoNum type="arabicPeriod"/>
            </a:pPr>
            <a:r>
              <a:rPr lang="en-US" sz="1200" dirty="0">
                <a:latin typeface="Arial" panose="020B0604020202020204" pitchFamily="34" charset="0"/>
                <a:cs typeface="Arial" panose="020B0604020202020204" pitchFamily="34" charset="0"/>
              </a:rPr>
              <a:t>What is the narrow door? </a:t>
            </a:r>
            <a:r>
              <a:rPr lang="en-US" sz="1200" dirty="0">
                <a:solidFill>
                  <a:srgbClr val="0070C0"/>
                </a:solidFill>
                <a:latin typeface="Arial" panose="020B0604020202020204" pitchFamily="34" charset="0"/>
                <a:cs typeface="Arial" panose="020B0604020202020204" pitchFamily="34" charset="0"/>
              </a:rPr>
              <a:t>To live a holy life for God MelquisedecLisbet. </a:t>
            </a:r>
            <a:endParaRPr lang="en-US" sz="1200" b="1"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or parent should motivate the children too answer the questions while the time clock is on the screen of the video.  </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how important it is to review the classes during the week.</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Activity</a:t>
            </a:r>
            <a:r>
              <a:rPr lang="en-US" sz="1200" dirty="0">
                <a:latin typeface="Arial" panose="020B0604020202020204" pitchFamily="34" charset="0"/>
                <a:cs typeface="Arial" panose="020B0604020202020204" pitchFamily="34" charset="0"/>
              </a:rPr>
              <a:t>: I follow Christ Lisbet, my Pastor</a:t>
            </a:r>
          </a:p>
          <a:p>
            <a:r>
              <a:rPr lang="en-US" sz="1200" dirty="0">
                <a:latin typeface="Arial" panose="020B0604020202020204" pitchFamily="34" charset="0"/>
                <a:cs typeface="Arial" panose="020B0604020202020204" pitchFamily="34" charset="0"/>
              </a:rPr>
              <a:t>The children will color the drawing on page 3. They can also fill the sheep with cotton balls and color their face and feet.</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Crayons / colored pencils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Cotton balls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Glue</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9"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610446" y="827584"/>
            <a:ext cx="5594153" cy="338554"/>
          </a:xfrm>
          <a:prstGeom prst="rect">
            <a:avLst/>
          </a:prstGeom>
        </p:spPr>
        <p:txBody>
          <a:bodyPr wrap="square">
            <a:spAutoFit/>
          </a:bodyPr>
          <a:lstStyle/>
          <a:p>
            <a:pPr algn="ctr"/>
            <a:r>
              <a:rPr lang="en-US" sz="1600" dirty="0">
                <a:latin typeface="Century Gothic" panose="020B0502020202020204" pitchFamily="34" charset="0"/>
              </a:rPr>
              <a:t>Lesson #394 The Parable of the Pastor and the Sheep</a:t>
            </a:r>
          </a:p>
        </p:txBody>
      </p:sp>
      <p:sp>
        <p:nvSpPr>
          <p:cNvPr id="12" name="68 Rectángulo"/>
          <p:cNvSpPr>
            <a:spLocks noChangeArrowheads="1"/>
          </p:cNvSpPr>
          <p:nvPr/>
        </p:nvSpPr>
        <p:spPr bwMode="auto">
          <a:xfrm>
            <a:off x="2282228" y="1331640"/>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biLevel thresh="50000"/>
            <a:extLst>
              <a:ext uri="{28A0092B-C50C-407E-A947-70E740481C1C}">
                <a14:useLocalDpi xmlns:a14="http://schemas.microsoft.com/office/drawing/2010/main" val="0"/>
              </a:ext>
            </a:extLst>
          </a:blip>
          <a:stretch>
            <a:fillRect/>
          </a:stretch>
        </p:blipFill>
        <p:spPr>
          <a:xfrm rot="2139129" flipH="1">
            <a:off x="1309915" y="5316843"/>
            <a:ext cx="1925799" cy="1861606"/>
          </a:xfrm>
          <a:prstGeom prst="rect">
            <a:avLst/>
          </a:prstGeom>
        </p:spPr>
      </p:pic>
      <p:sp>
        <p:nvSpPr>
          <p:cNvPr id="4" name="Rectangle 2"/>
          <p:cNvSpPr>
            <a:spLocks noChangeArrowheads="1"/>
          </p:cNvSpPr>
          <p:nvPr/>
        </p:nvSpPr>
        <p:spPr bwMode="auto">
          <a:xfrm>
            <a:off x="2226715" y="306392"/>
            <a:ext cx="4824833" cy="386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6943" y="154070"/>
            <a:ext cx="835915" cy="673514"/>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39500" b="39733"/>
          <a:stretch/>
        </p:blipFill>
        <p:spPr>
          <a:xfrm>
            <a:off x="54381" y="1403763"/>
            <a:ext cx="3804041" cy="3875301"/>
          </a:xfrm>
          <a:prstGeom prst="rect">
            <a:avLst/>
          </a:prstGeom>
        </p:spPr>
      </p:pic>
      <p:pic>
        <p:nvPicPr>
          <p:cNvPr id="3" name="Picture 2"/>
          <p:cNvPicPr>
            <a:picLocks noChangeAspect="1"/>
          </p:cNvPicPr>
          <p:nvPr/>
        </p:nvPicPr>
        <p:blipFill>
          <a:blip r:embed="rId2" cstate="print">
            <a:biLevel thresh="50000"/>
            <a:extLst>
              <a:ext uri="{28A0092B-C50C-407E-A947-70E740481C1C}">
                <a14:useLocalDpi xmlns:a14="http://schemas.microsoft.com/office/drawing/2010/main" val="0"/>
              </a:ext>
            </a:extLst>
          </a:blip>
          <a:stretch>
            <a:fillRect/>
          </a:stretch>
        </p:blipFill>
        <p:spPr>
          <a:xfrm rot="2026537" flipH="1">
            <a:off x="3314798" y="5947421"/>
            <a:ext cx="2068860" cy="1999899"/>
          </a:xfrm>
          <a:prstGeom prst="rect">
            <a:avLst/>
          </a:prstGeom>
        </p:spPr>
      </p:pic>
      <p:pic>
        <p:nvPicPr>
          <p:cNvPr id="11" name="Picture 10"/>
          <p:cNvPicPr>
            <a:picLocks noChangeAspect="1"/>
          </p:cNvPicPr>
          <p:nvPr/>
        </p:nvPicPr>
        <p:blipFill>
          <a:blip r:embed="rId2" cstate="print">
            <a:clrChange>
              <a:clrFrom>
                <a:srgbClr val="FFFFFF"/>
              </a:clrFrom>
              <a:clrTo>
                <a:srgbClr val="FFFFFF">
                  <a:alpha val="0"/>
                </a:srgbClr>
              </a:clrTo>
            </a:clrChange>
            <a:biLevel thresh="50000"/>
            <a:extLst>
              <a:ext uri="{28A0092B-C50C-407E-A947-70E740481C1C}">
                <a14:useLocalDpi xmlns:a14="http://schemas.microsoft.com/office/drawing/2010/main" val="0"/>
              </a:ext>
            </a:extLst>
          </a:blip>
          <a:stretch>
            <a:fillRect/>
          </a:stretch>
        </p:blipFill>
        <p:spPr>
          <a:xfrm rot="2424574" flipH="1">
            <a:off x="4978781" y="7368249"/>
            <a:ext cx="1738635" cy="1680681"/>
          </a:xfrm>
          <a:prstGeom prst="rect">
            <a:avLst/>
          </a:prstGeom>
        </p:spPr>
      </p:pic>
      <p:sp>
        <p:nvSpPr>
          <p:cNvPr id="5" name="Rounded Rectangular Callout 4"/>
          <p:cNvSpPr/>
          <p:nvPr/>
        </p:nvSpPr>
        <p:spPr>
          <a:xfrm>
            <a:off x="4214137" y="1269898"/>
            <a:ext cx="2088232" cy="1656184"/>
          </a:xfrm>
          <a:prstGeom prst="wedgeRoundRectCallout">
            <a:avLst>
              <a:gd name="adj1" fmla="val -98615"/>
              <a:gd name="adj2" fmla="val 801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49228" y="1473305"/>
            <a:ext cx="1865257" cy="1477328"/>
          </a:xfrm>
          <a:prstGeom prst="rect">
            <a:avLst/>
          </a:prstGeom>
          <a:noFill/>
        </p:spPr>
        <p:txBody>
          <a:bodyPr wrap="square" rtlCol="0">
            <a:spAutoFit/>
          </a:bodyPr>
          <a:lstStyle/>
          <a:p>
            <a:pPr algn="ctr"/>
            <a:r>
              <a:rPr lang="en-US"/>
              <a:t>Come faithful children, follow me and enter through the narrow door.</a:t>
            </a:r>
          </a:p>
        </p:txBody>
      </p:sp>
      <p:pic>
        <p:nvPicPr>
          <p:cNvPr id="12" name="Picture 2"/>
          <p:cNvPicPr>
            <a:picLocks noChangeAspect="1" noChangeArrowheads="1"/>
          </p:cNvPicPr>
          <p:nvPr/>
        </p:nvPicPr>
        <p:blipFill rotWithShape="1">
          <a:blip r:embed="rId5" cstate="print">
            <a:clrChange>
              <a:clrFrom>
                <a:srgbClr val="000000"/>
              </a:clrFrom>
              <a:clrTo>
                <a:srgbClr val="000000">
                  <a:alpha val="0"/>
                </a:srgbClr>
              </a:clrTo>
            </a:clrChange>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p:cNvSpPr/>
          <p:nvPr/>
        </p:nvSpPr>
        <p:spPr>
          <a:xfrm>
            <a:off x="610446" y="827584"/>
            <a:ext cx="5594153" cy="338554"/>
          </a:xfrm>
          <a:prstGeom prst="rect">
            <a:avLst/>
          </a:prstGeom>
        </p:spPr>
        <p:txBody>
          <a:bodyPr wrap="square">
            <a:spAutoFit/>
          </a:bodyPr>
          <a:lstStyle/>
          <a:p>
            <a:pPr algn="ctr"/>
            <a:r>
              <a:rPr lang="en-US" sz="1600" dirty="0">
                <a:latin typeface="Century Gothic" panose="020B0502020202020204" pitchFamily="34" charset="0"/>
              </a:rPr>
              <a:t>Lesson #394 The Parable of the Pastor and the Sheep</a:t>
            </a:r>
          </a:p>
        </p:txBody>
      </p:sp>
    </p:spTree>
    <p:extLst>
      <p:ext uri="{BB962C8B-B14F-4D97-AF65-F5344CB8AC3E}">
        <p14:creationId xmlns:p14="http://schemas.microsoft.com/office/powerpoint/2010/main" val="378951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5" name="Rectangle 4"/>
          <p:cNvSpPr/>
          <p:nvPr/>
        </p:nvSpPr>
        <p:spPr>
          <a:xfrm>
            <a:off x="610446" y="827584"/>
            <a:ext cx="5594153" cy="338554"/>
          </a:xfrm>
          <a:prstGeom prst="rect">
            <a:avLst/>
          </a:prstGeom>
        </p:spPr>
        <p:txBody>
          <a:bodyPr wrap="square">
            <a:spAutoFit/>
          </a:bodyPr>
          <a:lstStyle/>
          <a:p>
            <a:pPr algn="ctr"/>
            <a:r>
              <a:rPr lang="en-US" sz="1600" dirty="0">
                <a:latin typeface="Century Gothic" panose="020B0502020202020204" pitchFamily="34" charset="0"/>
              </a:rPr>
              <a:t>Lesson #394 The Parable of the Pastor and the Sheep</a:t>
            </a:r>
          </a:p>
        </p:txBody>
      </p:sp>
      <p:pic>
        <p:nvPicPr>
          <p:cNvPr id="6"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922" y="1475656"/>
            <a:ext cx="6299388" cy="7326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p:nvPr/>
        </p:nvPicPr>
        <p:blipFill>
          <a:blip r:embed="rId6" cstate="print">
            <a:extLst>
              <a:ext uri="{28A0092B-C50C-407E-A947-70E740481C1C}">
                <a14:useLocalDpi xmlns:a14="http://schemas.microsoft.com/office/drawing/2010/main" val="0"/>
              </a:ext>
            </a:extLst>
          </a:blip>
          <a:stretch>
            <a:fillRect/>
          </a:stretch>
        </p:blipFill>
        <p:spPr>
          <a:xfrm flipH="1">
            <a:off x="1988840" y="3275856"/>
            <a:ext cx="576064" cy="609600"/>
          </a:xfrm>
          <a:prstGeom prst="rect">
            <a:avLst/>
          </a:prstGeom>
        </p:spPr>
      </p:pic>
      <p:pic>
        <p:nvPicPr>
          <p:cNvPr id="8" name="Picture 7"/>
          <p:cNvPicPr/>
          <p:nvPr/>
        </p:nvPicPr>
        <p:blipFill>
          <a:blip r:embed="rId7" cstate="print">
            <a:extLst>
              <a:ext uri="{28A0092B-C50C-407E-A947-70E740481C1C}">
                <a14:useLocalDpi xmlns:a14="http://schemas.microsoft.com/office/drawing/2010/main" val="0"/>
              </a:ext>
            </a:extLst>
          </a:blip>
          <a:stretch>
            <a:fillRect/>
          </a:stretch>
        </p:blipFill>
        <p:spPr>
          <a:xfrm>
            <a:off x="2708920" y="5940152"/>
            <a:ext cx="580080" cy="648072"/>
          </a:xfrm>
          <a:prstGeom prst="rect">
            <a:avLst/>
          </a:prstGeom>
        </p:spPr>
      </p:pic>
      <p:pic>
        <p:nvPicPr>
          <p:cNvPr id="9" name="Picture 8"/>
          <p:cNvPicPr/>
          <p:nvPr/>
        </p:nvPicPr>
        <p:blipFill>
          <a:blip r:embed="rId8" cstate="print">
            <a:extLst>
              <a:ext uri="{28A0092B-C50C-407E-A947-70E740481C1C}">
                <a14:useLocalDpi xmlns:a14="http://schemas.microsoft.com/office/drawing/2010/main" val="0"/>
              </a:ext>
            </a:extLst>
          </a:blip>
          <a:stretch>
            <a:fillRect/>
          </a:stretch>
        </p:blipFill>
        <p:spPr>
          <a:xfrm>
            <a:off x="6026821" y="6228184"/>
            <a:ext cx="570531" cy="690240"/>
          </a:xfrm>
          <a:prstGeom prst="rect">
            <a:avLst/>
          </a:prstGeom>
        </p:spPr>
      </p:pic>
      <p:pic>
        <p:nvPicPr>
          <p:cNvPr id="10" name="Picture 9"/>
          <p:cNvPicPr/>
          <p:nvPr/>
        </p:nvPicPr>
        <p:blipFill>
          <a:blip r:embed="rId9" cstate="print">
            <a:extLst>
              <a:ext uri="{28A0092B-C50C-407E-A947-70E740481C1C}">
                <a14:useLocalDpi xmlns:a14="http://schemas.microsoft.com/office/drawing/2010/main" val="0"/>
              </a:ext>
            </a:extLst>
          </a:blip>
          <a:stretch>
            <a:fillRect/>
          </a:stretch>
        </p:blipFill>
        <p:spPr>
          <a:xfrm flipH="1">
            <a:off x="1844824" y="8266370"/>
            <a:ext cx="457071" cy="626110"/>
          </a:xfrm>
          <a:prstGeom prst="rect">
            <a:avLst/>
          </a:prstGeom>
        </p:spPr>
      </p:pic>
      <p:pic>
        <p:nvPicPr>
          <p:cNvPr id="11" name="Picture 10"/>
          <p:cNvPicPr/>
          <p:nvPr/>
        </p:nvPicPr>
        <p:blipFill>
          <a:blip r:embed="rId10">
            <a:clrChange>
              <a:clrFrom>
                <a:srgbClr val="F7F7F7"/>
              </a:clrFrom>
              <a:clrTo>
                <a:srgbClr val="F7F7F7">
                  <a:alpha val="0"/>
                </a:srgbClr>
              </a:clrTo>
            </a:clrChange>
            <a:extLst>
              <a:ext uri="{28A0092B-C50C-407E-A947-70E740481C1C}">
                <a14:useLocalDpi xmlns:a14="http://schemas.microsoft.com/office/drawing/2010/main" val="0"/>
              </a:ext>
            </a:extLst>
          </a:blip>
          <a:stretch>
            <a:fillRect/>
          </a:stretch>
        </p:blipFill>
        <p:spPr>
          <a:xfrm>
            <a:off x="5373216" y="7596336"/>
            <a:ext cx="1403598" cy="1264518"/>
          </a:xfrm>
          <a:prstGeom prst="rect">
            <a:avLst/>
          </a:prstGeom>
        </p:spPr>
      </p:pic>
      <p:sp>
        <p:nvSpPr>
          <p:cNvPr id="2" name="TextBox 1"/>
          <p:cNvSpPr txBox="1"/>
          <p:nvPr/>
        </p:nvSpPr>
        <p:spPr>
          <a:xfrm>
            <a:off x="125840" y="1403648"/>
            <a:ext cx="1070912" cy="461665"/>
          </a:xfrm>
          <a:prstGeom prst="rect">
            <a:avLst/>
          </a:prstGeom>
          <a:noFill/>
        </p:spPr>
        <p:txBody>
          <a:bodyPr wrap="square" rtlCol="0">
            <a:spAutoFit/>
          </a:bodyPr>
          <a:lstStyle/>
          <a:p>
            <a:r>
              <a:rPr lang="en-US" sz="2400" b="1" dirty="0">
                <a:solidFill>
                  <a:srgbClr val="FF0000"/>
                </a:solidFill>
              </a:rPr>
              <a:t>START</a:t>
            </a:r>
          </a:p>
        </p:txBody>
      </p:sp>
      <p:sp>
        <p:nvSpPr>
          <p:cNvPr id="3" name="TextBox 2"/>
          <p:cNvSpPr txBox="1"/>
          <p:nvPr/>
        </p:nvSpPr>
        <p:spPr>
          <a:xfrm>
            <a:off x="306690" y="1178332"/>
            <a:ext cx="6506686" cy="369332"/>
          </a:xfrm>
          <a:prstGeom prst="rect">
            <a:avLst/>
          </a:prstGeom>
          <a:noFill/>
        </p:spPr>
        <p:txBody>
          <a:bodyPr wrap="square" rtlCol="0">
            <a:spAutoFit/>
          </a:bodyPr>
          <a:lstStyle/>
          <a:p>
            <a:r>
              <a:rPr lang="en-US" dirty="0"/>
              <a:t>Exit the maze like the sheep that follow Christ Lisbet, our Pastor.</a:t>
            </a:r>
          </a:p>
        </p:txBody>
      </p:sp>
    </p:spTree>
    <p:extLst>
      <p:ext uri="{BB962C8B-B14F-4D97-AF65-F5344CB8AC3E}">
        <p14:creationId xmlns:p14="http://schemas.microsoft.com/office/powerpoint/2010/main" val="1993132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1211113</TotalTime>
  <Words>777</Words>
  <Application>Microsoft Office PowerPoint</Application>
  <PresentationFormat>On-screen Show (4:3)</PresentationFormat>
  <Paragraphs>46</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8769</cp:revision>
  <cp:lastPrinted>2015-12-22T05:03:42Z</cp:lastPrinted>
  <dcterms:created xsi:type="dcterms:W3CDTF">2011-04-01T14:17:38Z</dcterms:created>
  <dcterms:modified xsi:type="dcterms:W3CDTF">2022-05-24T00:40:39Z</dcterms:modified>
</cp:coreProperties>
</file>