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80" r:id="rId4"/>
    <p:sldId id="282" r:id="rId5"/>
    <p:sldId id="283" r:id="rId6"/>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CCFF"/>
    <a:srgbClr val="FF0066"/>
    <a:srgbClr val="F81D06"/>
    <a:srgbClr val="FB9BE2"/>
    <a:srgbClr val="FFFF00"/>
    <a:srgbClr val="F6BB00"/>
    <a:srgbClr val="2006BA"/>
    <a:srgbClr val="AF419F"/>
    <a:srgbClr val="FFF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50" autoAdjust="0"/>
    <p:restoredTop sz="94434" autoAdjust="0"/>
  </p:normalViewPr>
  <p:slideViewPr>
    <p:cSldViewPr>
      <p:cViewPr>
        <p:scale>
          <a:sx n="110" d="100"/>
          <a:sy n="110" d="100"/>
        </p:scale>
        <p:origin x="96" y="-81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5/09/2020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5/09/2020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1084468"/>
            <a:ext cx="2340875" cy="430887"/>
          </a:xfrm>
          <a:prstGeom prst="rect">
            <a:avLst/>
          </a:prstGeom>
          <a:noFill/>
          <a:ln w="9525">
            <a:noFill/>
            <a:miter lim="800000"/>
            <a:headEnd/>
            <a:tailEnd/>
          </a:ln>
        </p:spPr>
        <p:txBody>
          <a:bodyPr wrap="square">
            <a:spAutoFit/>
          </a:bodyPr>
          <a:lstStyle/>
          <a:p>
            <a:pPr eaLnBrk="1" hangingPunct="1"/>
            <a:r>
              <a:rPr lang="es-CR" sz="1100" b="1" dirty="0">
                <a:latin typeface="+mn-lt"/>
                <a:cs typeface="Arial" panose="020B0604020202020204" pitchFamily="34" charset="0"/>
              </a:rPr>
              <a:t>¡</a:t>
            </a:r>
            <a:r>
              <a:rPr lang="es-CR" altLang="es-MX" sz="1100" b="1" dirty="0"/>
              <a:t>Por MelquisedecLisbet!</a:t>
            </a:r>
          </a:p>
          <a:p>
            <a:pPr eaLnBrk="1" hangingPunct="1"/>
            <a:r>
              <a:rPr lang="es-CR" sz="1100" b="1" dirty="0">
                <a:cs typeface="Arial" panose="020B0604020202020204" pitchFamily="34" charset="0"/>
              </a:rPr>
              <a:t>¡</a:t>
            </a:r>
            <a:r>
              <a:rPr lang="es-CR" altLang="es-MX" sz="1100" b="1" dirty="0"/>
              <a:t>Por nuestro Padre y nuestra Madre!</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5276" y="190996"/>
            <a:ext cx="835915" cy="578665"/>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2" name="TextBox 1"/>
          <p:cNvSpPr txBox="1"/>
          <p:nvPr/>
        </p:nvSpPr>
        <p:spPr>
          <a:xfrm>
            <a:off x="116632" y="1554292"/>
            <a:ext cx="6574559" cy="7363554"/>
          </a:xfrm>
          <a:prstGeom prst="rect">
            <a:avLst/>
          </a:prstGeom>
          <a:noFill/>
          <a:ln w="38100">
            <a:solidFill>
              <a:srgbClr val="FFCCFF"/>
            </a:solidFill>
            <a:prstDash val="dash"/>
          </a:ln>
        </p:spPr>
        <p:txBody>
          <a:bodyPr wrap="square" rtlCol="0">
            <a:spAutoFit/>
          </a:bodyPr>
          <a:lstStyle/>
          <a:p>
            <a:pPr algn="ctr"/>
            <a:r>
              <a:rPr lang="es-CR" sz="1050" dirty="0" smtClean="0">
                <a:latin typeface="Arial" panose="020B0604020202020204" pitchFamily="34" charset="0"/>
                <a:cs typeface="Arial" panose="020B0604020202020204" pitchFamily="34" charset="0"/>
              </a:rPr>
              <a:t>Santos ángeles hoy veremos como Cristo Lisbet ha traído las Buenas Noticias de Salvación a través </a:t>
            </a:r>
          </a:p>
          <a:p>
            <a:pPr algn="ctr"/>
            <a:r>
              <a:rPr lang="es-CR" sz="1050" dirty="0" smtClean="0">
                <a:latin typeface="Arial" panose="020B0604020202020204" pitchFamily="34" charset="0"/>
                <a:cs typeface="Arial" panose="020B0604020202020204" pitchFamily="34" charset="0"/>
              </a:rPr>
              <a:t>de la predicación del Evangelio Eterno, que es la Vida misma de Jesucristo Lisbet.  Aprendemos</a:t>
            </a:r>
          </a:p>
          <a:p>
            <a:pPr algn="ctr"/>
            <a:r>
              <a:rPr lang="es-CR" sz="1050" dirty="0" smtClean="0">
                <a:latin typeface="Arial" panose="020B0604020202020204" pitchFamily="34" charset="0"/>
                <a:cs typeface="Arial" panose="020B0604020202020204" pitchFamily="34" charset="0"/>
              </a:rPr>
              <a:t> a hacer morir lo terrenal y nace ese nuevo hombre creado según Dios MelquisedecLisbet. </a:t>
            </a:r>
          </a:p>
          <a:p>
            <a:pPr algn="ctr"/>
            <a:endParaRPr lang="es-CR" sz="1050" dirty="0">
              <a:latin typeface="Arial" panose="020B0604020202020204" pitchFamily="34" charset="0"/>
              <a:cs typeface="Arial" panose="020B0604020202020204" pitchFamily="34" charset="0"/>
            </a:endParaRPr>
          </a:p>
          <a:p>
            <a:r>
              <a:rPr lang="es-CR" sz="1050" dirty="0" smtClean="0">
                <a:latin typeface="Arial" panose="020B0604020202020204" pitchFamily="34" charset="0"/>
                <a:cs typeface="Arial" panose="020B0604020202020204" pitchFamily="34" charset="0"/>
              </a:rPr>
              <a:t>Solo Cristo Lisbet nos predica las Buenas Noticias.  Al Cristo manifestarse llega el Conocimiento de Dios que el hombre necesita, porque Su mensaje da Vida y nada puede destruirlo.  El que ama Su palabra y se mantiene pegado a la Vid Verdadera, viviendo con una mente limpia y emblanquecida, siempre pensando en nuestra paz y en la de los demás, no morirá jamás.  </a:t>
            </a:r>
            <a:r>
              <a:rPr lang="es-CR" sz="1050" u="sng" dirty="0" smtClean="0">
                <a:latin typeface="Arial" panose="020B0604020202020204" pitchFamily="34" charset="0"/>
                <a:cs typeface="Arial" panose="020B0604020202020204" pitchFamily="34" charset="0"/>
              </a:rPr>
              <a:t>No es solo decir que estamos pegados a Cristo, tenemos una responsabilidad de siempre dar un buen testimonio, pues esa es nuestra salvación diaria</a:t>
            </a:r>
            <a:r>
              <a:rPr lang="es-CR" sz="1050" dirty="0" smtClean="0">
                <a:latin typeface="Arial" panose="020B0604020202020204" pitchFamily="34" charset="0"/>
                <a:cs typeface="Arial" panose="020B0604020202020204" pitchFamily="34" charset="0"/>
              </a:rPr>
              <a:t>. </a:t>
            </a:r>
          </a:p>
          <a:p>
            <a:endParaRPr lang="es-CR" sz="1050" dirty="0">
              <a:latin typeface="Arial" panose="020B0604020202020204" pitchFamily="34" charset="0"/>
              <a:cs typeface="Arial" panose="020B0604020202020204" pitchFamily="34" charset="0"/>
            </a:endParaRPr>
          </a:p>
          <a:p>
            <a:r>
              <a:rPr lang="es-CR" sz="1050" dirty="0" smtClean="0">
                <a:latin typeface="Arial" panose="020B0604020202020204" pitchFamily="34" charset="0"/>
                <a:cs typeface="Arial" panose="020B0604020202020204" pitchFamily="34" charset="0"/>
              </a:rPr>
              <a:t>Nadie ha predicado esta Palabra de Vida antes, pues Dios Padre solo se deja conocer por Su Cristo.  S</a:t>
            </a:r>
            <a:r>
              <a:rPr lang="es-CR" sz="1050" u="sng" dirty="0" smtClean="0">
                <a:latin typeface="Arial" panose="020B0604020202020204" pitchFamily="34" charset="0"/>
                <a:cs typeface="Arial" panose="020B0604020202020204" pitchFamily="34" charset="0"/>
              </a:rPr>
              <a:t>olo a través de la predicación de Cristo podemos aprender a como hacer morir lo terrenal en mostros</a:t>
            </a:r>
            <a:r>
              <a:rPr lang="es-CR" sz="1050" dirty="0" smtClean="0">
                <a:latin typeface="Arial" panose="020B0604020202020204" pitchFamily="34" charset="0"/>
                <a:cs typeface="Arial" panose="020B0604020202020204" pitchFamily="34" charset="0"/>
              </a:rPr>
              <a:t>.  Solo Ella puede sacar la Vida y la inmortalidad en nosotros, al nuestra vida estar escondida con Cristo Lisbet en Dios Padre, nuestra mente se va renovando hasta alcanzar todo el conocimiento de Dios.</a:t>
            </a:r>
          </a:p>
          <a:p>
            <a:endParaRPr lang="es-CR" sz="1050" dirty="0">
              <a:latin typeface="Arial" panose="020B0604020202020204" pitchFamily="34" charset="0"/>
              <a:cs typeface="Arial" panose="020B0604020202020204" pitchFamily="34" charset="0"/>
            </a:endParaRPr>
          </a:p>
          <a:p>
            <a:r>
              <a:rPr lang="es-CR" sz="1050" u="sng" dirty="0" smtClean="0">
                <a:latin typeface="Arial" panose="020B0604020202020204" pitchFamily="34" charset="0"/>
                <a:cs typeface="Arial" panose="020B0604020202020204" pitchFamily="34" charset="0"/>
              </a:rPr>
              <a:t>Toma tiempo conocer la Grandiosa Sabiduría de Dios completamente, es poco a poco, con la paciencia de Dios, vamos conociendo todo lo que Dios espera de nosotros, para que el espíritu que esta creciendo en nosotros sea un espíritu Santo y Perfecto para siempre</a:t>
            </a:r>
            <a:r>
              <a:rPr lang="es-CR" sz="1050" dirty="0" smtClean="0">
                <a:latin typeface="Arial" panose="020B0604020202020204" pitchFamily="34" charset="0"/>
                <a:cs typeface="Arial" panose="020B0604020202020204" pitchFamily="34" charset="0"/>
              </a:rPr>
              <a:t>.  </a:t>
            </a:r>
          </a:p>
          <a:p>
            <a:endParaRPr lang="es-CR" sz="1050" dirty="0" smtClean="0">
              <a:latin typeface="Arial" panose="020B0604020202020204" pitchFamily="34" charset="0"/>
              <a:cs typeface="Arial" panose="020B0604020202020204" pitchFamily="34" charset="0"/>
            </a:endParaRPr>
          </a:p>
          <a:p>
            <a:r>
              <a:rPr lang="es-CR" sz="1050" dirty="0" smtClean="0">
                <a:latin typeface="Arial" panose="020B0604020202020204" pitchFamily="34" charset="0"/>
                <a:cs typeface="Arial" panose="020B0604020202020204" pitchFamily="34" charset="0"/>
              </a:rPr>
              <a:t>Todos los que hemos creído en Cristo vamos creciendo y somos renovados con Su grandiosa Sabiduría. </a:t>
            </a:r>
            <a:r>
              <a:rPr lang="es-CR" sz="1050" dirty="0">
                <a:latin typeface="Arial" panose="020B0604020202020204" pitchFamily="34" charset="0"/>
                <a:cs typeface="Arial" panose="020B0604020202020204" pitchFamily="34" charset="0"/>
              </a:rPr>
              <a:t>Cada </a:t>
            </a:r>
            <a:r>
              <a:rPr lang="es-CR" sz="1050" dirty="0" smtClean="0">
                <a:latin typeface="Arial" panose="020B0604020202020204" pitchFamily="34" charset="0"/>
                <a:cs typeface="Arial" panose="020B0604020202020204" pitchFamily="34" charset="0"/>
              </a:rPr>
              <a:t>ves </a:t>
            </a:r>
            <a:r>
              <a:rPr lang="es-CR" sz="1050" dirty="0">
                <a:latin typeface="Arial" panose="020B0604020202020204" pitchFamily="34" charset="0"/>
                <a:cs typeface="Arial" panose="020B0604020202020204" pitchFamily="34" charset="0"/>
              </a:rPr>
              <a:t>que Ella habla va formando </a:t>
            </a:r>
            <a:r>
              <a:rPr lang="es-CR" sz="1050" dirty="0" smtClean="0">
                <a:latin typeface="Arial" panose="020B0604020202020204" pitchFamily="34" charset="0"/>
                <a:cs typeface="Arial" panose="020B0604020202020204" pitchFamily="34" charset="0"/>
              </a:rPr>
              <a:t>Su </a:t>
            </a:r>
            <a:r>
              <a:rPr lang="es-CR" sz="1050" dirty="0">
                <a:latin typeface="Arial" panose="020B0604020202020204" pitchFamily="34" charset="0"/>
                <a:cs typeface="Arial" panose="020B0604020202020204" pitchFamily="34" charset="0"/>
              </a:rPr>
              <a:t>mundo espiritual  y perfecto en nosotros, pues Su palabra </a:t>
            </a:r>
            <a:r>
              <a:rPr lang="es-CR" sz="1050" dirty="0" smtClean="0">
                <a:latin typeface="Arial" panose="020B0604020202020204" pitchFamily="34" charset="0"/>
                <a:cs typeface="Arial" panose="020B0604020202020204" pitchFamily="34" charset="0"/>
              </a:rPr>
              <a:t>es Vida </a:t>
            </a:r>
            <a:r>
              <a:rPr lang="es-CR" sz="1050" dirty="0">
                <a:latin typeface="Arial" panose="020B0604020202020204" pitchFamily="34" charset="0"/>
                <a:cs typeface="Arial" panose="020B0604020202020204" pitchFamily="34" charset="0"/>
              </a:rPr>
              <a:t>y como </a:t>
            </a:r>
            <a:r>
              <a:rPr lang="es-CR" sz="1050" dirty="0" smtClean="0">
                <a:latin typeface="Arial" panose="020B0604020202020204" pitchFamily="34" charset="0"/>
                <a:cs typeface="Arial" panose="020B0604020202020204" pitchFamily="34" charset="0"/>
              </a:rPr>
              <a:t>jabón de </a:t>
            </a:r>
            <a:r>
              <a:rPr lang="es-CR" sz="1050" dirty="0">
                <a:latin typeface="Arial" panose="020B0604020202020204" pitchFamily="34" charset="0"/>
                <a:cs typeface="Arial" panose="020B0604020202020204" pitchFamily="34" charset="0"/>
              </a:rPr>
              <a:t>lavadores nos </a:t>
            </a:r>
            <a:r>
              <a:rPr lang="es-CR" sz="1050" dirty="0" smtClean="0">
                <a:latin typeface="Arial" panose="020B0604020202020204" pitchFamily="34" charset="0"/>
                <a:cs typeface="Arial" panose="020B0604020202020204" pitchFamily="34" charset="0"/>
              </a:rPr>
              <a:t>emblanquece</a:t>
            </a:r>
            <a:r>
              <a:rPr lang="es-CR" sz="1050" dirty="0">
                <a:latin typeface="Arial" panose="020B0604020202020204" pitchFamily="34" charset="0"/>
                <a:cs typeface="Arial" panose="020B0604020202020204" pitchFamily="34" charset="0"/>
              </a:rPr>
              <a:t> </a:t>
            </a:r>
            <a:r>
              <a:rPr lang="es-CR" sz="1050" dirty="0" smtClean="0">
                <a:latin typeface="Arial" panose="020B0604020202020204" pitchFamily="34" charset="0"/>
                <a:cs typeface="Arial" panose="020B0604020202020204" pitchFamily="34" charset="0"/>
              </a:rPr>
              <a:t>para que seamos Su creación Santa. </a:t>
            </a:r>
          </a:p>
          <a:p>
            <a:endParaRPr lang="es-CR" sz="1050" dirty="0">
              <a:latin typeface="Arial" panose="020B0604020202020204" pitchFamily="34" charset="0"/>
              <a:cs typeface="Arial" panose="020B0604020202020204" pitchFamily="34" charset="0"/>
            </a:endParaRPr>
          </a:p>
          <a:p>
            <a:r>
              <a:rPr lang="es-CR" sz="1050" u="sng" dirty="0" smtClean="0">
                <a:latin typeface="Arial" panose="020B0604020202020204" pitchFamily="34" charset="0"/>
                <a:cs typeface="Arial" panose="020B0604020202020204" pitchFamily="34" charset="0"/>
              </a:rPr>
              <a:t>Dios Madre es la Sabiduría Personificada, la Pureza y Santidad de Vida que revela la verdad sobre Dios</a:t>
            </a:r>
            <a:r>
              <a:rPr lang="es-CR" sz="1050" dirty="0" smtClean="0">
                <a:latin typeface="Arial" panose="020B0604020202020204" pitchFamily="34" charset="0"/>
                <a:cs typeface="Arial" panose="020B0604020202020204" pitchFamily="34" charset="0"/>
              </a:rPr>
              <a:t>, que es Esposo y Esposa, Padre y Madre, dos en uno Dios, MelquisedecLisbet. Solo Cristo Lisbet puede transformar nuestras vidas al darnos a conocer el gran misterio escondido, Su divinidad y solo puede ser revelado por Cristo misma.  Ella es la Sabiduría, veamos el libro de </a:t>
            </a:r>
            <a:r>
              <a:rPr lang="es-CR" sz="1050" i="1" dirty="0" smtClean="0">
                <a:latin typeface="Arial" panose="020B0604020202020204" pitchFamily="34" charset="0"/>
                <a:cs typeface="Arial" panose="020B0604020202020204" pitchFamily="34" charset="0"/>
              </a:rPr>
              <a:t>Sabiduría 7:24-28 y Sabiduría 6:12-15</a:t>
            </a:r>
            <a:r>
              <a:rPr lang="es-CR" sz="1050" dirty="0" smtClean="0">
                <a:latin typeface="Arial" panose="020B0604020202020204" pitchFamily="34" charset="0"/>
                <a:cs typeface="Arial" panose="020B0604020202020204" pitchFamily="34" charset="0"/>
              </a:rPr>
              <a:t>. </a:t>
            </a:r>
          </a:p>
          <a:p>
            <a:endParaRPr lang="es-CR" sz="1050" dirty="0">
              <a:latin typeface="Arial" panose="020B0604020202020204" pitchFamily="34" charset="0"/>
              <a:cs typeface="Arial" panose="020B0604020202020204" pitchFamily="34" charset="0"/>
            </a:endParaRPr>
          </a:p>
          <a:p>
            <a:r>
              <a:rPr lang="es-CR" sz="1050" u="sng" dirty="0" smtClean="0">
                <a:latin typeface="Arial" panose="020B0604020202020204" pitchFamily="34" charset="0"/>
                <a:cs typeface="Arial" panose="020B0604020202020204" pitchFamily="34" charset="0"/>
              </a:rPr>
              <a:t>Solo estando bien Unidos a Cristo Lisbet, nuestra Cabeza, podemos ser Su creación Eterna que sabe gobernar y señorear sobre todo</a:t>
            </a:r>
            <a:r>
              <a:rPr lang="es-CR" sz="1050" dirty="0" smtClean="0">
                <a:latin typeface="Arial" panose="020B0604020202020204" pitchFamily="34" charset="0"/>
                <a:cs typeface="Arial" panose="020B0604020202020204" pitchFamily="34" charset="0"/>
              </a:rPr>
              <a:t>, así como Cristo misma, porque no nos dejamos dominar por lo terrenal. Sino que en nosotros esta la fuerza de Su poder que nos perfecciona.   </a:t>
            </a:r>
          </a:p>
          <a:p>
            <a:endParaRPr lang="es-CR" sz="1050" dirty="0" smtClean="0">
              <a:latin typeface="Arial" panose="020B0604020202020204" pitchFamily="34" charset="0"/>
              <a:cs typeface="Arial" panose="020B0604020202020204" pitchFamily="34" charset="0"/>
            </a:endParaRPr>
          </a:p>
          <a:p>
            <a:r>
              <a:rPr lang="es-CR" sz="1050" dirty="0" smtClean="0">
                <a:latin typeface="Arial" panose="020B0604020202020204" pitchFamily="34" charset="0"/>
                <a:cs typeface="Arial" panose="020B0604020202020204" pitchFamily="34" charset="0"/>
              </a:rPr>
              <a:t>Hermanos </a:t>
            </a:r>
            <a:r>
              <a:rPr lang="es-CR" sz="1050" u="sng" dirty="0" smtClean="0">
                <a:latin typeface="Arial" panose="020B0604020202020204" pitchFamily="34" charset="0"/>
                <a:cs typeface="Arial" panose="020B0604020202020204" pitchFamily="34" charset="0"/>
              </a:rPr>
              <a:t>Dios MelquisedecLisbet han comenzado el buen trabajo en nosotros y lo perfeccionan</a:t>
            </a:r>
            <a:r>
              <a:rPr lang="es-CR" sz="1050" dirty="0" smtClean="0">
                <a:latin typeface="Arial" panose="020B0604020202020204" pitchFamily="34" charset="0"/>
                <a:cs typeface="Arial" panose="020B0604020202020204" pitchFamily="34" charset="0"/>
              </a:rPr>
              <a:t>, esa es la prueba de que Cristo esta en la tierra, en nuestra mente, haciendo la buena obra de Dios Padre Melquisedec que vive en Ella.  Por medio de la Fe de Cristo Lisbet nos hemos podido acercar a Dios Padre y gozar de Su favor.  </a:t>
            </a:r>
            <a:r>
              <a:rPr lang="es-CR" sz="1050" u="sng" dirty="0" smtClean="0">
                <a:latin typeface="Arial" panose="020B0604020202020204" pitchFamily="34" charset="0"/>
                <a:cs typeface="Arial" panose="020B0604020202020204" pitchFamily="34" charset="0"/>
              </a:rPr>
              <a:t>El Propósito de Cristo es perfeccionar a los santos, de edificar Su cuerpo Espiritual</a:t>
            </a:r>
            <a:r>
              <a:rPr lang="es-CR" sz="1050" dirty="0" smtClean="0">
                <a:latin typeface="Arial" panose="020B0604020202020204" pitchFamily="34" charset="0"/>
                <a:cs typeface="Arial" panose="020B0604020202020204" pitchFamily="34" charset="0"/>
              </a:rPr>
              <a:t>.  Hasta que toda Su creación lleguemos a la unidad de Su Fe y Conocimiento, que nos lleva a ser un Varón Perfecto igual a Cristo Lisbet.  Debemos seguir adelante en Amor, creciendo en todo con Cristo porque Ella es nuestra Cabeza.  </a:t>
            </a:r>
            <a:r>
              <a:rPr lang="es-CR" sz="1050" u="sng" dirty="0" smtClean="0">
                <a:latin typeface="Arial" panose="020B0604020202020204" pitchFamily="34" charset="0"/>
                <a:cs typeface="Arial" panose="020B0604020202020204" pitchFamily="34" charset="0"/>
              </a:rPr>
              <a:t>Todo el Cuerpo Espiritual de Cristo debemos estar pegados a Ella y ayudándonos los unos a los otros, así recibimos crecimiento, para irnos edificando en el amor de Dios que es eterno</a:t>
            </a:r>
            <a:r>
              <a:rPr lang="es-CR" sz="1050" dirty="0" smtClean="0">
                <a:latin typeface="Arial" panose="020B0604020202020204" pitchFamily="34" charset="0"/>
                <a:cs typeface="Arial" panose="020B0604020202020204" pitchFamily="34" charset="0"/>
              </a:rPr>
              <a:t>.</a:t>
            </a:r>
          </a:p>
          <a:p>
            <a:pPr algn="ctr"/>
            <a:endParaRPr lang="es-CR" sz="1400" b="1" dirty="0" smtClean="0">
              <a:solidFill>
                <a:srgbClr val="CC66FF"/>
              </a:solidFill>
              <a:latin typeface="Arial" panose="020B0604020202020204" pitchFamily="34" charset="0"/>
              <a:cs typeface="Arial" panose="020B0604020202020204" pitchFamily="34" charset="0"/>
            </a:endParaRPr>
          </a:p>
          <a:p>
            <a:pPr algn="ctr"/>
            <a:r>
              <a:rPr lang="es-CR" sz="1400" b="1" dirty="0" smtClean="0">
                <a:solidFill>
                  <a:srgbClr val="CC66FF"/>
                </a:solidFill>
                <a:latin typeface="Arial" panose="020B0604020202020204" pitchFamily="34" charset="0"/>
                <a:cs typeface="Arial" panose="020B0604020202020204" pitchFamily="34" charset="0"/>
              </a:rPr>
              <a:t>¡Gracias Cristo Lisbet por ser nuestra Ayuda Idónea para llegar</a:t>
            </a:r>
          </a:p>
          <a:p>
            <a:pPr algn="ctr"/>
            <a:r>
              <a:rPr lang="es-CR" sz="1400" b="1" dirty="0">
                <a:solidFill>
                  <a:srgbClr val="CC66FF"/>
                </a:solidFill>
                <a:latin typeface="Arial" panose="020B0604020202020204" pitchFamily="34" charset="0"/>
                <a:cs typeface="Arial" panose="020B0604020202020204" pitchFamily="34" charset="0"/>
              </a:rPr>
              <a:t>a</a:t>
            </a:r>
            <a:r>
              <a:rPr lang="es-CR" sz="1400" b="1" dirty="0" smtClean="0">
                <a:solidFill>
                  <a:srgbClr val="CC66FF"/>
                </a:solidFill>
                <a:latin typeface="Arial" panose="020B0604020202020204" pitchFamily="34" charset="0"/>
                <a:cs typeface="Arial" panose="020B0604020202020204" pitchFamily="34" charset="0"/>
              </a:rPr>
              <a:t> la perfección.  Amen Aleluya!</a:t>
            </a:r>
            <a:endParaRPr lang="es-CR" sz="1400" b="1" dirty="0">
              <a:solidFill>
                <a:srgbClr val="CC66FF"/>
              </a:solidFill>
              <a:latin typeface="Arial" panose="020B0604020202020204" pitchFamily="34" charset="0"/>
              <a:cs typeface="Arial" panose="020B0604020202020204" pitchFamily="34" charset="0"/>
            </a:endParaRPr>
          </a:p>
        </p:txBody>
      </p:sp>
      <p:sp>
        <p:nvSpPr>
          <p:cNvPr id="28" name="Rectangle 27"/>
          <p:cNvSpPr/>
          <p:nvPr/>
        </p:nvSpPr>
        <p:spPr>
          <a:xfrm>
            <a:off x="1124744" y="777767"/>
            <a:ext cx="4608512" cy="707886"/>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304 Cristo Lisbet trae las buenas </a:t>
            </a:r>
            <a:r>
              <a:rPr lang="es-CR" altLang="es-MX" sz="2000" b="1" u="sng" dirty="0">
                <a:latin typeface="Chaparral Pro Light" panose="02060403030505090203" pitchFamily="18" charset="0"/>
              </a:rPr>
              <a:t>n</a:t>
            </a:r>
            <a:r>
              <a:rPr lang="es-CR" altLang="es-MX" sz="2000" b="1" u="sng" dirty="0" smtClean="0">
                <a:latin typeface="Chaparral Pro Light" panose="02060403030505090203" pitchFamily="18" charset="0"/>
              </a:rPr>
              <a:t>oticias de salvación</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29" name="Picture 28"/>
          <p:cNvPicPr/>
          <p:nvPr/>
        </p:nvPicPr>
        <p:blipFill>
          <a:blip r:embed="rId5" cstate="print">
            <a:extLst>
              <a:ext uri="{28A0092B-C50C-407E-A947-70E740481C1C}">
                <a14:useLocalDpi xmlns:a14="http://schemas.microsoft.com/office/drawing/2010/main" val="0"/>
              </a:ext>
            </a:extLst>
          </a:blip>
          <a:stretch>
            <a:fillRect/>
          </a:stretch>
        </p:blipFill>
        <p:spPr>
          <a:xfrm flipH="1">
            <a:off x="5721783" y="1011901"/>
            <a:ext cx="1136217" cy="1045845"/>
          </a:xfrm>
          <a:prstGeom prst="rect">
            <a:avLst/>
          </a:prstGeom>
        </p:spPr>
      </p:pic>
      <p:pic>
        <p:nvPicPr>
          <p:cNvPr id="31" name="Picture 30"/>
          <p:cNvPicPr/>
          <p:nvPr/>
        </p:nvPicPr>
        <p:blipFill>
          <a:blip r:embed="rId6" cstate="print">
            <a:extLst>
              <a:ext uri="{28A0092B-C50C-407E-A947-70E740481C1C}">
                <a14:useLocalDpi xmlns:a14="http://schemas.microsoft.com/office/drawing/2010/main" val="0"/>
              </a:ext>
            </a:extLst>
          </a:blip>
          <a:stretch>
            <a:fillRect/>
          </a:stretch>
        </p:blipFill>
        <p:spPr>
          <a:xfrm>
            <a:off x="0" y="8079127"/>
            <a:ext cx="731430" cy="907358"/>
          </a:xfrm>
          <a:prstGeom prst="rect">
            <a:avLst/>
          </a:prstGeom>
        </p:spPr>
      </p:pic>
      <p:pic>
        <p:nvPicPr>
          <p:cNvPr id="32" name="Picture 31"/>
          <p:cNvPicPr/>
          <p:nvPr/>
        </p:nvPicPr>
        <p:blipFill>
          <a:blip r:embed="rId6" cstate="print">
            <a:extLst>
              <a:ext uri="{28A0092B-C50C-407E-A947-70E740481C1C}">
                <a14:useLocalDpi xmlns:a14="http://schemas.microsoft.com/office/drawing/2010/main" val="0"/>
              </a:ext>
            </a:extLst>
          </a:blip>
          <a:stretch>
            <a:fillRect/>
          </a:stretch>
        </p:blipFill>
        <p:spPr>
          <a:xfrm>
            <a:off x="6124353" y="8065624"/>
            <a:ext cx="731430" cy="907358"/>
          </a:xfrm>
          <a:prstGeom prst="rect">
            <a:avLst/>
          </a:prstGeom>
        </p:spPr>
      </p:pic>
      <p:pic>
        <p:nvPicPr>
          <p:cNvPr id="33" name="Picture 32"/>
          <p:cNvPicPr/>
          <p:nvPr/>
        </p:nvPicPr>
        <p:blipFill>
          <a:blip r:embed="rId7" cstate="print">
            <a:extLst>
              <a:ext uri="{28A0092B-C50C-407E-A947-70E740481C1C}">
                <a14:useLocalDpi xmlns:a14="http://schemas.microsoft.com/office/drawing/2010/main" val="0"/>
              </a:ext>
            </a:extLst>
          </a:blip>
          <a:stretch>
            <a:fillRect/>
          </a:stretch>
        </p:blipFill>
        <p:spPr>
          <a:xfrm>
            <a:off x="0" y="1515355"/>
            <a:ext cx="525713" cy="640214"/>
          </a:xfrm>
          <a:prstGeom prst="rect">
            <a:avLst/>
          </a:prstGeom>
        </p:spPr>
      </p:pic>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708" y="2051720"/>
            <a:ext cx="6450057" cy="3785652"/>
          </a:xfrm>
          <a:prstGeom prst="rect">
            <a:avLst/>
          </a:prstGeom>
          <a:noFill/>
        </p:spPr>
        <p:txBody>
          <a:bodyPr wrap="square" rtlCol="0">
            <a:spAutoFit/>
          </a:bodyPr>
          <a:lstStyle/>
          <a:p>
            <a:r>
              <a:rPr lang="es-CR" sz="1600" b="1" dirty="0">
                <a:latin typeface="Arial Narrow" panose="020B0606020202030204" pitchFamily="34" charset="0"/>
                <a:cs typeface="Arial" panose="020B0604020202020204" pitchFamily="34" charset="0"/>
              </a:rPr>
              <a:t>Instrucciones para la clase:</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Hacer </a:t>
            </a:r>
            <a:r>
              <a:rPr lang="es-CR" sz="1400" dirty="0">
                <a:latin typeface="Arial" panose="020B0604020202020204" pitchFamily="34" charset="0"/>
                <a:cs typeface="Arial" panose="020B0604020202020204" pitchFamily="34" charset="0"/>
              </a:rPr>
              <a:t>copias de </a:t>
            </a:r>
            <a:r>
              <a:rPr lang="es-CR" sz="1400" dirty="0" smtClean="0">
                <a:latin typeface="Arial" panose="020B0604020202020204" pitchFamily="34" charset="0"/>
                <a:cs typeface="Arial" panose="020B0604020202020204" pitchFamily="34" charset="0"/>
              </a:rPr>
              <a:t>las </a:t>
            </a:r>
            <a:r>
              <a:rPr lang="es-CR" sz="1400" dirty="0">
                <a:latin typeface="Arial" panose="020B0604020202020204" pitchFamily="34" charset="0"/>
                <a:cs typeface="Arial" panose="020B0604020202020204" pitchFamily="34" charset="0"/>
              </a:rPr>
              <a:t>paginas </a:t>
            </a:r>
            <a:r>
              <a:rPr lang="es-CR" sz="1400" dirty="0" smtClean="0">
                <a:latin typeface="Arial" panose="020B0604020202020204" pitchFamily="34" charset="0"/>
                <a:cs typeface="Arial" panose="020B0604020202020204" pitchFamily="34" charset="0"/>
              </a:rPr>
              <a:t>1 y 3 para los niños pequeños</a:t>
            </a:r>
          </a:p>
          <a:p>
            <a:pPr marL="285750"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Hacer copias de las paginas 1 y 4</a:t>
            </a:r>
            <a:r>
              <a:rPr lang="es-CR" sz="1400" dirty="0" smtClean="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para los niños </a:t>
            </a:r>
            <a:r>
              <a:rPr lang="es-CR" sz="1400" dirty="0" smtClean="0">
                <a:latin typeface="Arial" panose="020B0604020202020204" pitchFamily="34" charset="0"/>
                <a:cs typeface="Arial" panose="020B0604020202020204" pitchFamily="34" charset="0"/>
              </a:rPr>
              <a:t>mayores</a:t>
            </a:r>
          </a:p>
          <a:p>
            <a:pPr marL="285750"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El </a:t>
            </a:r>
            <a:r>
              <a:rPr lang="es-CR" sz="1400" dirty="0" smtClean="0">
                <a:latin typeface="Arial" panose="020B0604020202020204" pitchFamily="34" charset="0"/>
                <a:cs typeface="Arial" panose="020B0604020202020204" pitchFamily="34" charset="0"/>
              </a:rPr>
              <a:t>colaborador/padre </a:t>
            </a:r>
            <a:r>
              <a:rPr lang="es-CR" sz="1400" dirty="0">
                <a:latin typeface="Arial" panose="020B0604020202020204" pitchFamily="34" charset="0"/>
                <a:cs typeface="Arial" panose="020B0604020202020204" pitchFamily="34" charset="0"/>
              </a:rPr>
              <a:t>da una breve introducción al </a:t>
            </a:r>
            <a:r>
              <a:rPr lang="es-CR" sz="1400" dirty="0" smtClean="0">
                <a:latin typeface="Arial" panose="020B0604020202020204" pitchFamily="34" charset="0"/>
                <a:cs typeface="Arial" panose="020B0604020202020204" pitchFamily="34" charset="0"/>
              </a:rPr>
              <a:t>tema.</a:t>
            </a:r>
            <a:endParaRPr lang="es-C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Pueden </a:t>
            </a:r>
            <a:r>
              <a:rPr lang="es-CR" sz="1400" dirty="0">
                <a:latin typeface="Arial" panose="020B0604020202020204" pitchFamily="34" charset="0"/>
                <a:cs typeface="Arial" panose="020B0604020202020204" pitchFamily="34" charset="0"/>
              </a:rPr>
              <a:t>hacer </a:t>
            </a:r>
            <a:r>
              <a:rPr lang="es-CR" sz="1400" dirty="0" smtClean="0">
                <a:latin typeface="Arial" panose="020B0604020202020204" pitchFamily="34" charset="0"/>
                <a:cs typeface="Arial" panose="020B0604020202020204" pitchFamily="34" charset="0"/>
              </a:rPr>
              <a:t>las siguientes preguntas </a:t>
            </a:r>
            <a:r>
              <a:rPr lang="es-CR" sz="1400" dirty="0">
                <a:latin typeface="Arial" panose="020B0604020202020204" pitchFamily="34" charset="0"/>
                <a:cs typeface="Arial" panose="020B0604020202020204" pitchFamily="34" charset="0"/>
              </a:rPr>
              <a:t>para reforzar el tema: </a:t>
            </a:r>
            <a:endParaRPr lang="es-CR" sz="1400" dirty="0" smtClean="0">
              <a:solidFill>
                <a:srgbClr val="F26A1E"/>
              </a:solidFill>
              <a:latin typeface="Arial" panose="020B0604020202020204" pitchFamily="34" charset="0"/>
              <a:cs typeface="Arial" panose="020B0604020202020204" pitchFamily="34" charset="0"/>
            </a:endParaRPr>
          </a:p>
          <a:p>
            <a:pPr marL="228600" lvl="1" indent="-228600">
              <a:buFont typeface="+mj-lt"/>
              <a:buAutoNum type="arabicPeriod"/>
            </a:pPr>
            <a:r>
              <a:rPr lang="es-CR" sz="1400" dirty="0" smtClean="0">
                <a:latin typeface="Arial" panose="020B0604020202020204" pitchFamily="34" charset="0"/>
                <a:cs typeface="Arial" panose="020B0604020202020204" pitchFamily="34" charset="0"/>
              </a:rPr>
              <a:t>¿Cómo llegamos a conocer la Grandiosa Sabiduría de Dios completamente? </a:t>
            </a:r>
            <a:r>
              <a:rPr lang="es-CR" sz="1400" dirty="0" smtClean="0">
                <a:solidFill>
                  <a:srgbClr val="CC66FF"/>
                </a:solidFill>
                <a:latin typeface="Arial" panose="020B0604020202020204" pitchFamily="34" charset="0"/>
                <a:cs typeface="Arial" panose="020B0604020202020204" pitchFamily="34" charset="0"/>
              </a:rPr>
              <a:t>Es </a:t>
            </a:r>
            <a:r>
              <a:rPr lang="es-CR" sz="1400" dirty="0">
                <a:solidFill>
                  <a:srgbClr val="CC66FF"/>
                </a:solidFill>
                <a:latin typeface="Arial" panose="020B0604020202020204" pitchFamily="34" charset="0"/>
                <a:cs typeface="Arial" panose="020B0604020202020204" pitchFamily="34" charset="0"/>
              </a:rPr>
              <a:t>poco a poco, con la paciencia de Dios, vamos conociendo todo lo que Dios espera de </a:t>
            </a:r>
            <a:r>
              <a:rPr lang="es-CR" sz="1400" dirty="0" smtClean="0">
                <a:solidFill>
                  <a:srgbClr val="CC66FF"/>
                </a:solidFill>
                <a:latin typeface="Arial" panose="020B0604020202020204" pitchFamily="34" charset="0"/>
                <a:cs typeface="Arial" panose="020B0604020202020204" pitchFamily="34" charset="0"/>
              </a:rPr>
              <a:t>nosotros</a:t>
            </a:r>
          </a:p>
          <a:p>
            <a:pPr marL="228600" lvl="1" indent="-228600">
              <a:buFont typeface="+mj-lt"/>
              <a:buAutoNum type="arabicPeriod"/>
            </a:pPr>
            <a:r>
              <a:rPr lang="es-CR" sz="1400" dirty="0" smtClean="0">
                <a:latin typeface="Arial" panose="020B0604020202020204" pitchFamily="34" charset="0"/>
                <a:cs typeface="Arial" panose="020B0604020202020204" pitchFamily="34" charset="0"/>
              </a:rPr>
              <a:t>¿Cuál es el propósito de Cristo?</a:t>
            </a:r>
            <a:r>
              <a:rPr lang="es-CR" sz="1400" dirty="0" smtClean="0">
                <a:solidFill>
                  <a:srgbClr val="00B0F0"/>
                </a:solidFill>
                <a:latin typeface="Arial" panose="020B0604020202020204" pitchFamily="34" charset="0"/>
                <a:cs typeface="Arial" panose="020B0604020202020204" pitchFamily="34" charset="0"/>
              </a:rPr>
              <a:t> </a:t>
            </a:r>
            <a:r>
              <a:rPr lang="es-CR" sz="1400" dirty="0">
                <a:solidFill>
                  <a:srgbClr val="CC66FF"/>
                </a:solidFill>
                <a:latin typeface="Arial" panose="020B0604020202020204" pitchFamily="34" charset="0"/>
                <a:cs typeface="Arial" panose="020B0604020202020204" pitchFamily="34" charset="0"/>
              </a:rPr>
              <a:t>El Propósito de Cristo es perfeccionar a los santos, de edificar Su cuerpo </a:t>
            </a:r>
            <a:r>
              <a:rPr lang="es-CR" sz="1400" dirty="0" smtClean="0">
                <a:solidFill>
                  <a:srgbClr val="CC66FF"/>
                </a:solidFill>
                <a:latin typeface="Arial" panose="020B0604020202020204" pitchFamily="34" charset="0"/>
                <a:cs typeface="Arial" panose="020B0604020202020204" pitchFamily="34" charset="0"/>
              </a:rPr>
              <a:t>Espiritual.</a:t>
            </a:r>
            <a:endParaRPr lang="es-CR" sz="1400" dirty="0" smtClean="0">
              <a:solidFill>
                <a:srgbClr val="00B0F0"/>
              </a:solidFill>
              <a:latin typeface="Arial" panose="020B0604020202020204" pitchFamily="34" charset="0"/>
              <a:cs typeface="Arial" panose="020B0604020202020204" pitchFamily="34" charset="0"/>
            </a:endParaRPr>
          </a:p>
          <a:p>
            <a:pPr marL="0" lvl="1"/>
            <a:endParaRPr lang="es-CR" sz="1400" b="1" dirty="0" smtClean="0">
              <a:latin typeface="Arial" panose="020B0604020202020204" pitchFamily="34" charset="0"/>
              <a:cs typeface="Arial" panose="020B0604020202020204" pitchFamily="34" charset="0"/>
            </a:endParaRPr>
          </a:p>
          <a:p>
            <a:pPr marL="0" lvl="1"/>
            <a:r>
              <a:rPr lang="es-CR" sz="1400" b="1" dirty="0" smtClean="0">
                <a:latin typeface="Arial" panose="020B0604020202020204" pitchFamily="34" charset="0"/>
                <a:cs typeface="Arial" panose="020B0604020202020204" pitchFamily="34" charset="0"/>
              </a:rPr>
              <a:t>Actividad: Las Buenas Nuevas de Salvación</a:t>
            </a:r>
            <a:endParaRPr lang="es-CR" sz="1400" b="1" dirty="0">
              <a:latin typeface="Arial" panose="020B0604020202020204" pitchFamily="34" charset="0"/>
              <a:cs typeface="Arial" panose="020B0604020202020204" pitchFamily="34" charset="0"/>
            </a:endParaRPr>
          </a:p>
          <a:p>
            <a:pPr marL="0" lvl="1"/>
            <a:r>
              <a:rPr lang="es-CR" sz="1400" dirty="0" smtClean="0">
                <a:latin typeface="Arial" panose="020B0604020202020204" pitchFamily="34" charset="0"/>
                <a:cs typeface="Arial" panose="020B0604020202020204" pitchFamily="34" charset="0"/>
              </a:rPr>
              <a:t>Los niños pueden escribir o dibujar cuales son las buenas nuevas que nos ha comunicado Cristo Lisbet.</a:t>
            </a:r>
          </a:p>
          <a:p>
            <a:pPr marL="0" lvl="1"/>
            <a:endParaRPr lang="es-CR" sz="1400" dirty="0">
              <a:latin typeface="Arial" panose="020B0604020202020204" pitchFamily="34" charset="0"/>
              <a:cs typeface="Arial" panose="020B0604020202020204" pitchFamily="34" charset="0"/>
            </a:endParaRPr>
          </a:p>
          <a:p>
            <a:pPr marL="0" lvl="1"/>
            <a:r>
              <a:rPr lang="es-CR" sz="1400" b="1" dirty="0" smtClean="0">
                <a:latin typeface="Arial" panose="020B0604020202020204" pitchFamily="34" charset="0"/>
                <a:cs typeface="Arial" panose="020B0604020202020204" pitchFamily="34" charset="0"/>
              </a:rPr>
              <a:t>Materiales</a:t>
            </a:r>
            <a:r>
              <a:rPr lang="es-CR" sz="1400" dirty="0" smtClean="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Lápices de color/Crayolas</a:t>
            </a:r>
            <a:endParaRPr lang="es-CR" sz="1400" dirty="0">
              <a:latin typeface="Arial" panose="020B0604020202020204" pitchFamily="34" charset="0"/>
              <a:cs typeface="Arial" panose="020B0604020202020204" pitchFamily="34" charset="0"/>
            </a:endParaRPr>
          </a:p>
        </p:txBody>
      </p:sp>
      <p:sp>
        <p:nvSpPr>
          <p:cNvPr id="7" name="68 Rectángulo"/>
          <p:cNvSpPr>
            <a:spLocks noChangeArrowheads="1"/>
          </p:cNvSpPr>
          <p:nvPr/>
        </p:nvSpPr>
        <p:spPr bwMode="auto">
          <a:xfrm>
            <a:off x="1700808" y="1547664"/>
            <a:ext cx="3258490"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Hoja para el Colaborador/Padres</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30" name="Rectangle 29"/>
          <p:cNvSpPr/>
          <p:nvPr/>
        </p:nvSpPr>
        <p:spPr>
          <a:xfrm>
            <a:off x="1124744" y="777767"/>
            <a:ext cx="4608512" cy="707886"/>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304 Cristo Lisbet trae las buenas </a:t>
            </a:r>
            <a:r>
              <a:rPr lang="es-CR" altLang="es-MX" sz="2000" b="1" u="sng" dirty="0">
                <a:latin typeface="Chaparral Pro Light" panose="02060403030505090203" pitchFamily="18" charset="0"/>
              </a:rPr>
              <a:t>n</a:t>
            </a:r>
            <a:r>
              <a:rPr lang="es-CR" altLang="es-MX" sz="2000" b="1" u="sng" dirty="0" smtClean="0">
                <a:latin typeface="Chaparral Pro Light" panose="02060403030505090203" pitchFamily="18" charset="0"/>
              </a:rPr>
              <a:t>oticias de salvación</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3" name="TextBox 2"/>
          <p:cNvSpPr txBox="1"/>
          <p:nvPr/>
        </p:nvSpPr>
        <p:spPr>
          <a:xfrm>
            <a:off x="1628800" y="7236296"/>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sp>
        <p:nvSpPr>
          <p:cNvPr id="60" name="Rectangle 59"/>
          <p:cNvSpPr/>
          <p:nvPr/>
        </p:nvSpPr>
        <p:spPr>
          <a:xfrm>
            <a:off x="1124744" y="777767"/>
            <a:ext cx="4608512" cy="707886"/>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304 Cristo Lisbet trae las buenas </a:t>
            </a:r>
            <a:r>
              <a:rPr lang="es-CR" altLang="es-MX" sz="2000" b="1" u="sng" dirty="0">
                <a:latin typeface="Chaparral Pro Light" panose="02060403030505090203" pitchFamily="18" charset="0"/>
              </a:rPr>
              <a:t>n</a:t>
            </a:r>
            <a:r>
              <a:rPr lang="es-CR" altLang="es-MX" sz="2000" b="1" u="sng" dirty="0" smtClean="0">
                <a:latin typeface="Chaparral Pro Light" panose="02060403030505090203" pitchFamily="18" charset="0"/>
              </a:rPr>
              <a:t>oticias de salvación</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61" name="Picture 60"/>
          <p:cNvPicPr/>
          <p:nvPr/>
        </p:nvPicPr>
        <p:blipFill>
          <a:blip r:embed="rId4" cstate="print">
            <a:biLevel thresh="25000"/>
            <a:extLst>
              <a:ext uri="{28A0092B-C50C-407E-A947-70E740481C1C}">
                <a14:useLocalDpi xmlns:a14="http://schemas.microsoft.com/office/drawing/2010/main" val="0"/>
              </a:ext>
            </a:extLst>
          </a:blip>
          <a:stretch>
            <a:fillRect/>
          </a:stretch>
        </p:blipFill>
        <p:spPr>
          <a:xfrm>
            <a:off x="0" y="2270284"/>
            <a:ext cx="6857999" cy="6873716"/>
          </a:xfrm>
          <a:prstGeom prst="rect">
            <a:avLst/>
          </a:prstGeom>
        </p:spPr>
      </p:pic>
      <p:sp>
        <p:nvSpPr>
          <p:cNvPr id="62" name="TextBox 61"/>
          <p:cNvSpPr txBox="1"/>
          <p:nvPr/>
        </p:nvSpPr>
        <p:spPr>
          <a:xfrm>
            <a:off x="134924" y="1632104"/>
            <a:ext cx="6692161" cy="369332"/>
          </a:xfrm>
          <a:prstGeom prst="rect">
            <a:avLst/>
          </a:prstGeom>
          <a:noFill/>
        </p:spPr>
        <p:txBody>
          <a:bodyPr wrap="square" rtlCol="0">
            <a:spAutoFit/>
          </a:bodyPr>
          <a:lstStyle/>
          <a:p>
            <a:r>
              <a:rPr lang="es-CR" dirty="0" smtClean="0"/>
              <a:t>Las buenas noticias de salvación que nos ha comunicado Cristo Lisbet</a:t>
            </a:r>
            <a:endParaRPr lang="es-CR" dirty="0"/>
          </a:p>
        </p:txBody>
      </p:sp>
    </p:spTree>
    <p:extLst>
      <p:ext uri="{BB962C8B-B14F-4D97-AF65-F5344CB8AC3E}">
        <p14:creationId xmlns:p14="http://schemas.microsoft.com/office/powerpoint/2010/main" val="152613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64" name="TextBox 63"/>
          <p:cNvSpPr txBox="1"/>
          <p:nvPr/>
        </p:nvSpPr>
        <p:spPr>
          <a:xfrm>
            <a:off x="3789040" y="6087906"/>
            <a:ext cx="2736304" cy="369332"/>
          </a:xfrm>
          <a:prstGeom prst="rect">
            <a:avLst/>
          </a:prstGeom>
          <a:solidFill>
            <a:schemeClr val="bg1"/>
          </a:solidFill>
        </p:spPr>
        <p:txBody>
          <a:bodyPr wrap="square" rtlCol="0">
            <a:spAutoFit/>
          </a:bodyPr>
          <a:lstStyle/>
          <a:p>
            <a:endParaRPr lang="en-US" dirty="0"/>
          </a:p>
        </p:txBody>
      </p:sp>
      <p:sp>
        <p:nvSpPr>
          <p:cNvPr id="4" name="Rectangle 2"/>
          <p:cNvSpPr>
            <a:spLocks noChangeArrowheads="1"/>
          </p:cNvSpPr>
          <p:nvPr/>
        </p:nvSpPr>
        <p:spPr bwMode="auto">
          <a:xfrm>
            <a:off x="548680" y="16692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895350" algn="l"/>
              </a:tabLst>
              <a:defRPr>
                <a:solidFill>
                  <a:schemeClr val="tx1"/>
                </a:solidFill>
                <a:latin typeface="Arial" panose="020B0604020202020204" pitchFamily="34" charset="0"/>
              </a:defRPr>
            </a:lvl1pPr>
            <a:lvl2pPr>
              <a:tabLst>
                <a:tab pos="895350" algn="l"/>
              </a:tabLst>
              <a:defRPr>
                <a:solidFill>
                  <a:schemeClr val="tx1"/>
                </a:solidFill>
                <a:latin typeface="Arial" panose="020B0604020202020204" pitchFamily="34" charset="0"/>
              </a:defRPr>
            </a:lvl2pPr>
            <a:lvl3pPr>
              <a:tabLst>
                <a:tab pos="895350" algn="l"/>
              </a:tabLst>
              <a:defRPr>
                <a:solidFill>
                  <a:schemeClr val="tx1"/>
                </a:solidFill>
                <a:latin typeface="Arial" panose="020B0604020202020204" pitchFamily="34" charset="0"/>
              </a:defRPr>
            </a:lvl3pPr>
            <a:lvl4pPr>
              <a:tabLst>
                <a:tab pos="895350" algn="l"/>
              </a:tabLst>
              <a:defRPr>
                <a:solidFill>
                  <a:schemeClr val="tx1"/>
                </a:solidFill>
                <a:latin typeface="Arial" panose="020B0604020202020204" pitchFamily="34" charset="0"/>
              </a:defRPr>
            </a:lvl4pPr>
            <a:lvl5pPr>
              <a:tabLst>
                <a:tab pos="895350" algn="l"/>
              </a:tabLst>
              <a:defRPr>
                <a:solidFill>
                  <a:schemeClr val="tx1"/>
                </a:solidFill>
                <a:latin typeface="Arial" panose="020B0604020202020204" pitchFamily="34" charset="0"/>
              </a:defRPr>
            </a:lvl5pPr>
            <a:lvl6pPr eaLnBrk="0" fontAlgn="base" hangingPunct="0">
              <a:spcBef>
                <a:spcPct val="0"/>
              </a:spcBef>
              <a:spcAft>
                <a:spcPct val="0"/>
              </a:spcAft>
              <a:tabLst>
                <a:tab pos="895350" algn="l"/>
              </a:tabLst>
              <a:defRPr>
                <a:solidFill>
                  <a:schemeClr val="tx1"/>
                </a:solidFill>
                <a:latin typeface="Arial" panose="020B0604020202020204" pitchFamily="34" charset="0"/>
              </a:defRPr>
            </a:lvl6pPr>
            <a:lvl7pPr eaLnBrk="0" fontAlgn="base" hangingPunct="0">
              <a:spcBef>
                <a:spcPct val="0"/>
              </a:spcBef>
              <a:spcAft>
                <a:spcPct val="0"/>
              </a:spcAft>
              <a:tabLst>
                <a:tab pos="895350" algn="l"/>
              </a:tabLst>
              <a:defRPr>
                <a:solidFill>
                  <a:schemeClr val="tx1"/>
                </a:solidFill>
                <a:latin typeface="Arial" panose="020B0604020202020204" pitchFamily="34" charset="0"/>
              </a:defRPr>
            </a:lvl7pPr>
            <a:lvl8pPr eaLnBrk="0" fontAlgn="base" hangingPunct="0">
              <a:spcBef>
                <a:spcPct val="0"/>
              </a:spcBef>
              <a:spcAft>
                <a:spcPct val="0"/>
              </a:spcAft>
              <a:tabLst>
                <a:tab pos="895350" algn="l"/>
              </a:tabLst>
              <a:defRPr>
                <a:solidFill>
                  <a:schemeClr val="tx1"/>
                </a:solidFill>
                <a:latin typeface="Arial" panose="020B0604020202020204" pitchFamily="34" charset="0"/>
              </a:defRPr>
            </a:lvl8pPr>
            <a:lvl9pPr eaLnBrk="0" fontAlgn="base" hangingPunct="0">
              <a:spcBef>
                <a:spcPct val="0"/>
              </a:spcBef>
              <a:spcAft>
                <a:spcPct val="0"/>
              </a:spcAft>
              <a:tabLst>
                <a:tab pos="8953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16"/>
          <p:cNvSpPr/>
          <p:nvPr/>
        </p:nvSpPr>
        <p:spPr>
          <a:xfrm>
            <a:off x="1124744" y="777767"/>
            <a:ext cx="4608512" cy="707886"/>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304 Cristo Lisbet trae las buenas </a:t>
            </a:r>
            <a:r>
              <a:rPr lang="es-CR" altLang="es-MX" sz="2000" b="1" u="sng" dirty="0">
                <a:latin typeface="Chaparral Pro Light" panose="02060403030505090203" pitchFamily="18" charset="0"/>
              </a:rPr>
              <a:t>n</a:t>
            </a:r>
            <a:r>
              <a:rPr lang="es-CR" altLang="es-MX" sz="2000" b="1" u="sng" dirty="0" smtClean="0">
                <a:latin typeface="Chaparral Pro Light" panose="02060403030505090203" pitchFamily="18" charset="0"/>
              </a:rPr>
              <a:t>oticias de salvación</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2" name="Rectangle 2"/>
          <p:cNvSpPr>
            <a:spLocks noChangeArrowheads="1"/>
          </p:cNvSpPr>
          <p:nvPr/>
        </p:nvSpPr>
        <p:spPr bwMode="auto">
          <a:xfrm>
            <a:off x="1358563" y="-696110"/>
            <a:ext cx="5458324" cy="36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04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640" y="1691681"/>
            <a:ext cx="6503521" cy="7272808"/>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1556792" y="4211960"/>
            <a:ext cx="1368152" cy="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104964" y="4211960"/>
            <a:ext cx="1764196" cy="10074"/>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933056" y="1979712"/>
            <a:ext cx="2520280" cy="369332"/>
          </a:xfrm>
          <a:prstGeom prst="rect">
            <a:avLst/>
          </a:prstGeom>
          <a:solidFill>
            <a:schemeClr val="bg1"/>
          </a:solidFill>
        </p:spPr>
        <p:txBody>
          <a:bodyPr wrap="square" rtlCol="0">
            <a:spAutoFit/>
          </a:bodyPr>
          <a:lstStyle/>
          <a:p>
            <a:endParaRPr lang="en-US" dirty="0"/>
          </a:p>
        </p:txBody>
      </p:sp>
      <p:sp>
        <p:nvSpPr>
          <p:cNvPr id="14" name="TextBox 13"/>
          <p:cNvSpPr txBox="1"/>
          <p:nvPr/>
        </p:nvSpPr>
        <p:spPr>
          <a:xfrm>
            <a:off x="188641" y="1594055"/>
            <a:ext cx="6503520" cy="338554"/>
          </a:xfrm>
          <a:prstGeom prst="rect">
            <a:avLst/>
          </a:prstGeom>
          <a:noFill/>
        </p:spPr>
        <p:txBody>
          <a:bodyPr wrap="square" rtlCol="0">
            <a:spAutoFit/>
          </a:bodyPr>
          <a:lstStyle/>
          <a:p>
            <a:r>
              <a:rPr lang="es-CR" sz="1600" dirty="0" smtClean="0"/>
              <a:t>Santo ángel complete las oraciones usando las palabras al final de la p</a:t>
            </a:r>
            <a:r>
              <a:rPr lang="es-CR" sz="1600" dirty="0"/>
              <a:t>á</a:t>
            </a:r>
            <a:r>
              <a:rPr lang="es-CR" sz="1600" dirty="0" smtClean="0"/>
              <a:t>gina.</a:t>
            </a:r>
            <a:endParaRPr lang="es-CR" sz="1600" dirty="0"/>
          </a:p>
        </p:txBody>
      </p:sp>
    </p:spTree>
    <p:extLst>
      <p:ext uri="{BB962C8B-B14F-4D97-AF65-F5344CB8AC3E}">
        <p14:creationId xmlns:p14="http://schemas.microsoft.com/office/powerpoint/2010/main" val="2775249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64" name="TextBox 63"/>
          <p:cNvSpPr txBox="1"/>
          <p:nvPr/>
        </p:nvSpPr>
        <p:spPr>
          <a:xfrm>
            <a:off x="3789040" y="6087906"/>
            <a:ext cx="2736304" cy="369332"/>
          </a:xfrm>
          <a:prstGeom prst="rect">
            <a:avLst/>
          </a:prstGeom>
          <a:solidFill>
            <a:schemeClr val="bg1"/>
          </a:solidFill>
        </p:spPr>
        <p:txBody>
          <a:bodyPr wrap="square" rtlCol="0">
            <a:spAutoFit/>
          </a:bodyPr>
          <a:lstStyle/>
          <a:p>
            <a:endParaRPr lang="en-US" dirty="0"/>
          </a:p>
        </p:txBody>
      </p:sp>
      <p:sp>
        <p:nvSpPr>
          <p:cNvPr id="4" name="Rectangle 2"/>
          <p:cNvSpPr>
            <a:spLocks noChangeArrowheads="1"/>
          </p:cNvSpPr>
          <p:nvPr/>
        </p:nvSpPr>
        <p:spPr bwMode="auto">
          <a:xfrm>
            <a:off x="548680" y="16692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895350" algn="l"/>
              </a:tabLst>
              <a:defRPr>
                <a:solidFill>
                  <a:schemeClr val="tx1"/>
                </a:solidFill>
                <a:latin typeface="Arial" panose="020B0604020202020204" pitchFamily="34" charset="0"/>
              </a:defRPr>
            </a:lvl1pPr>
            <a:lvl2pPr>
              <a:tabLst>
                <a:tab pos="895350" algn="l"/>
              </a:tabLst>
              <a:defRPr>
                <a:solidFill>
                  <a:schemeClr val="tx1"/>
                </a:solidFill>
                <a:latin typeface="Arial" panose="020B0604020202020204" pitchFamily="34" charset="0"/>
              </a:defRPr>
            </a:lvl2pPr>
            <a:lvl3pPr>
              <a:tabLst>
                <a:tab pos="895350" algn="l"/>
              </a:tabLst>
              <a:defRPr>
                <a:solidFill>
                  <a:schemeClr val="tx1"/>
                </a:solidFill>
                <a:latin typeface="Arial" panose="020B0604020202020204" pitchFamily="34" charset="0"/>
              </a:defRPr>
            </a:lvl3pPr>
            <a:lvl4pPr>
              <a:tabLst>
                <a:tab pos="895350" algn="l"/>
              </a:tabLst>
              <a:defRPr>
                <a:solidFill>
                  <a:schemeClr val="tx1"/>
                </a:solidFill>
                <a:latin typeface="Arial" panose="020B0604020202020204" pitchFamily="34" charset="0"/>
              </a:defRPr>
            </a:lvl4pPr>
            <a:lvl5pPr>
              <a:tabLst>
                <a:tab pos="895350" algn="l"/>
              </a:tabLst>
              <a:defRPr>
                <a:solidFill>
                  <a:schemeClr val="tx1"/>
                </a:solidFill>
                <a:latin typeface="Arial" panose="020B0604020202020204" pitchFamily="34" charset="0"/>
              </a:defRPr>
            </a:lvl5pPr>
            <a:lvl6pPr eaLnBrk="0" fontAlgn="base" hangingPunct="0">
              <a:spcBef>
                <a:spcPct val="0"/>
              </a:spcBef>
              <a:spcAft>
                <a:spcPct val="0"/>
              </a:spcAft>
              <a:tabLst>
                <a:tab pos="895350" algn="l"/>
              </a:tabLst>
              <a:defRPr>
                <a:solidFill>
                  <a:schemeClr val="tx1"/>
                </a:solidFill>
                <a:latin typeface="Arial" panose="020B0604020202020204" pitchFamily="34" charset="0"/>
              </a:defRPr>
            </a:lvl6pPr>
            <a:lvl7pPr eaLnBrk="0" fontAlgn="base" hangingPunct="0">
              <a:spcBef>
                <a:spcPct val="0"/>
              </a:spcBef>
              <a:spcAft>
                <a:spcPct val="0"/>
              </a:spcAft>
              <a:tabLst>
                <a:tab pos="895350" algn="l"/>
              </a:tabLst>
              <a:defRPr>
                <a:solidFill>
                  <a:schemeClr val="tx1"/>
                </a:solidFill>
                <a:latin typeface="Arial" panose="020B0604020202020204" pitchFamily="34" charset="0"/>
              </a:defRPr>
            </a:lvl7pPr>
            <a:lvl8pPr eaLnBrk="0" fontAlgn="base" hangingPunct="0">
              <a:spcBef>
                <a:spcPct val="0"/>
              </a:spcBef>
              <a:spcAft>
                <a:spcPct val="0"/>
              </a:spcAft>
              <a:tabLst>
                <a:tab pos="895350" algn="l"/>
              </a:tabLst>
              <a:defRPr>
                <a:solidFill>
                  <a:schemeClr val="tx1"/>
                </a:solidFill>
                <a:latin typeface="Arial" panose="020B0604020202020204" pitchFamily="34" charset="0"/>
              </a:defRPr>
            </a:lvl8pPr>
            <a:lvl9pPr eaLnBrk="0" fontAlgn="base" hangingPunct="0">
              <a:spcBef>
                <a:spcPct val="0"/>
              </a:spcBef>
              <a:spcAft>
                <a:spcPct val="0"/>
              </a:spcAft>
              <a:tabLst>
                <a:tab pos="8953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16"/>
          <p:cNvSpPr/>
          <p:nvPr/>
        </p:nvSpPr>
        <p:spPr>
          <a:xfrm>
            <a:off x="1124744" y="777767"/>
            <a:ext cx="4608512" cy="707886"/>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304 Cristo Lisbet trae las buenas </a:t>
            </a:r>
            <a:r>
              <a:rPr lang="es-CR" altLang="es-MX" sz="2000" b="1" u="sng" dirty="0">
                <a:latin typeface="Chaparral Pro Light" panose="02060403030505090203" pitchFamily="18" charset="0"/>
              </a:rPr>
              <a:t>n</a:t>
            </a:r>
            <a:r>
              <a:rPr lang="es-CR" altLang="es-MX" sz="2000" b="1" u="sng" dirty="0" smtClean="0">
                <a:latin typeface="Chaparral Pro Light" panose="02060403030505090203" pitchFamily="18" charset="0"/>
              </a:rPr>
              <a:t>oticias de salvación</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211442" y="1187624"/>
            <a:ext cx="6480719" cy="7856047"/>
          </a:xfrm>
          <a:prstGeom prst="rect">
            <a:avLst/>
          </a:prstGeom>
        </p:spPr>
      </p:pic>
      <p:sp>
        <p:nvSpPr>
          <p:cNvPr id="2" name="TextBox 1"/>
          <p:cNvSpPr txBox="1"/>
          <p:nvPr/>
        </p:nvSpPr>
        <p:spPr>
          <a:xfrm>
            <a:off x="1772816" y="6588224"/>
            <a:ext cx="720080" cy="261610"/>
          </a:xfrm>
          <a:prstGeom prst="rect">
            <a:avLst/>
          </a:prstGeom>
          <a:noFill/>
        </p:spPr>
        <p:txBody>
          <a:bodyPr wrap="square" rtlCol="0">
            <a:spAutoFit/>
          </a:bodyPr>
          <a:lstStyle/>
          <a:p>
            <a:r>
              <a:rPr lang="en-US" sz="1100" dirty="0" err="1" smtClean="0">
                <a:solidFill>
                  <a:srgbClr val="00B0F0"/>
                </a:solidFill>
              </a:rPr>
              <a:t>Esposo</a:t>
            </a:r>
            <a:endParaRPr lang="en-US" sz="1100" dirty="0">
              <a:solidFill>
                <a:srgbClr val="00B0F0"/>
              </a:solidFill>
            </a:endParaRPr>
          </a:p>
        </p:txBody>
      </p:sp>
      <p:sp>
        <p:nvSpPr>
          <p:cNvPr id="10" name="TextBox 9"/>
          <p:cNvSpPr txBox="1"/>
          <p:nvPr/>
        </p:nvSpPr>
        <p:spPr>
          <a:xfrm>
            <a:off x="3512408" y="6597447"/>
            <a:ext cx="720080" cy="261610"/>
          </a:xfrm>
          <a:prstGeom prst="rect">
            <a:avLst/>
          </a:prstGeom>
          <a:noFill/>
        </p:spPr>
        <p:txBody>
          <a:bodyPr wrap="square" rtlCol="0">
            <a:spAutoFit/>
          </a:bodyPr>
          <a:lstStyle/>
          <a:p>
            <a:r>
              <a:rPr lang="en-US" sz="1100" dirty="0" err="1" smtClean="0">
                <a:solidFill>
                  <a:srgbClr val="00B0F0"/>
                </a:solidFill>
              </a:rPr>
              <a:t>Esposa</a:t>
            </a:r>
            <a:endParaRPr lang="en-US" sz="1100" dirty="0">
              <a:solidFill>
                <a:srgbClr val="00B0F0"/>
              </a:solidFill>
            </a:endParaRPr>
          </a:p>
        </p:txBody>
      </p:sp>
    </p:spTree>
    <p:extLst>
      <p:ext uri="{BB962C8B-B14F-4D97-AF65-F5344CB8AC3E}">
        <p14:creationId xmlns:p14="http://schemas.microsoft.com/office/powerpoint/2010/main" val="1488763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1147602</TotalTime>
  <Words>861</Words>
  <Application>Microsoft Office PowerPoint</Application>
  <PresentationFormat>On-screen Show (4:3)</PresentationFormat>
  <Paragraphs>50</Paragraphs>
  <Slides>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Kozuka Gothic Pr6N L</vt:lpstr>
      <vt:lpstr>Arial</vt:lpstr>
      <vt:lpstr>Arial Narrow</vt:lpstr>
      <vt:lpstr>Calibri</vt:lpstr>
      <vt:lpstr>Calibri Light</vt:lpstr>
      <vt:lpstr>Century Gothic</vt:lpstr>
      <vt:lpstr>Chaparral Pro Light</vt:lpstr>
      <vt:lpstr>Gisha</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8348</cp:revision>
  <cp:lastPrinted>2018-09-10T19:54:12Z</cp:lastPrinted>
  <dcterms:created xsi:type="dcterms:W3CDTF">2011-04-01T14:17:38Z</dcterms:created>
  <dcterms:modified xsi:type="dcterms:W3CDTF">2020-09-05T16:46:49Z</dcterms:modified>
</cp:coreProperties>
</file>