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84" r:id="rId4"/>
    <p:sldId id="285" r:id="rId5"/>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FD5"/>
    <a:srgbClr val="FB9BE2"/>
    <a:srgbClr val="F6BB00"/>
    <a:srgbClr val="AF419F"/>
    <a:srgbClr val="FF0066"/>
    <a:srgbClr val="F81D06"/>
    <a:srgbClr val="2006BA"/>
    <a:srgbClr val="FFFBEF"/>
    <a:srgbClr val="FFF9E7"/>
    <a:srgbClr val="178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206" autoAdjust="0"/>
  </p:normalViewPr>
  <p:slideViewPr>
    <p:cSldViewPr>
      <p:cViewPr>
        <p:scale>
          <a:sx n="80" d="100"/>
          <a:sy n="80" d="100"/>
        </p:scale>
        <p:origin x="1584" y="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15/06/2023</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15/06/2023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15/06/2023</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357" y="216627"/>
            <a:ext cx="618506" cy="428163"/>
          </a:xfrm>
          <a:prstGeom prst="rect">
            <a:avLst/>
          </a:prstGeom>
        </p:spPr>
      </p:pic>
      <p:sp>
        <p:nvSpPr>
          <p:cNvPr id="11" name="Rectangle 10"/>
          <p:cNvSpPr/>
          <p:nvPr/>
        </p:nvSpPr>
        <p:spPr>
          <a:xfrm>
            <a:off x="548680" y="762779"/>
            <a:ext cx="5832648"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#449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flesh</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and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blood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Christ</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
        <p:nvSpPr>
          <p:cNvPr id="2" name="TextBox 1"/>
          <p:cNvSpPr txBox="1"/>
          <p:nvPr/>
        </p:nvSpPr>
        <p:spPr>
          <a:xfrm>
            <a:off x="260648" y="1911303"/>
            <a:ext cx="6336704" cy="6001643"/>
          </a:xfrm>
          <a:prstGeom prst="rect">
            <a:avLst/>
          </a:prstGeom>
          <a:noFill/>
          <a:ln w="28575">
            <a:noFill/>
            <a:prstDash val="dashDot"/>
          </a:ln>
        </p:spPr>
        <p:txBody>
          <a:bodyPr wrap="square" rtlCol="0">
            <a:spAutoFit/>
          </a:bodyPr>
          <a:lstStyle/>
          <a:p>
            <a:pPr algn="ctr"/>
            <a:r>
              <a:rPr lang="es-CR" sz="1200" dirty="0">
                <a:latin typeface="Arial" panose="020B0604020202020204" pitchFamily="34" charset="0"/>
                <a:cs typeface="Arial" panose="020B0604020202020204" pitchFamily="34" charset="0"/>
              </a:rPr>
              <a:t>Bright </a:t>
            </a:r>
            <a:r>
              <a:rPr lang="es-CR" sz="1200" dirty="0" err="1">
                <a:latin typeface="Arial" panose="020B0604020202020204" pitchFamily="34" charset="0"/>
                <a:cs typeface="Arial" panose="020B0604020202020204" pitchFamily="34" charset="0"/>
              </a:rPr>
              <a:t>Stars</a:t>
            </a:r>
            <a:r>
              <a:rPr lang="en-US" sz="1200" dirty="0">
                <a:latin typeface="Arial" panose="020B0604020202020204" pitchFamily="34" charset="0"/>
                <a:cs typeface="Arial" panose="020B0604020202020204" pitchFamily="34" charset="0"/>
              </a:rPr>
              <a:t>, today Christ Lisbet tells us that whoever eats from Her flesh and drinks from Her blood will have eternal life, because She has resurrected us along with Her. </a:t>
            </a:r>
          </a:p>
          <a:p>
            <a:pPr algn="ct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To eat from the flesh and drink the blood of Christ, means to listen to Her Word that brings Eternal Life. It means to believe with the Faith of Christ Lisbet, that God the Father exists and is with Her and with all of us that are united with Christ Lisbet.</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The flesh and blood of Christ (Her teachings) are the Real food from Heaven, because only through Her we can reach God the Father. Everything that Christ tells us comes from God the Father Melquisedec. Everyone that listens to the Holy Words of Christ and believe in Her, abide in Her and She abides in us</a:t>
            </a:r>
            <a:r>
              <a:rPr lang="en-US" sz="1200" dirty="0">
                <a:latin typeface="Arial" panose="020B0604020202020204" pitchFamily="34" charset="0"/>
                <a:cs typeface="Arial" panose="020B0604020202020204" pitchFamily="34" charset="0"/>
              </a:rPr>
              <a:t>. In other words, we live according to what we learn from Christ, that is why we abide in Her. She abides in us because Her Word of Eternal life remains stored in our mind. Just like </a:t>
            </a:r>
            <a:r>
              <a:rPr lang="en-US" sz="1200" u="sng" dirty="0">
                <a:latin typeface="Arial" panose="020B0604020202020204" pitchFamily="34" charset="0"/>
                <a:cs typeface="Arial" panose="020B0604020202020204" pitchFamily="34" charset="0"/>
              </a:rPr>
              <a:t>God the Father Melquisedec Abides in Christ and She Abides in Him</a:t>
            </a:r>
            <a:r>
              <a:rPr lang="en-US" sz="1200" dirty="0">
                <a:latin typeface="Arial" panose="020B0604020202020204" pitchFamily="34" charset="0"/>
                <a:cs typeface="Arial" panose="020B0604020202020204" pitchFamily="34" charset="0"/>
              </a:rPr>
              <a:t>.  The Father communicates to Christ everything that is pleasing to Him and She obeys in all of it. </a:t>
            </a:r>
            <a:r>
              <a:rPr lang="en-US" sz="1200" u="sng" dirty="0">
                <a:latin typeface="Arial" panose="020B0604020202020204" pitchFamily="34" charset="0"/>
                <a:cs typeface="Arial" panose="020B0604020202020204" pitchFamily="34" charset="0"/>
              </a:rPr>
              <a:t>Christ’s loyalty towards God the Father is True and Firm because it is the same Loyalty, of God the Father</a:t>
            </a:r>
            <a:r>
              <a:rPr lang="en-US" sz="1200" dirty="0">
                <a:latin typeface="Arial" panose="020B0604020202020204" pitchFamily="34" charset="0"/>
                <a:cs typeface="Arial" panose="020B0604020202020204" pitchFamily="34" charset="0"/>
              </a:rPr>
              <a:t>. They are One, They are the Same. </a:t>
            </a:r>
          </a:p>
          <a:p>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When Christ says that God the Father awoke Her, She is referring to awakening Her from the darkness that She lived in in Her mind. Just like we did until Christ awoke us and rescued us. Just like </a:t>
            </a:r>
            <a:r>
              <a:rPr lang="en-US" sz="1200" u="sng" dirty="0">
                <a:latin typeface="Arial" panose="020B0604020202020204" pitchFamily="34" charset="0"/>
                <a:cs typeface="Arial" panose="020B0604020202020204" pitchFamily="34" charset="0"/>
              </a:rPr>
              <a:t>Christ lives for God the Father,</a:t>
            </a:r>
            <a:r>
              <a:rPr lang="en-US" sz="1200" dirty="0">
                <a:latin typeface="Arial" panose="020B0604020202020204" pitchFamily="34" charset="0"/>
                <a:cs typeface="Arial" panose="020B0604020202020204" pitchFamily="34" charset="0"/>
              </a:rPr>
              <a:t> because He reveals everything to His Wife so She can speak and explain with Her Wisdom of Heaven, </a:t>
            </a:r>
            <a:r>
              <a:rPr lang="en-US" sz="1200" u="sng" dirty="0">
                <a:latin typeface="Arial" panose="020B0604020202020204" pitchFamily="34" charset="0"/>
                <a:cs typeface="Arial" panose="020B0604020202020204" pitchFamily="34" charset="0"/>
              </a:rPr>
              <a:t>everyone that eats (listens) to the Words of Christ Lisbet, that come from God, Lives for Her</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Brothers, the life of Christ Lisbet  is the Path, the Truth and the Life that come from the True God. Everyone that comes to Christ will never be hungry and whoever Believes in Christ, will never be thirsty. She speaks to us all of the spiritual nourishment that we need to remain firm and continue growing along with Her and be able to live for eternity. </a:t>
            </a:r>
          </a:p>
          <a:p>
            <a:endParaRPr lang="en-US" sz="1200" b="1" dirty="0">
              <a:solidFill>
                <a:srgbClr val="7030A0"/>
              </a:solidFill>
              <a:latin typeface="Arial" panose="020B0604020202020204" pitchFamily="34" charset="0"/>
              <a:cs typeface="Arial" panose="020B0604020202020204" pitchFamily="34" charset="0"/>
            </a:endParaRPr>
          </a:p>
          <a:p>
            <a:pPr algn="ctr" eaLnBrk="1" hangingPunct="1"/>
            <a:r>
              <a:rPr lang="en-US" sz="1600" b="1" dirty="0">
                <a:solidFill>
                  <a:srgbClr val="F96FD5"/>
                </a:solidFill>
                <a:latin typeface="Arial Rounded MT Bold" panose="020F0704030504030204" pitchFamily="34" charset="0"/>
                <a:cs typeface="Arial" panose="020B0604020202020204" pitchFamily="34" charset="0"/>
              </a:rPr>
              <a:t>Thank you Christ Lisbet for being the bread of God that came from heaven and gives us Eternal Life. Amen, Hallelujah! </a:t>
            </a:r>
          </a:p>
          <a:p>
            <a:pPr algn="ctr" eaLnBrk="1" hangingPunct="1"/>
            <a:r>
              <a:rPr lang="en-US" sz="1600" b="1" dirty="0">
                <a:solidFill>
                  <a:srgbClr val="F96FD5"/>
                </a:solidFill>
                <a:latin typeface="Arial Rounded MT Bold" panose="020F0704030504030204" pitchFamily="34" charset="0"/>
                <a:cs typeface="Arial" panose="020B0604020202020204" pitchFamily="34" charset="0"/>
              </a:rPr>
              <a:t>For </a:t>
            </a:r>
            <a:r>
              <a:rPr lang="en-US" altLang="es-MX" sz="1600" b="1" dirty="0">
                <a:solidFill>
                  <a:srgbClr val="F96FD5"/>
                </a:solidFill>
                <a:latin typeface="Arial Rounded MT Bold" panose="020F0704030504030204" pitchFamily="34" charset="0"/>
              </a:rPr>
              <a:t>MelquisedecLisbet! </a:t>
            </a:r>
            <a:r>
              <a:rPr lang="en-US" sz="1600" b="1" dirty="0">
                <a:solidFill>
                  <a:srgbClr val="F96FD5"/>
                </a:solidFill>
                <a:latin typeface="Arial Rounded MT Bold" panose="020F0704030504030204" pitchFamily="34" charset="0"/>
                <a:cs typeface="Arial" panose="020B0604020202020204" pitchFamily="34" charset="0"/>
              </a:rPr>
              <a:t>For our Father and our Mother</a:t>
            </a:r>
            <a:r>
              <a:rPr lang="en-US" altLang="es-MX" sz="1600" b="1" dirty="0">
                <a:solidFill>
                  <a:srgbClr val="F96FD5"/>
                </a:solidFill>
                <a:latin typeface="Arial Rounded MT Bold" panose="020F0704030504030204" pitchFamily="34" charset="0"/>
              </a:rPr>
              <a:t>!</a:t>
            </a:r>
            <a:endParaRPr lang="en-US" sz="1600" dirty="0">
              <a:solidFill>
                <a:srgbClr val="F96FD5"/>
              </a:solidFill>
              <a:latin typeface="Arial Rounded MT Bold" panose="020F0704030504030204" pitchFamily="34" charset="0"/>
            </a:endParaRPr>
          </a:p>
        </p:txBody>
      </p:sp>
      <p:pic>
        <p:nvPicPr>
          <p:cNvPr id="31" name="Picture 30">
            <a:extLst>
              <a:ext uri="{FF2B5EF4-FFF2-40B4-BE49-F238E27FC236}">
                <a16:creationId xmlns:a16="http://schemas.microsoft.com/office/drawing/2014/main" id="{4C529D74-147F-97E1-523D-7AE94E36640A}"/>
              </a:ext>
            </a:extLst>
          </p:cNvPr>
          <p:cNvPicPr/>
          <p:nvPr/>
        </p:nvPicPr>
        <p:blipFill>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rot="1605492">
            <a:off x="6162722" y="4478749"/>
            <a:ext cx="692503" cy="618551"/>
          </a:xfrm>
          <a:prstGeom prst="rect">
            <a:avLst/>
          </a:prstGeom>
        </p:spPr>
      </p:pic>
      <p:sp>
        <p:nvSpPr>
          <p:cNvPr id="32" name="TextBox 31">
            <a:extLst>
              <a:ext uri="{FF2B5EF4-FFF2-40B4-BE49-F238E27FC236}">
                <a16:creationId xmlns:a16="http://schemas.microsoft.com/office/drawing/2014/main" id="{8AE3FCE7-F611-7100-68B8-ECAAD40723C1}"/>
              </a:ext>
            </a:extLst>
          </p:cNvPr>
          <p:cNvSpPr txBox="1"/>
          <p:nvPr/>
        </p:nvSpPr>
        <p:spPr>
          <a:xfrm rot="1579187">
            <a:off x="6249476" y="4618746"/>
            <a:ext cx="494265" cy="338554"/>
          </a:xfrm>
          <a:prstGeom prst="rect">
            <a:avLst/>
          </a:prstGeom>
          <a:noFill/>
        </p:spPr>
        <p:txBody>
          <a:bodyPr wrap="square" rtlCol="0">
            <a:spAutoFit/>
          </a:bodyPr>
          <a:lstStyle/>
          <a:p>
            <a:r>
              <a:rPr lang="en-US" sz="1600" dirty="0">
                <a:latin typeface="Brush Script MT" panose="03060802040406070304" pitchFamily="66" charset="0"/>
              </a:rPr>
              <a:t>ML</a:t>
            </a:r>
          </a:p>
        </p:txBody>
      </p:sp>
      <p:pic>
        <p:nvPicPr>
          <p:cNvPr id="33" name="Picture 32">
            <a:extLst>
              <a:ext uri="{FF2B5EF4-FFF2-40B4-BE49-F238E27FC236}">
                <a16:creationId xmlns:a16="http://schemas.microsoft.com/office/drawing/2014/main" id="{40E4CE60-6E92-3F87-5942-61BF62D4D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 y="770285"/>
            <a:ext cx="1228725" cy="1228725"/>
          </a:xfrm>
          <a:prstGeom prst="rect">
            <a:avLst/>
          </a:prstGeom>
        </p:spPr>
      </p:pic>
      <p:pic>
        <p:nvPicPr>
          <p:cNvPr id="34" name="Picture 33">
            <a:extLst>
              <a:ext uri="{FF2B5EF4-FFF2-40B4-BE49-F238E27FC236}">
                <a16:creationId xmlns:a16="http://schemas.microsoft.com/office/drawing/2014/main" id="{2F1BCC9D-BC10-F0CA-6792-0AD3BBB2F2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98" y="782569"/>
            <a:ext cx="1228725" cy="1228725"/>
          </a:xfrm>
          <a:prstGeom prst="rect">
            <a:avLst/>
          </a:prstGeom>
        </p:spPr>
      </p:pic>
      <p:pic>
        <p:nvPicPr>
          <p:cNvPr id="35" name="Picture 34">
            <a:extLst>
              <a:ext uri="{FF2B5EF4-FFF2-40B4-BE49-F238E27FC236}">
                <a16:creationId xmlns:a16="http://schemas.microsoft.com/office/drawing/2014/main" id="{E5478305-6EB7-DF34-2475-BB0431645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 y="8207196"/>
            <a:ext cx="6727417" cy="936804"/>
          </a:xfrm>
          <a:prstGeom prst="rect">
            <a:avLst/>
          </a:prstGeom>
        </p:spPr>
      </p:pic>
      <p:pic>
        <p:nvPicPr>
          <p:cNvPr id="3" name="Picture 2">
            <a:extLst>
              <a:ext uri="{FF2B5EF4-FFF2-40B4-BE49-F238E27FC236}">
                <a16:creationId xmlns:a16="http://schemas.microsoft.com/office/drawing/2014/main" id="{D178CB45-5DE9-ABB5-986C-76FE9C83F216}"/>
              </a:ext>
            </a:extLst>
          </p:cNvPr>
          <p:cNvPicPr>
            <a:picLocks noChangeAspect="1" noChangeArrowheads="1"/>
          </p:cNvPicPr>
          <p:nvPr/>
        </p:nvPicPr>
        <p:blipFill rotWithShape="1">
          <a:blip r:embed="rId7" cstate="print">
            <a:clrChange>
              <a:clrFrom>
                <a:srgbClr val="000000"/>
              </a:clrFrom>
              <a:clrTo>
                <a:srgbClr val="000000">
                  <a:alpha val="0"/>
                </a:srgbClr>
              </a:clrTo>
            </a:clrChang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40" y="1984703"/>
            <a:ext cx="6423116" cy="658641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Make copies of  pages 1 &amp; 3 for the younger children.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Make copies of  pages 1 &amp; 4 for the older children.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collaborator gives a brief introduction of the topic</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You can ask the following questions to reinforce the topic, if you don’t have access to the video</a:t>
            </a:r>
            <a:r>
              <a:rPr lang="es-CR" sz="1200" dirty="0">
                <a:latin typeface="Arial" panose="020B0604020202020204" pitchFamily="34" charset="0"/>
                <a:cs typeface="Arial" panose="020B0604020202020204" pitchFamily="34" charset="0"/>
              </a:rPr>
              <a:t>: </a:t>
            </a:r>
            <a:endParaRPr lang="es-CR" sz="1200" dirty="0">
              <a:solidFill>
                <a:srgbClr val="FF0000"/>
              </a:solidFill>
              <a:latin typeface="Arial" panose="020B0604020202020204" pitchFamily="34" charset="0"/>
              <a:cs typeface="Arial" panose="020B0604020202020204" pitchFamily="34" charset="0"/>
            </a:endParaRPr>
          </a:p>
          <a:p>
            <a:pPr marL="228600" indent="-228600">
              <a:buFont typeface="+mj-lt"/>
              <a:buAutoNum type="arabicPeriod"/>
            </a:pPr>
            <a:r>
              <a:rPr lang="es-CR" sz="1200" dirty="0" err="1">
                <a:latin typeface="Arial" panose="020B0604020202020204" pitchFamily="34" charset="0"/>
                <a:cs typeface="Arial" panose="020B0604020202020204" pitchFamily="34" charset="0"/>
              </a:rPr>
              <a:t>What</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does</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it</a:t>
            </a:r>
            <a:r>
              <a:rPr lang="es-CR" sz="1200" dirty="0">
                <a:latin typeface="Arial" panose="020B0604020202020204" pitchFamily="34" charset="0"/>
                <a:cs typeface="Arial" panose="020B0604020202020204" pitchFamily="34" charset="0"/>
              </a:rPr>
              <a:t> mean </a:t>
            </a:r>
            <a:r>
              <a:rPr lang="es-CR" sz="1200" dirty="0" err="1">
                <a:latin typeface="Arial" panose="020B0604020202020204" pitchFamily="34" charset="0"/>
                <a:cs typeface="Arial" panose="020B0604020202020204" pitchFamily="34" charset="0"/>
              </a:rPr>
              <a:t>to</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eat</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from</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the</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flesh</a:t>
            </a:r>
            <a:r>
              <a:rPr lang="es-CR" sz="1200" dirty="0">
                <a:latin typeface="Arial" panose="020B0604020202020204" pitchFamily="34" charset="0"/>
                <a:cs typeface="Arial" panose="020B0604020202020204" pitchFamily="34" charset="0"/>
              </a:rPr>
              <a:t> and </a:t>
            </a:r>
            <a:r>
              <a:rPr lang="es-CR" sz="1200" dirty="0" err="1">
                <a:latin typeface="Arial" panose="020B0604020202020204" pitchFamily="34" charset="0"/>
                <a:cs typeface="Arial" panose="020B0604020202020204" pitchFamily="34" charset="0"/>
              </a:rPr>
              <a:t>drink</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from</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the</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blood</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of</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Christ</a:t>
            </a:r>
            <a:r>
              <a:rPr lang="es-CR" sz="1200" dirty="0">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To</a:t>
            </a:r>
            <a:r>
              <a:rPr lang="es-CR" sz="1200" b="1" dirty="0">
                <a:solidFill>
                  <a:srgbClr val="F96FD5"/>
                </a:solidFill>
                <a:latin typeface="Arial" panose="020B0604020202020204" pitchFamily="34" charset="0"/>
                <a:cs typeface="Arial" panose="020B0604020202020204" pitchFamily="34" charset="0"/>
              </a:rPr>
              <a:t> listen </a:t>
            </a:r>
            <a:r>
              <a:rPr lang="es-CR" sz="1200" b="1" dirty="0" err="1">
                <a:solidFill>
                  <a:srgbClr val="F96FD5"/>
                </a:solidFill>
                <a:latin typeface="Arial" panose="020B0604020202020204" pitchFamily="34" charset="0"/>
                <a:cs typeface="Arial" panose="020B0604020202020204" pitchFamily="34" charset="0"/>
              </a:rPr>
              <a:t>to</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the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preachings</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of</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Christ</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directly</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from</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Her</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mouth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To</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believe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with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the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Faith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of</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Christ</a:t>
            </a:r>
            <a:r>
              <a:rPr lang="es-CR" sz="1200" b="1" dirty="0">
                <a:solidFill>
                  <a:srgbClr val="F96FD5"/>
                </a:solidFill>
                <a:latin typeface="Arial" panose="020B0604020202020204" pitchFamily="34" charset="0"/>
                <a:cs typeface="Arial" panose="020B0604020202020204" pitchFamily="34" charset="0"/>
              </a:rPr>
              <a:t> Lisbet, </a:t>
            </a:r>
            <a:r>
              <a:rPr lang="es-CR" sz="1200" b="1" dirty="0" err="1">
                <a:solidFill>
                  <a:srgbClr val="F96FD5"/>
                </a:solidFill>
                <a:latin typeface="Arial" panose="020B0604020202020204" pitchFamily="34" charset="0"/>
                <a:cs typeface="Arial" panose="020B0604020202020204" pitchFamily="34" charset="0"/>
              </a:rPr>
              <a:t>that</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God</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the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Father</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exists</a:t>
            </a:r>
            <a:r>
              <a:rPr lang="es-CR" sz="1200" b="1" dirty="0">
                <a:solidFill>
                  <a:srgbClr val="F96FD5"/>
                </a:solidFill>
                <a:latin typeface="Arial" panose="020B0604020202020204" pitchFamily="34" charset="0"/>
                <a:cs typeface="Arial" panose="020B0604020202020204" pitchFamily="34" charset="0"/>
              </a:rPr>
              <a:t> and </a:t>
            </a:r>
            <a:r>
              <a:rPr lang="es-CR" sz="1200" b="1" dirty="0" err="1">
                <a:solidFill>
                  <a:srgbClr val="F96FD5"/>
                </a:solidFill>
                <a:latin typeface="Arial" panose="020B0604020202020204" pitchFamily="34" charset="0"/>
                <a:cs typeface="Arial" panose="020B0604020202020204" pitchFamily="34" charset="0"/>
              </a:rPr>
              <a:t>is</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with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Her</a:t>
            </a:r>
            <a:r>
              <a:rPr lang="es-CR" sz="1200" b="1" dirty="0">
                <a:solidFill>
                  <a:srgbClr val="F96FD5"/>
                </a:solidFill>
                <a:latin typeface="Arial" panose="020B0604020202020204" pitchFamily="34" charset="0"/>
                <a:cs typeface="Arial" panose="020B0604020202020204" pitchFamily="34" charset="0"/>
              </a:rPr>
              <a:t> and </a:t>
            </a:r>
            <a:r>
              <a:rPr lang="es-CR" sz="1200" b="1" dirty="0" err="1">
                <a:solidFill>
                  <a:srgbClr val="F96FD5"/>
                </a:solidFill>
                <a:latin typeface="Arial" panose="020B0604020202020204" pitchFamily="34" charset="0"/>
                <a:cs typeface="Arial" panose="020B0604020202020204" pitchFamily="34" charset="0"/>
              </a:rPr>
              <a:t>with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everything</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that</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is</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united</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with</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Christ</a:t>
            </a:r>
            <a:r>
              <a:rPr lang="es-CR" sz="1200" b="1" dirty="0">
                <a:solidFill>
                  <a:srgbClr val="F96FD5"/>
                </a:solidFill>
                <a:latin typeface="Arial" panose="020B0604020202020204" pitchFamily="34" charset="0"/>
                <a:cs typeface="Arial" panose="020B0604020202020204" pitchFamily="34" charset="0"/>
              </a:rPr>
              <a:t> Lisbet.</a:t>
            </a:r>
          </a:p>
          <a:p>
            <a:pPr marL="228600" indent="-228600">
              <a:buFont typeface="+mj-lt"/>
              <a:buAutoNum type="arabicPeriod"/>
            </a:pPr>
            <a:r>
              <a:rPr lang="es-CR" sz="1200" dirty="0" err="1">
                <a:latin typeface="Arial" panose="020B0604020202020204" pitchFamily="34" charset="0"/>
                <a:cs typeface="Arial" panose="020B0604020202020204" pitchFamily="34" charset="0"/>
              </a:rPr>
              <a:t>What</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does</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it</a:t>
            </a:r>
            <a:r>
              <a:rPr lang="es-CR" sz="1200" dirty="0">
                <a:latin typeface="Arial" panose="020B0604020202020204" pitchFamily="34" charset="0"/>
                <a:cs typeface="Arial" panose="020B0604020202020204" pitchFamily="34" charset="0"/>
              </a:rPr>
              <a:t> mean </a:t>
            </a:r>
            <a:r>
              <a:rPr lang="es-CR" sz="1200" dirty="0" err="1">
                <a:latin typeface="Arial" panose="020B0604020202020204" pitchFamily="34" charset="0"/>
                <a:cs typeface="Arial" panose="020B0604020202020204" pitchFamily="34" charset="0"/>
              </a:rPr>
              <a:t>that</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God</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awakened</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Christ</a:t>
            </a:r>
            <a:r>
              <a:rPr lang="es-CR" sz="1200" dirty="0">
                <a:latin typeface="Arial" panose="020B0604020202020204" pitchFamily="34" charset="0"/>
                <a:cs typeface="Arial" panose="020B0604020202020204" pitchFamily="34" charset="0"/>
              </a:rPr>
              <a:t>? </a:t>
            </a:r>
            <a:r>
              <a:rPr lang="es-CR" sz="1200" b="1" dirty="0">
                <a:solidFill>
                  <a:srgbClr val="F96FD5"/>
                </a:solidFill>
                <a:latin typeface="Arial" panose="020B0604020202020204" pitchFamily="34" charset="0"/>
                <a:cs typeface="Arial" panose="020B0604020202020204" pitchFamily="34" charset="0"/>
              </a:rPr>
              <a:t>He </a:t>
            </a:r>
            <a:r>
              <a:rPr lang="es-CR" sz="1200" b="1" dirty="0" err="1">
                <a:solidFill>
                  <a:srgbClr val="F96FD5"/>
                </a:solidFill>
                <a:latin typeface="Arial" panose="020B0604020202020204" pitchFamily="34" charset="0"/>
                <a:cs typeface="Arial" panose="020B0604020202020204" pitchFamily="34" charset="0"/>
              </a:rPr>
              <a:t>woke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Her</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from</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the</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Darkness</a:t>
            </a:r>
            <a:r>
              <a:rPr lang="es-CR" sz="1200" b="1" dirty="0">
                <a:solidFill>
                  <a:srgbClr val="F96FD5"/>
                </a:solidFill>
                <a:latin typeface="Arial" panose="020B0604020202020204" pitchFamily="34" charset="0"/>
                <a:cs typeface="Arial" panose="020B0604020202020204" pitchFamily="34" charset="0"/>
              </a:rPr>
              <a:t> in </a:t>
            </a:r>
            <a:r>
              <a:rPr lang="es-CR" sz="1200" b="1" dirty="0" err="1">
                <a:solidFill>
                  <a:srgbClr val="F96FD5"/>
                </a:solidFill>
                <a:latin typeface="Arial" panose="020B0604020202020204" pitchFamily="34" charset="0"/>
                <a:cs typeface="Arial" panose="020B0604020202020204" pitchFamily="34" charset="0"/>
              </a:rPr>
              <a:t>Her</a:t>
            </a:r>
            <a:r>
              <a:rPr lang="es-CR" sz="1200" b="1" dirty="0">
                <a:solidFill>
                  <a:srgbClr val="F96FD5"/>
                </a:solidFill>
                <a:latin typeface="Arial" panose="020B0604020202020204" pitchFamily="34" charset="0"/>
                <a:cs typeface="Arial" panose="020B0604020202020204" pitchFamily="34" charset="0"/>
              </a:rPr>
              <a:t> </a:t>
            </a:r>
            <a:r>
              <a:rPr lang="es-CR" sz="1200" b="1" dirty="0" err="1">
                <a:solidFill>
                  <a:srgbClr val="F96FD5"/>
                </a:solidFill>
                <a:latin typeface="Arial" panose="020B0604020202020204" pitchFamily="34" charset="0"/>
                <a:cs typeface="Arial" panose="020B0604020202020204" pitchFamily="34" charset="0"/>
              </a:rPr>
              <a:t>mind</a:t>
            </a:r>
            <a:r>
              <a:rPr lang="es-CR" sz="1200" b="1" dirty="0">
                <a:solidFill>
                  <a:srgbClr val="F96FD5"/>
                </a:solidFill>
                <a:latin typeface="Arial" panose="020B0604020202020204" pitchFamily="34" charset="0"/>
                <a:cs typeface="Arial" panose="020B0604020202020204" pitchFamily="34" charset="0"/>
              </a:rPr>
              <a:t>.</a:t>
            </a:r>
            <a:endParaRPr lang="es-CR" sz="12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s-MX" sz="1200" dirty="0">
                <a:latin typeface="Arial" panose="020B0604020202020204" pitchFamily="34" charset="0"/>
                <a:cs typeface="Arial" panose="020B0604020202020204" pitchFamily="34" charset="0"/>
              </a:rPr>
              <a:t>The collaborator should motivate the children too answer the questions while the time clock is on the screen of the video</a:t>
            </a:r>
            <a:r>
              <a:rPr lang="es-CR" altLang="es-MX" sz="1200" dirty="0">
                <a:latin typeface="Arial" panose="020B0604020202020204" pitchFamily="34" charset="0"/>
                <a:cs typeface="Arial" panose="020B0604020202020204" pitchFamily="34" charset="0"/>
              </a:rPr>
              <a:t>.</a:t>
            </a:r>
          </a:p>
          <a:p>
            <a:endParaRPr lang="es-CR" sz="1200" b="1" dirty="0">
              <a:latin typeface="Arial" panose="020B0604020202020204" pitchFamily="34" charset="0"/>
              <a:cs typeface="Arial" panose="020B0604020202020204" pitchFamily="34" charset="0"/>
            </a:endParaRPr>
          </a:p>
          <a:p>
            <a:pPr marL="0" lvl="1"/>
            <a:r>
              <a:rPr lang="en-US" sz="1200" b="1" dirty="0">
                <a:latin typeface="Arial" panose="020B0604020202020204" pitchFamily="34" charset="0"/>
                <a:cs typeface="Arial" panose="020B0604020202020204" pitchFamily="34" charset="0"/>
              </a:rPr>
              <a:t>Activity: Sunglasses </a:t>
            </a:r>
            <a:endParaRPr lang="en-US" sz="1200" dirty="0">
              <a:latin typeface="Arial" panose="020B0604020202020204" pitchFamily="34" charset="0"/>
              <a:cs typeface="Arial" panose="020B0604020202020204" pitchFamily="34" charset="0"/>
            </a:endParaRPr>
          </a:p>
          <a:p>
            <a:pPr marL="0" lvl="1"/>
            <a:r>
              <a:rPr lang="en-US" sz="1200" dirty="0">
                <a:latin typeface="Arial" panose="020B0604020202020204" pitchFamily="34" charset="0"/>
                <a:cs typeface="Arial" panose="020B0604020202020204" pitchFamily="34" charset="0"/>
              </a:rPr>
              <a:t>The children Will make sunglasses. There are two options:</a:t>
            </a:r>
          </a:p>
          <a:p>
            <a:pPr marL="0" lvl="1"/>
            <a:r>
              <a:rPr lang="en-US" sz="1200" dirty="0">
                <a:latin typeface="Arial" panose="020B0604020202020204" pitchFamily="34" charset="0"/>
                <a:cs typeface="Arial" panose="020B0604020202020204" pitchFamily="34" charset="0"/>
              </a:rPr>
              <a:t>1. You can write what eating from the flesh and drinking from the blood of Christ Lisbet means and then decorate the sunglasses.</a:t>
            </a:r>
          </a:p>
          <a:p>
            <a:pPr marL="0" lvl="1"/>
            <a:r>
              <a:rPr lang="en-US" sz="1200" dirty="0">
                <a:latin typeface="Arial" panose="020B0604020202020204" pitchFamily="34" charset="0"/>
                <a:cs typeface="Arial" panose="020B0604020202020204" pitchFamily="34" charset="0"/>
              </a:rPr>
              <a:t>2. You can draw a teaching you have learned from Christ Lisbet and then decorate the sunglasses. </a:t>
            </a:r>
          </a:p>
          <a:p>
            <a:pPr marL="0" lvl="1"/>
            <a:r>
              <a:rPr lang="en-US" sz="1200" dirty="0">
                <a:latin typeface="Arial" panose="020B0604020202020204" pitchFamily="34" charset="0"/>
                <a:cs typeface="Arial" panose="020B0604020202020204" pitchFamily="34" charset="0"/>
              </a:rPr>
              <a:t>When done, they can cut out the sunglasses.</a:t>
            </a:r>
          </a:p>
          <a:p>
            <a:pPr marL="0" lvl="1"/>
            <a:endParaRPr lang="en-US" sz="1200" dirty="0">
              <a:latin typeface="Arial" panose="020B0604020202020204" pitchFamily="34" charset="0"/>
              <a:cs typeface="Arial" panose="020B0604020202020204" pitchFamily="34" charset="0"/>
            </a:endParaRPr>
          </a:p>
          <a:p>
            <a:pPr marL="0" lvl="1"/>
            <a:r>
              <a:rPr lang="en-US" sz="1200" b="1" dirty="0">
                <a:latin typeface="Arial" panose="020B0604020202020204" pitchFamily="34" charset="0"/>
                <a:cs typeface="Arial" panose="020B0604020202020204" pitchFamily="34" charset="0"/>
              </a:rPr>
              <a:t>Activity older children</a:t>
            </a:r>
            <a:r>
              <a:rPr lang="en-US" sz="1200" dirty="0">
                <a:latin typeface="Arial" panose="020B0604020202020204" pitchFamily="34" charset="0"/>
                <a:cs typeface="Arial" panose="020B0604020202020204" pitchFamily="34" charset="0"/>
              </a:rPr>
              <a:t>: What I have learned from Christ Lisbet</a:t>
            </a:r>
          </a:p>
          <a:p>
            <a:pPr marL="0" lvl="1"/>
            <a:r>
              <a:rPr lang="en-US" sz="1200" dirty="0">
                <a:latin typeface="Arial" panose="020B0604020202020204" pitchFamily="34" charset="0"/>
                <a:cs typeface="Arial" panose="020B0604020202020204" pitchFamily="34" charset="0"/>
              </a:rPr>
              <a:t>The children will write, in their own words, what they have learned from the many teachings of Christ Lisbet and how eating from the flesh and drinking the blood of Christ has helped them.</a:t>
            </a:r>
          </a:p>
          <a:p>
            <a:pPr marL="0" lvl="1"/>
            <a:endParaRPr lang="en-US" sz="1200" dirty="0">
              <a:latin typeface="Arial" panose="020B0604020202020204" pitchFamily="34" charset="0"/>
              <a:cs typeface="Arial" panose="020B0604020202020204" pitchFamily="34" charset="0"/>
            </a:endParaRPr>
          </a:p>
          <a:p>
            <a:pPr marL="0" lvl="1"/>
            <a:r>
              <a:rPr lang="en-US" sz="1200" b="1" dirty="0">
                <a:latin typeface="Arial" panose="020B0604020202020204" pitchFamily="34" charset="0"/>
                <a:cs typeface="Arial" panose="020B0604020202020204" pitchFamily="34" charset="0"/>
              </a:rPr>
              <a:t>Materials</a:t>
            </a:r>
            <a:r>
              <a:rPr lang="en-US" sz="12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Colored pencils/crayons</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Construction paper</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Scissors</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Pencil</a:t>
            </a:r>
          </a:p>
          <a:p>
            <a:pPr marL="0" lvl="1"/>
            <a:r>
              <a:rPr lang="es-CR" sz="1400" dirty="0">
                <a:latin typeface="Arial" panose="020B0604020202020204" pitchFamily="34" charset="0"/>
                <a:cs typeface="Arial" panose="020B0604020202020204" pitchFamily="34" charset="0"/>
              </a:rPr>
              <a:t>		   	    </a:t>
            </a:r>
          </a:p>
        </p:txBody>
      </p:sp>
      <p:sp>
        <p:nvSpPr>
          <p:cNvPr id="7" name="68 Rectángulo"/>
          <p:cNvSpPr>
            <a:spLocks noChangeArrowheads="1"/>
          </p:cNvSpPr>
          <p:nvPr/>
        </p:nvSpPr>
        <p:spPr bwMode="auto">
          <a:xfrm>
            <a:off x="1664562" y="1375720"/>
            <a:ext cx="3528871"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Parent</a:t>
            </a:r>
            <a:r>
              <a:rPr lang="es-CR" altLang="es-MX" sz="1400" dirty="0">
                <a:latin typeface="Century Gothic" panose="020B0502020202020204" pitchFamily="34" charset="0"/>
                <a:cs typeface="Arial" panose="020B0604020202020204" pitchFamily="34" charset="0"/>
              </a:rPr>
              <a:t>/</a:t>
            </a:r>
            <a:r>
              <a:rPr lang="es-CR" altLang="es-MX" sz="1400" dirty="0" err="1">
                <a:latin typeface="Century Gothic" panose="020B0502020202020204" pitchFamily="34" charset="0"/>
                <a:cs typeface="Arial" panose="020B0604020202020204" pitchFamily="34" charset="0"/>
              </a:rPr>
              <a:t>Collaborator</a:t>
            </a:r>
            <a:endParaRPr lang="es-CR" altLang="es-MX" sz="1400" dirty="0">
              <a:latin typeface="Century Gothic" panose="020B0502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2A73D56-944F-5E40-EA7E-6745A191E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857" y="232121"/>
            <a:ext cx="618506" cy="428163"/>
          </a:xfrm>
          <a:prstGeom prst="rect">
            <a:avLst/>
          </a:prstGeom>
        </p:spPr>
      </p:pic>
      <p:pic>
        <p:nvPicPr>
          <p:cNvPr id="2" name="Picture 1">
            <a:extLst>
              <a:ext uri="{FF2B5EF4-FFF2-40B4-BE49-F238E27FC236}">
                <a16:creationId xmlns:a16="http://schemas.microsoft.com/office/drawing/2014/main" id="{6D2A218B-2A4B-7146-C672-A2FA3B0A5BB3}"/>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E89C8AE-E738-6EA0-A41F-9D1A44DCF028}"/>
              </a:ext>
            </a:extLst>
          </p:cNvPr>
          <p:cNvSpPr/>
          <p:nvPr/>
        </p:nvSpPr>
        <p:spPr>
          <a:xfrm>
            <a:off x="548680" y="762779"/>
            <a:ext cx="5832648"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#449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flesh</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and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blood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Christ</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4BECCF11-80D4-9D96-E03F-A9F9E02D6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pic>
        <p:nvPicPr>
          <p:cNvPr id="3" name="Picture 2">
            <a:extLst>
              <a:ext uri="{FF2B5EF4-FFF2-40B4-BE49-F238E27FC236}">
                <a16:creationId xmlns:a16="http://schemas.microsoft.com/office/drawing/2014/main" id="{C0290726-1B3F-C806-556E-A318DBFA4E42}"/>
              </a:ext>
            </a:extLst>
          </p:cNvPr>
          <p:cNvPicPr>
            <a:picLocks noChangeAspect="1"/>
          </p:cNvPicPr>
          <p:nvPr/>
        </p:nvPicPr>
        <p:blipFill rotWithShape="1">
          <a:blip r:embed="rId3"/>
          <a:srcRect l="24027" t="31500" r="1425" b="27550"/>
          <a:stretch/>
        </p:blipFill>
        <p:spPr>
          <a:xfrm rot="16200000">
            <a:off x="-2017747" y="3754051"/>
            <a:ext cx="7416825" cy="2716019"/>
          </a:xfrm>
          <a:prstGeom prst="rect">
            <a:avLst/>
          </a:prstGeom>
        </p:spPr>
      </p:pic>
      <p:pic>
        <p:nvPicPr>
          <p:cNvPr id="7" name="Picture 6">
            <a:extLst>
              <a:ext uri="{FF2B5EF4-FFF2-40B4-BE49-F238E27FC236}">
                <a16:creationId xmlns:a16="http://schemas.microsoft.com/office/drawing/2014/main" id="{23A00CD1-57BE-CB51-AD2F-AECBE03504D8}"/>
              </a:ext>
            </a:extLst>
          </p:cNvPr>
          <p:cNvPicPr>
            <a:picLocks noChangeAspect="1"/>
          </p:cNvPicPr>
          <p:nvPr/>
        </p:nvPicPr>
        <p:blipFill rotWithShape="1">
          <a:blip r:embed="rId4"/>
          <a:srcRect l="4851" t="35354" r="10777" b="16926"/>
          <a:stretch/>
        </p:blipFill>
        <p:spPr>
          <a:xfrm rot="16200000">
            <a:off x="1242712" y="3649154"/>
            <a:ext cx="7712922" cy="2908294"/>
          </a:xfrm>
          <a:prstGeom prst="rect">
            <a:avLst/>
          </a:prstGeom>
        </p:spPr>
      </p:pic>
      <p:pic>
        <p:nvPicPr>
          <p:cNvPr id="8" name="Picture 7">
            <a:extLst>
              <a:ext uri="{FF2B5EF4-FFF2-40B4-BE49-F238E27FC236}">
                <a16:creationId xmlns:a16="http://schemas.microsoft.com/office/drawing/2014/main" id="{E730E85E-24CD-6DF1-2E03-DFDE4B9B489D}"/>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023AF281-5DA5-4094-C8D0-76799410799F}"/>
              </a:ext>
            </a:extLst>
          </p:cNvPr>
          <p:cNvSpPr/>
          <p:nvPr/>
        </p:nvSpPr>
        <p:spPr>
          <a:xfrm>
            <a:off x="548680" y="762779"/>
            <a:ext cx="5832648"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#449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flesh</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and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blood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Christ</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303631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4BECCF11-80D4-9D96-E03F-A9F9E02D6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pic>
        <p:nvPicPr>
          <p:cNvPr id="3" name="Picture 2">
            <a:extLst>
              <a:ext uri="{FF2B5EF4-FFF2-40B4-BE49-F238E27FC236}">
                <a16:creationId xmlns:a16="http://schemas.microsoft.com/office/drawing/2014/main" id="{36034191-A460-08ED-9712-8BD03EB308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2889"/>
            <a:ext cx="6858000" cy="7981111"/>
          </a:xfrm>
          <a:prstGeom prst="rect">
            <a:avLst/>
          </a:prstGeom>
          <a:noFill/>
          <a:ln>
            <a:noFill/>
          </a:ln>
        </p:spPr>
      </p:pic>
      <p:sp>
        <p:nvSpPr>
          <p:cNvPr id="4" name="TextBox 3">
            <a:extLst>
              <a:ext uri="{FF2B5EF4-FFF2-40B4-BE49-F238E27FC236}">
                <a16:creationId xmlns:a16="http://schemas.microsoft.com/office/drawing/2014/main" id="{3B639924-9489-8979-988E-EB14E0E2EB58}"/>
              </a:ext>
            </a:extLst>
          </p:cNvPr>
          <p:cNvSpPr txBox="1"/>
          <p:nvPr/>
        </p:nvSpPr>
        <p:spPr>
          <a:xfrm>
            <a:off x="1484784" y="2371690"/>
            <a:ext cx="4248472" cy="369332"/>
          </a:xfrm>
          <a:prstGeom prst="rect">
            <a:avLst/>
          </a:prstGeom>
          <a:noFill/>
        </p:spPr>
        <p:txBody>
          <a:bodyPr wrap="square" rtlCol="0">
            <a:spAutoFit/>
          </a:bodyPr>
          <a:lstStyle/>
          <a:p>
            <a:r>
              <a:rPr lang="es-CR" dirty="0" err="1"/>
              <a:t>What</a:t>
            </a:r>
            <a:r>
              <a:rPr lang="es-CR" dirty="0"/>
              <a:t> I </a:t>
            </a:r>
            <a:r>
              <a:rPr lang="es-CR" dirty="0" err="1"/>
              <a:t>have</a:t>
            </a:r>
            <a:r>
              <a:rPr lang="es-CR" dirty="0"/>
              <a:t> </a:t>
            </a:r>
            <a:r>
              <a:rPr lang="es-CR" dirty="0" err="1"/>
              <a:t>learned</a:t>
            </a:r>
            <a:r>
              <a:rPr lang="es-CR" dirty="0"/>
              <a:t> </a:t>
            </a:r>
            <a:r>
              <a:rPr lang="es-CR" dirty="0" err="1"/>
              <a:t>from</a:t>
            </a:r>
            <a:r>
              <a:rPr lang="es-CR" dirty="0"/>
              <a:t> </a:t>
            </a:r>
            <a:r>
              <a:rPr lang="es-CR" dirty="0" err="1"/>
              <a:t>Christ</a:t>
            </a:r>
            <a:r>
              <a:rPr lang="es-CR" dirty="0"/>
              <a:t> Lisbet</a:t>
            </a:r>
          </a:p>
        </p:txBody>
      </p:sp>
      <p:pic>
        <p:nvPicPr>
          <p:cNvPr id="5" name="Picture 4">
            <a:extLst>
              <a:ext uri="{FF2B5EF4-FFF2-40B4-BE49-F238E27FC236}">
                <a16:creationId xmlns:a16="http://schemas.microsoft.com/office/drawing/2014/main" id="{659002DD-E712-FF79-AEC0-EE13D2CA971D}"/>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280DC96-A3A7-1DA2-3D5B-41334D558316}"/>
              </a:ext>
            </a:extLst>
          </p:cNvPr>
          <p:cNvSpPr/>
          <p:nvPr/>
        </p:nvSpPr>
        <p:spPr>
          <a:xfrm>
            <a:off x="548680" y="762779"/>
            <a:ext cx="5832648" cy="400110"/>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#449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flesh</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and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blood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Christ</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2629249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1106842</TotalTime>
  <Words>790</Words>
  <Application>Microsoft Office PowerPoint</Application>
  <PresentationFormat>On-screen Show (4:3)</PresentationFormat>
  <Paragraphs>44</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Arial Rounded MT Bold</vt:lpstr>
      <vt:lpstr>Brush Script MT</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7981</cp:revision>
  <cp:lastPrinted>2018-09-10T19:54:12Z</cp:lastPrinted>
  <dcterms:created xsi:type="dcterms:W3CDTF">2011-04-01T14:17:38Z</dcterms:created>
  <dcterms:modified xsi:type="dcterms:W3CDTF">2023-06-17T23:28:13Z</dcterms:modified>
</cp:coreProperties>
</file>