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77" r:id="rId4"/>
    <p:sldId id="278" r:id="rId5"/>
    <p:sldId id="279" r:id="rId6"/>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6AFA"/>
    <a:srgbClr val="D020B7"/>
    <a:srgbClr val="993300"/>
    <a:srgbClr val="FF0066"/>
    <a:srgbClr val="17CF29"/>
    <a:srgbClr val="2006BA"/>
    <a:srgbClr val="FF9999"/>
    <a:srgbClr val="F26A1E"/>
    <a:srgbClr val="F8F8F8"/>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23" autoAdjust="0"/>
    <p:restoredTop sz="94270" autoAdjust="0"/>
  </p:normalViewPr>
  <p:slideViewPr>
    <p:cSldViewPr>
      <p:cViewPr varScale="1">
        <p:scale>
          <a:sx n="57" d="100"/>
          <a:sy n="57" d="100"/>
        </p:scale>
        <p:origin x="2204" y="6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12/06/2020</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12/06/2020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12/06/2020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12/06/2020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12/06/2020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12/06/2020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12/06/2020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12/06/2020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12/06/2020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12/06/2020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12/06/2020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12/06/2020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12/06/2020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2 CuadroTexto"/>
          <p:cNvSpPr txBox="1">
            <a:spLocks noChangeArrowheads="1"/>
          </p:cNvSpPr>
          <p:nvPr/>
        </p:nvSpPr>
        <p:spPr bwMode="auto">
          <a:xfrm>
            <a:off x="118021" y="868236"/>
            <a:ext cx="2592288"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sp>
        <p:nvSpPr>
          <p:cNvPr id="8" name="Rectangle 7"/>
          <p:cNvSpPr/>
          <p:nvPr/>
        </p:nvSpPr>
        <p:spPr>
          <a:xfrm>
            <a:off x="1414165" y="700938"/>
            <a:ext cx="4463108"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#292 The </a:t>
            </a:r>
            <a:r>
              <a:rPr lang="es-CR" sz="1600" dirty="0" err="1">
                <a:latin typeface="Century Gothic" panose="020B0502020202020204" pitchFamily="34" charset="0"/>
              </a:rPr>
              <a:t>Code</a:t>
            </a:r>
            <a:r>
              <a:rPr lang="es-CR" sz="1600" dirty="0">
                <a:latin typeface="Century Gothic" panose="020B0502020202020204" pitchFamily="34" charset="0"/>
              </a:rPr>
              <a:t> of Lisbet</a:t>
            </a:r>
          </a:p>
        </p:txBody>
      </p:sp>
      <p:sp>
        <p:nvSpPr>
          <p:cNvPr id="10" name="68 Rectángulo"/>
          <p:cNvSpPr>
            <a:spLocks noChangeArrowheads="1"/>
          </p:cNvSpPr>
          <p:nvPr/>
        </p:nvSpPr>
        <p:spPr bwMode="auto">
          <a:xfrm>
            <a:off x="118021" y="1259632"/>
            <a:ext cx="6654899" cy="7755969"/>
          </a:xfrm>
          <a:prstGeom prst="rect">
            <a:avLst/>
          </a:prstGeom>
          <a:noFill/>
          <a:ln w="38100">
            <a:noFill/>
            <a:prstDash val="lgDashDot"/>
            <a:miter lim="800000"/>
            <a:headEnd/>
            <a:tailEnd/>
          </a:ln>
        </p:spPr>
        <p:txBody>
          <a:bodyPr wrap="square">
            <a:spAutoFit/>
          </a:bodyPr>
          <a:lstStyle/>
          <a:p>
            <a:pPr algn="ctr"/>
            <a:r>
              <a:rPr lang="en-US" sz="1200" dirty="0">
                <a:latin typeface="Arial" panose="020B0604020202020204" pitchFamily="34" charset="0"/>
                <a:cs typeface="Arial" panose="020B0604020202020204" pitchFamily="34" charset="0"/>
              </a:rPr>
              <a:t>Faithful brothers and sisters, today we will learn about the meaning of the name Lisbet. In a previous class we had learned that this name is hidden in the bible and is composed of LIS and BET. </a:t>
            </a:r>
          </a:p>
          <a:p>
            <a:pPr algn="ctr"/>
            <a:r>
              <a:rPr lang="en-US" sz="1200" dirty="0">
                <a:latin typeface="Arial" panose="020B0604020202020204" pitchFamily="34" charset="0"/>
                <a:cs typeface="Arial" panose="020B0604020202020204" pitchFamily="34" charset="0"/>
              </a:rPr>
              <a:t> We will also see the importance of the significance of the Fleur de Lis.</a:t>
            </a:r>
          </a:p>
          <a:p>
            <a:pPr algn="ct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Lisbet is the name that personifies and describes all of the angelical work of the savior Christ in many manifestations. Always trying to take man to the eternal life. God the Mother has always existed and now manifests with the name Lisbet. LIS-BET is a compound name that means: </a:t>
            </a:r>
          </a:p>
          <a:p>
            <a:endParaRPr lang="en-US" sz="1200" dirty="0">
              <a:latin typeface="Arial" panose="020B0604020202020204" pitchFamily="34" charset="0"/>
              <a:cs typeface="Arial" panose="020B0604020202020204" pitchFamily="34" charset="0"/>
            </a:endParaRPr>
          </a:p>
          <a:p>
            <a:pPr algn="ctr"/>
            <a:r>
              <a:rPr lang="en-US" sz="1200" dirty="0">
                <a:solidFill>
                  <a:srgbClr val="7F6AFA"/>
                </a:solidFill>
                <a:latin typeface="Arial" panose="020B0604020202020204" pitchFamily="34" charset="0"/>
                <a:cs typeface="Arial" panose="020B0604020202020204" pitchFamily="34" charset="0"/>
              </a:rPr>
              <a:t>LIS</a:t>
            </a:r>
            <a:r>
              <a:rPr lang="en-US" sz="1200" dirty="0">
                <a:latin typeface="Arial" panose="020B0604020202020204" pitchFamily="34" charset="0"/>
                <a:cs typeface="Arial" panose="020B0604020202020204" pitchFamily="34" charset="0"/>
              </a:rPr>
              <a:t>			</a:t>
            </a:r>
            <a:r>
              <a:rPr lang="en-US" sz="1200" dirty="0">
                <a:solidFill>
                  <a:srgbClr val="7F6AFA"/>
                </a:solidFill>
                <a:latin typeface="Arial" panose="020B0604020202020204" pitchFamily="34" charset="0"/>
                <a:cs typeface="Arial" panose="020B0604020202020204" pitchFamily="34" charset="0"/>
              </a:rPr>
              <a:t>BET</a:t>
            </a:r>
          </a:p>
          <a:p>
            <a:pPr algn="ctr"/>
            <a:r>
              <a:rPr lang="en-US" sz="1200" dirty="0">
                <a:latin typeface="Arial" panose="020B0604020202020204" pitchFamily="34" charset="0"/>
                <a:cs typeface="Arial" panose="020B0604020202020204" pitchFamily="34" charset="0"/>
              </a:rPr>
              <a:t>The PROMISE of God   		The HOUSE of God</a:t>
            </a:r>
          </a:p>
          <a:p>
            <a:pPr algn="ctr"/>
            <a:endParaRPr lang="en-US" sz="1200" dirty="0">
              <a:latin typeface="Arial" panose="020B0604020202020204" pitchFamily="34" charset="0"/>
              <a:cs typeface="Arial" panose="020B0604020202020204" pitchFamily="34" charset="0"/>
            </a:endParaRPr>
          </a:p>
          <a:p>
            <a:endParaRPr lang="en-US" sz="1200" b="1" u="sng"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LIS</a:t>
            </a:r>
            <a:r>
              <a:rPr lang="en-US" sz="1200" dirty="0">
                <a:latin typeface="Arial" panose="020B0604020202020204" pitchFamily="34" charset="0"/>
                <a:cs typeface="Arial" panose="020B0604020202020204" pitchFamily="34" charset="0"/>
              </a:rPr>
              <a:t>: the fleur de LIS is one of the four most popular figures, just like the eagle, lion, and the cross. The fleur de Lis is a symbol of: power, sovereignty, honor, loyalty, and purity of body and soul. It is a symbol of royalty and of the tree of life.  </a:t>
            </a:r>
          </a:p>
          <a:p>
            <a:endParaRPr lang="en-US" sz="1200"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BET</a:t>
            </a:r>
            <a:r>
              <a:rPr lang="en-US" sz="1200" dirty="0">
                <a:latin typeface="Arial" panose="020B0604020202020204" pitchFamily="34" charset="0"/>
                <a:cs typeface="Arial" panose="020B0604020202020204" pitchFamily="34" charset="0"/>
              </a:rPr>
              <a:t>: the house of God, rock, home, woman, Highest Priest. Symbolizes blessing, creation, duality, and holiness on earth. It is associated with growth and education.</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powerful name of God’s Christ, </a:t>
            </a:r>
            <a:r>
              <a:rPr lang="en-US" sz="1200" b="1" dirty="0">
                <a:latin typeface="Arial" panose="020B0604020202020204" pitchFamily="34" charset="0"/>
                <a:cs typeface="Arial" panose="020B0604020202020204" pitchFamily="34" charset="0"/>
              </a:rPr>
              <a:t>LISBET, </a:t>
            </a:r>
            <a:r>
              <a:rPr lang="en-US" sz="1200" dirty="0">
                <a:latin typeface="Arial" panose="020B0604020202020204" pitchFamily="34" charset="0"/>
                <a:cs typeface="Arial" panose="020B0604020202020204" pitchFamily="34" charset="0"/>
              </a:rPr>
              <a:t>has many meanings and in all of them we see our Mother and God reflected:</a:t>
            </a:r>
          </a:p>
          <a:p>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 The woman that </a:t>
            </a:r>
            <a:r>
              <a:rPr lang="en-US" sz="1200" b="1" dirty="0">
                <a:latin typeface="Arial" panose="020B0604020202020204" pitchFamily="34" charset="0"/>
                <a:cs typeface="Arial" panose="020B0604020202020204" pitchFamily="34" charset="0"/>
              </a:rPr>
              <a:t>loves</a:t>
            </a:r>
            <a:r>
              <a:rPr lang="en-US" sz="1200" dirty="0">
                <a:latin typeface="Arial" panose="020B0604020202020204" pitchFamily="34" charset="0"/>
                <a:cs typeface="Arial" panose="020B0604020202020204" pitchFamily="34" charset="0"/>
              </a:rPr>
              <a:t> God 		- The </a:t>
            </a:r>
            <a:r>
              <a:rPr lang="en-US" sz="1200" b="1" dirty="0">
                <a:latin typeface="Arial" panose="020B0604020202020204" pitchFamily="34" charset="0"/>
                <a:cs typeface="Arial" panose="020B0604020202020204" pitchFamily="34" charset="0"/>
              </a:rPr>
              <a:t>Promise</a:t>
            </a:r>
            <a:r>
              <a:rPr lang="en-US" sz="1200" dirty="0">
                <a:latin typeface="Arial" panose="020B0604020202020204" pitchFamily="34" charset="0"/>
                <a:cs typeface="Arial" panose="020B0604020202020204" pitchFamily="34" charset="0"/>
              </a:rPr>
              <a:t> of God</a:t>
            </a:r>
          </a:p>
          <a:p>
            <a:pPr marL="171450" indent="-171450" algn="ctr">
              <a:buFontTx/>
              <a:buChar char="-"/>
            </a:pPr>
            <a:r>
              <a:rPr lang="en-US" sz="1200" dirty="0">
                <a:latin typeface="Arial" panose="020B0604020202020204" pitchFamily="34" charset="0"/>
                <a:cs typeface="Arial" panose="020B0604020202020204" pitchFamily="34" charset="0"/>
              </a:rPr>
              <a:t>The woman that </a:t>
            </a:r>
            <a:r>
              <a:rPr lang="en-US" sz="1200" b="1" dirty="0">
                <a:latin typeface="Arial" panose="020B0604020202020204" pitchFamily="34" charset="0"/>
                <a:cs typeface="Arial" panose="020B0604020202020204" pitchFamily="34" charset="0"/>
              </a:rPr>
              <a:t>praises</a:t>
            </a:r>
            <a:r>
              <a:rPr lang="en-US" sz="1200" dirty="0">
                <a:latin typeface="Arial" panose="020B0604020202020204" pitchFamily="34" charset="0"/>
                <a:cs typeface="Arial" panose="020B0604020202020204" pitchFamily="34" charset="0"/>
              </a:rPr>
              <a:t> God		- God is the satisfaction</a:t>
            </a:r>
          </a:p>
          <a:p>
            <a:pPr algn="ctr"/>
            <a:r>
              <a:rPr lang="en-US" sz="1200" dirty="0">
                <a:latin typeface="Arial" panose="020B0604020202020204" pitchFamily="34" charset="0"/>
                <a:cs typeface="Arial" panose="020B0604020202020204" pitchFamily="34" charset="0"/>
              </a:rPr>
              <a:t>- The woman that </a:t>
            </a:r>
            <a:r>
              <a:rPr lang="en-US" sz="1200" b="1" dirty="0">
                <a:latin typeface="Arial" panose="020B0604020202020204" pitchFamily="34" charset="0"/>
                <a:cs typeface="Arial" panose="020B0604020202020204" pitchFamily="34" charset="0"/>
              </a:rPr>
              <a:t>admires</a:t>
            </a:r>
            <a:r>
              <a:rPr lang="en-US" sz="1200" dirty="0">
                <a:latin typeface="Arial" panose="020B0604020202020204" pitchFamily="34" charset="0"/>
                <a:cs typeface="Arial" panose="020B0604020202020204" pitchFamily="34" charset="0"/>
              </a:rPr>
              <a:t> God		- Worshipper of God</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Beloved brothers and sisters, we know  that today Christ is present in Her final manifestation. That is why there has been so many things that have come to light to prove that it is LISBET.  Only in our beautiful Mother and God Christ Lisbet is the way to eternal life. </a:t>
            </a:r>
            <a:r>
              <a:rPr lang="en-US" sz="1200" u="sng" dirty="0">
                <a:latin typeface="Arial" panose="020B0604020202020204" pitchFamily="34" charset="0"/>
                <a:cs typeface="Arial" panose="020B0604020202020204" pitchFamily="34" charset="0"/>
              </a:rPr>
              <a:t>Her name represents everything that is of God, in Her we can see all of the perfect Order of God Melquisedec</a:t>
            </a:r>
            <a:r>
              <a:rPr lang="en-US" sz="1200" dirty="0">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What a great privilege we have to be able to understand the great power that the name Lisbet has. That is why, as Her obedient children, we know that everything we want, we ask our Father Melquisedec for in the powerful name of Christ Lisbet. With Her teachings we can go from Lisbet to Lisbet.</a:t>
            </a:r>
          </a:p>
          <a:p>
            <a:endParaRPr lang="en-US" sz="1000" dirty="0">
              <a:latin typeface="Arial" panose="020B0604020202020204" pitchFamily="34" charset="0"/>
              <a:cs typeface="Arial" panose="020B0604020202020204" pitchFamily="34" charset="0"/>
            </a:endParaRPr>
          </a:p>
          <a:p>
            <a:pPr algn="ctr"/>
            <a:r>
              <a:rPr lang="en-US" sz="1600" dirty="0">
                <a:solidFill>
                  <a:srgbClr val="D020B7"/>
                </a:solidFill>
                <a:latin typeface="Arial" panose="020B0604020202020204" pitchFamily="34" charset="0"/>
                <a:cs typeface="Arial" panose="020B0604020202020204" pitchFamily="34" charset="0"/>
              </a:rPr>
              <a:t> </a:t>
            </a:r>
            <a:r>
              <a:rPr lang="en-US" sz="1600" b="1" dirty="0">
                <a:solidFill>
                  <a:srgbClr val="D020B7"/>
                </a:solidFill>
                <a:latin typeface="Arial" panose="020B0604020202020204" pitchFamily="34" charset="0"/>
                <a:cs typeface="Arial" panose="020B0604020202020204" pitchFamily="34" charset="0"/>
              </a:rPr>
              <a:t>Beloved Mother, without a doubt the name above all names is LISBET. Amen, Hallelujah! </a:t>
            </a:r>
            <a:endParaRPr lang="en-US" sz="1600" dirty="0">
              <a:solidFill>
                <a:srgbClr val="D020B7"/>
              </a:solidFill>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12" name="Picture 11"/>
          <p:cNvPicPr/>
          <p:nvPr/>
        </p:nvPicPr>
        <p:blipFill>
          <a:blip r:embed="rId6" cstate="print">
            <a:extLst>
              <a:ext uri="{28A0092B-C50C-407E-A947-70E740481C1C}">
                <a14:useLocalDpi xmlns:a14="http://schemas.microsoft.com/office/drawing/2010/main" val="0"/>
              </a:ext>
            </a:extLst>
          </a:blip>
          <a:stretch>
            <a:fillRect/>
          </a:stretch>
        </p:blipFill>
        <p:spPr>
          <a:xfrm>
            <a:off x="3212976" y="2771800"/>
            <a:ext cx="704365" cy="937642"/>
          </a:xfrm>
          <a:prstGeom prst="rect">
            <a:avLst/>
          </a:prstGeom>
        </p:spPr>
      </p:pic>
      <p:pic>
        <p:nvPicPr>
          <p:cNvPr id="2" name="Picture 1"/>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2049237">
            <a:off x="6188837" y="8468246"/>
            <a:ext cx="559638" cy="562093"/>
          </a:xfrm>
          <a:prstGeom prst="rect">
            <a:avLst/>
          </a:prstGeom>
        </p:spPr>
      </p:pic>
      <p:pic>
        <p:nvPicPr>
          <p:cNvPr id="16" name="Picture 15"/>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9880257">
            <a:off x="82824" y="8463765"/>
            <a:ext cx="584146" cy="586708"/>
          </a:xfrm>
          <a:prstGeom prst="rect">
            <a:avLst/>
          </a:prstGeom>
        </p:spPr>
      </p:pic>
      <p:pic>
        <p:nvPicPr>
          <p:cNvPr id="3" name="Picture 2"/>
          <p:cNvPicPr>
            <a:picLocks noChangeAspect="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068960" y="5292079"/>
            <a:ext cx="1384357" cy="741983"/>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8 Rectángulo"/>
          <p:cNvSpPr>
            <a:spLocks noChangeArrowheads="1"/>
          </p:cNvSpPr>
          <p:nvPr/>
        </p:nvSpPr>
        <p:spPr bwMode="auto">
          <a:xfrm>
            <a:off x="2168034" y="1301482"/>
            <a:ext cx="2448273"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sp>
        <p:nvSpPr>
          <p:cNvPr id="10" name="TextBox 9"/>
          <p:cNvSpPr txBox="1"/>
          <p:nvPr/>
        </p:nvSpPr>
        <p:spPr>
          <a:xfrm>
            <a:off x="141641" y="1691880"/>
            <a:ext cx="6501058" cy="6771084"/>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3 for the younger kids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&amp; 4 for the older kids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give a brief introduction of the topic and shares the following definition: </a:t>
            </a:r>
          </a:p>
          <a:p>
            <a:r>
              <a:rPr lang="en-US" sz="140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Compound</a:t>
            </a:r>
            <a:r>
              <a:rPr lang="en-US" sz="1400" dirty="0">
                <a:latin typeface="Arial" panose="020B0604020202020204" pitchFamily="34" charset="0"/>
                <a:cs typeface="Arial" panose="020B0604020202020204" pitchFamily="34" charset="0"/>
              </a:rPr>
              <a:t>: Two words that form one. </a:t>
            </a:r>
          </a:p>
          <a:p>
            <a:r>
              <a:rPr lang="en-US" sz="1400" b="1"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Duality</a:t>
            </a:r>
            <a:r>
              <a:rPr lang="en-US" sz="1400" dirty="0">
                <a:latin typeface="Arial" panose="020B0604020202020204" pitchFamily="34" charset="0"/>
                <a:cs typeface="Arial" panose="020B0604020202020204" pitchFamily="34" charset="0"/>
              </a:rPr>
              <a:t>: Two in One when referring to God MelquisedecLisbet.</a:t>
            </a:r>
          </a:p>
          <a:p>
            <a:r>
              <a:rPr lang="en-US" sz="140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Symbolize</a:t>
            </a:r>
            <a:r>
              <a:rPr lang="en-US" sz="1400" dirty="0">
                <a:latin typeface="Arial" panose="020B0604020202020204" pitchFamily="34" charset="0"/>
                <a:cs typeface="Arial" panose="020B0604020202020204" pitchFamily="34" charset="0"/>
              </a:rPr>
              <a:t>: How something is represented.</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topic, if you don’t have access to the video: </a:t>
            </a:r>
            <a:endParaRPr lang="en-US" sz="1400" dirty="0">
              <a:solidFill>
                <a:srgbClr val="7F6AFA"/>
              </a:solidFill>
              <a:latin typeface="Arial" panose="020B0604020202020204" pitchFamily="34" charset="0"/>
              <a:cs typeface="Arial" panose="020B0604020202020204" pitchFamily="34" charset="0"/>
            </a:endParaRPr>
          </a:p>
          <a:p>
            <a:pPr marL="463550" indent="-177800">
              <a:buFont typeface="+mj-lt"/>
              <a:buAutoNum type="arabicPeriod"/>
            </a:pPr>
            <a:r>
              <a:rPr lang="en-US" sz="1400" dirty="0">
                <a:latin typeface="Arial" panose="020B0604020202020204" pitchFamily="34" charset="0"/>
                <a:cs typeface="Arial" panose="020B0604020202020204" pitchFamily="34" charset="0"/>
              </a:rPr>
              <a:t>What does LIS symbolize? </a:t>
            </a:r>
            <a:r>
              <a:rPr lang="en-US" sz="1400" dirty="0">
                <a:solidFill>
                  <a:srgbClr val="7F6AFA"/>
                </a:solidFill>
                <a:latin typeface="Arial" panose="020B0604020202020204" pitchFamily="34" charset="0"/>
                <a:cs typeface="Arial" panose="020B0604020202020204" pitchFamily="34" charset="0"/>
              </a:rPr>
              <a:t>power, sovereignty, honor, loyalty, and purity of body and soul. It is a symbol of royalty and of the tree of life.  </a:t>
            </a:r>
          </a:p>
          <a:p>
            <a:pPr marL="463550" indent="-177800">
              <a:buFont typeface="+mj-lt"/>
              <a:buAutoNum type="arabicPeriod"/>
            </a:pPr>
            <a:r>
              <a:rPr lang="en-US" sz="1400" dirty="0">
                <a:latin typeface="Arial" panose="020B0604020202020204" pitchFamily="34" charset="0"/>
                <a:cs typeface="Arial" panose="020B0604020202020204" pitchFamily="34" charset="0"/>
              </a:rPr>
              <a:t>What does BET symbolize? </a:t>
            </a:r>
            <a:r>
              <a:rPr lang="en-US" sz="1400" dirty="0">
                <a:solidFill>
                  <a:srgbClr val="7F6AFA"/>
                </a:solidFill>
                <a:latin typeface="Arial" panose="020B0604020202020204" pitchFamily="34" charset="0"/>
                <a:cs typeface="Arial" panose="020B0604020202020204" pitchFamily="34" charset="0"/>
              </a:rPr>
              <a:t>Symbolizes blessing, creation, duality, and holiness on earth. It is associated with growth and education.</a:t>
            </a:r>
            <a:r>
              <a:rPr lang="en-US" sz="1400" dirty="0">
                <a:solidFill>
                  <a:srgbClr val="FF0000"/>
                </a:solidFill>
                <a:latin typeface="Arial" panose="020B0604020202020204" pitchFamily="34" charset="0"/>
                <a:cs typeface="Arial" panose="020B0604020202020204" pitchFamily="34" charset="0"/>
              </a:rPr>
              <a:t> </a:t>
            </a:r>
            <a:endParaRPr lang="en-US" sz="1100" dirty="0">
              <a:solidFill>
                <a:srgbClr val="7F6AFA"/>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The collaborator should motivate the children too answer the questions while the time clock is on the screen of the video.  </a:t>
            </a: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It is recommended to remind the children how important it is to review the classes in their homes.</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Activity</a:t>
            </a:r>
            <a:r>
              <a:rPr lang="en-US" sz="1400" dirty="0">
                <a:latin typeface="Arial" panose="020B0604020202020204" pitchFamily="34" charset="0"/>
                <a:cs typeface="Arial" panose="020B0604020202020204" pitchFamily="34" charset="0"/>
              </a:rPr>
              <a:t>: the Fleur de LIS </a:t>
            </a:r>
          </a:p>
          <a:p>
            <a:r>
              <a:rPr lang="en-US" sz="1400" dirty="0">
                <a:latin typeface="Arial" panose="020B0604020202020204" pitchFamily="34" charset="0"/>
                <a:cs typeface="Arial" panose="020B0604020202020204" pitchFamily="34" charset="0"/>
              </a:rPr>
              <a:t>The children will decorate the fleur de Lis on page 3</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Materials:</a:t>
            </a: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Pencils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Crayons/ colored pencils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Markers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Glitter (optional)</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Gems (optional)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Glue   </a:t>
            </a:r>
          </a:p>
          <a:p>
            <a:endParaRPr lang="es-CR" sz="1400" dirty="0">
              <a:latin typeface="Arial" panose="020B0604020202020204" pitchFamily="34" charset="0"/>
              <a:cs typeface="Arial" panose="020B0604020202020204" pitchFamily="34" charset="0"/>
            </a:endParaRPr>
          </a:p>
          <a:p>
            <a:endParaRPr lang="es-CR" sz="1400"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9" name="Rectangle 8"/>
          <p:cNvSpPr/>
          <p:nvPr/>
        </p:nvSpPr>
        <p:spPr>
          <a:xfrm>
            <a:off x="1414165" y="700938"/>
            <a:ext cx="4463108"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#292 The </a:t>
            </a:r>
            <a:r>
              <a:rPr lang="es-CR" sz="1600" dirty="0" err="1">
                <a:latin typeface="Century Gothic" panose="020B0502020202020204" pitchFamily="34" charset="0"/>
              </a:rPr>
              <a:t>Code</a:t>
            </a:r>
            <a:r>
              <a:rPr lang="es-CR" sz="1600" dirty="0">
                <a:latin typeface="Century Gothic" panose="020B0502020202020204" pitchFamily="34" charset="0"/>
              </a:rPr>
              <a:t> of Lisbet</a:t>
            </a: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9" name="Rectangle 8"/>
          <p:cNvSpPr/>
          <p:nvPr/>
        </p:nvSpPr>
        <p:spPr>
          <a:xfrm>
            <a:off x="1414165" y="700938"/>
            <a:ext cx="4463108"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#292 The </a:t>
            </a:r>
            <a:r>
              <a:rPr lang="es-CR" sz="1600" dirty="0" err="1">
                <a:latin typeface="Century Gothic" panose="020B0502020202020204" pitchFamily="34" charset="0"/>
              </a:rPr>
              <a:t>Code</a:t>
            </a:r>
            <a:r>
              <a:rPr lang="es-CR" sz="1600" dirty="0">
                <a:latin typeface="Century Gothic" panose="020B0502020202020204" pitchFamily="34" charset="0"/>
              </a:rPr>
              <a:t> of Lisbet</a:t>
            </a:r>
          </a:p>
        </p:txBody>
      </p:sp>
      <p:pic>
        <p:nvPicPr>
          <p:cNvPr id="10" name="Picture 2">
            <a:extLst>
              <a:ext uri="{FF2B5EF4-FFF2-40B4-BE49-F238E27FC236}">
                <a16:creationId xmlns:a16="http://schemas.microsoft.com/office/drawing/2014/main" id="{2EFF35D1-47C5-4122-96D0-F30B435472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328" y="1309029"/>
            <a:ext cx="6525344" cy="7372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567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3" name="Rectangle 3"/>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5"/>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5"/>
          <p:cNvSpPr/>
          <p:nvPr/>
        </p:nvSpPr>
        <p:spPr>
          <a:xfrm>
            <a:off x="1414165" y="700938"/>
            <a:ext cx="4463108"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#292 The </a:t>
            </a:r>
            <a:r>
              <a:rPr lang="es-CR" sz="1600" dirty="0" err="1">
                <a:latin typeface="Century Gothic" panose="020B0502020202020204" pitchFamily="34" charset="0"/>
              </a:rPr>
              <a:t>Code</a:t>
            </a:r>
            <a:r>
              <a:rPr lang="es-CR" sz="1600" dirty="0">
                <a:latin typeface="Century Gothic" panose="020B0502020202020204" pitchFamily="34" charset="0"/>
              </a:rPr>
              <a:t> of Lisbet</a:t>
            </a:r>
          </a:p>
        </p:txBody>
      </p:sp>
      <p:pic>
        <p:nvPicPr>
          <p:cNvPr id="8" name="Picture 7">
            <a:extLst>
              <a:ext uri="{FF2B5EF4-FFF2-40B4-BE49-F238E27FC236}">
                <a16:creationId xmlns:a16="http://schemas.microsoft.com/office/drawing/2014/main" id="{F80C9A40-BA68-4EAE-BB7C-6DB99B6666CC}"/>
              </a:ext>
            </a:extLst>
          </p:cNvPr>
          <p:cNvPicPr/>
          <p:nvPr/>
        </p:nvPicPr>
        <p:blipFill>
          <a:blip r:embed="rId5">
            <a:extLst>
              <a:ext uri="{28A0092B-C50C-407E-A947-70E740481C1C}">
                <a14:useLocalDpi xmlns:a14="http://schemas.microsoft.com/office/drawing/2010/main" val="0"/>
              </a:ext>
            </a:extLst>
          </a:blip>
          <a:stretch>
            <a:fillRect/>
          </a:stretch>
        </p:blipFill>
        <p:spPr>
          <a:xfrm>
            <a:off x="-289243" y="1475656"/>
            <a:ext cx="7436485" cy="9678035"/>
          </a:xfrm>
          <a:prstGeom prst="rect">
            <a:avLst/>
          </a:prstGeom>
        </p:spPr>
      </p:pic>
    </p:spTree>
    <p:extLst>
      <p:ext uri="{BB962C8B-B14F-4D97-AF65-F5344CB8AC3E}">
        <p14:creationId xmlns:p14="http://schemas.microsoft.com/office/powerpoint/2010/main" val="1870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3" name="Rectangle 3"/>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5"/>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5"/>
          <p:cNvSpPr/>
          <p:nvPr/>
        </p:nvSpPr>
        <p:spPr>
          <a:xfrm>
            <a:off x="1414165" y="700938"/>
            <a:ext cx="4463108"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#292 The </a:t>
            </a:r>
            <a:r>
              <a:rPr lang="es-CR" sz="1600" dirty="0" err="1">
                <a:latin typeface="Century Gothic" panose="020B0502020202020204" pitchFamily="34" charset="0"/>
              </a:rPr>
              <a:t>Code</a:t>
            </a:r>
            <a:r>
              <a:rPr lang="es-CR" sz="1600" dirty="0">
                <a:latin typeface="Century Gothic" panose="020B0502020202020204" pitchFamily="34" charset="0"/>
              </a:rPr>
              <a:t> of Lisbet</a:t>
            </a:r>
          </a:p>
        </p:txBody>
      </p:sp>
      <p:pic>
        <p:nvPicPr>
          <p:cNvPr id="9" name="Picture 8">
            <a:extLst>
              <a:ext uri="{FF2B5EF4-FFF2-40B4-BE49-F238E27FC236}">
                <a16:creationId xmlns:a16="http://schemas.microsoft.com/office/drawing/2014/main" id="{F4C5C668-618E-4C52-97F8-4321C0D8DFED}"/>
              </a:ext>
            </a:extLst>
          </p:cNvPr>
          <p:cNvPicPr/>
          <p:nvPr/>
        </p:nvPicPr>
        <p:blipFill>
          <a:blip r:embed="rId5">
            <a:extLst>
              <a:ext uri="{28A0092B-C50C-407E-A947-70E740481C1C}">
                <a14:useLocalDpi xmlns:a14="http://schemas.microsoft.com/office/drawing/2010/main" val="0"/>
              </a:ext>
            </a:extLst>
          </a:blip>
          <a:stretch>
            <a:fillRect/>
          </a:stretch>
        </p:blipFill>
        <p:spPr>
          <a:xfrm>
            <a:off x="-108947" y="1158806"/>
            <a:ext cx="7075893" cy="9262138"/>
          </a:xfrm>
          <a:prstGeom prst="rect">
            <a:avLst/>
          </a:prstGeom>
        </p:spPr>
      </p:pic>
    </p:spTree>
    <p:extLst>
      <p:ext uri="{BB962C8B-B14F-4D97-AF65-F5344CB8AC3E}">
        <p14:creationId xmlns:p14="http://schemas.microsoft.com/office/powerpoint/2010/main" val="1250544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1152136</TotalTime>
  <Words>384</Words>
  <Application>Microsoft Office PowerPoint</Application>
  <PresentationFormat>On-screen Show (4:3)</PresentationFormat>
  <Paragraphs>56</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8356</cp:revision>
  <cp:lastPrinted>2015-12-22T05:03:42Z</cp:lastPrinted>
  <dcterms:created xsi:type="dcterms:W3CDTF">2011-04-01T14:17:38Z</dcterms:created>
  <dcterms:modified xsi:type="dcterms:W3CDTF">2020-06-13T13:53:44Z</dcterms:modified>
</cp:coreProperties>
</file>