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79" r:id="rId4"/>
    <p:sldId id="277" r:id="rId5"/>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CF29"/>
    <a:srgbClr val="FF0066"/>
    <a:srgbClr val="FEEF98"/>
    <a:srgbClr val="2006BA"/>
    <a:srgbClr val="F6BB00"/>
    <a:srgbClr val="F26A1E"/>
    <a:srgbClr val="B957A6"/>
    <a:srgbClr val="FF9999"/>
    <a:srgbClr val="7F6AFA"/>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98" autoAdjust="0"/>
    <p:restoredTop sz="94434" autoAdjust="0"/>
  </p:normalViewPr>
  <p:slideViewPr>
    <p:cSldViewPr>
      <p:cViewPr>
        <p:scale>
          <a:sx n="70" d="100"/>
          <a:sy n="70" d="100"/>
        </p:scale>
        <p:origin x="1900" y="-42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13/02/2020</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4</a:t>
            </a:fld>
            <a:endParaRPr lang="es-PE" dirty="0"/>
          </a:p>
        </p:txBody>
      </p:sp>
    </p:spTree>
    <p:extLst>
      <p:ext uri="{BB962C8B-B14F-4D97-AF65-F5344CB8AC3E}">
        <p14:creationId xmlns:p14="http://schemas.microsoft.com/office/powerpoint/2010/main" val="3759913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13/02/2020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13/02/2020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13/02/2020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13/02/2020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13/02/2020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13/02/2020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13/02/2020</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13/02/2020</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13/02/2020</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13/02/2020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13/02/2020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13/02/2020</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55622" y="968819"/>
            <a:ext cx="2592288" cy="430887"/>
          </a:xfrm>
          <a:prstGeom prst="rect">
            <a:avLst/>
          </a:prstGeom>
          <a:noFill/>
          <a:ln w="9525">
            <a:noFill/>
            <a:miter lim="800000"/>
            <a:headEnd/>
            <a:tailEnd/>
          </a:ln>
        </p:spPr>
        <p:txBody>
          <a:bodyPr wrap="square">
            <a:spAutoFit/>
          </a:bodyPr>
          <a:lstStyle/>
          <a:p>
            <a:pPr eaLnBrk="1" hangingPunct="1"/>
            <a:r>
              <a:rPr lang="es-CR" altLang="es-MX" sz="1100" b="1" dirty="0" err="1"/>
              <a:t>For</a:t>
            </a:r>
            <a:r>
              <a:rPr lang="es-CR" altLang="es-MX" sz="1100" b="1" dirty="0"/>
              <a:t> MelquisedecLisbet!!</a:t>
            </a:r>
          </a:p>
          <a:p>
            <a:pPr eaLnBrk="1" hangingPunct="1"/>
            <a:r>
              <a:rPr lang="es-CR" altLang="es-MX" sz="1100" b="1" dirty="0" err="1"/>
              <a:t>For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our</a:t>
            </a:r>
            <a:r>
              <a:rPr lang="es-CR" altLang="es-MX" sz="1100" b="1" dirty="0"/>
              <a:t> </a:t>
            </a:r>
            <a:r>
              <a:rPr lang="es-CR" altLang="es-MX" sz="1100" b="1" dirty="0" err="1"/>
              <a:t>Mother</a:t>
            </a:r>
            <a:r>
              <a:rPr lang="es-CR" altLang="es-MX" sz="1100" b="1" dirty="0"/>
              <a:t>!!</a:t>
            </a:r>
          </a:p>
        </p:txBody>
      </p:sp>
      <p:sp>
        <p:nvSpPr>
          <p:cNvPr id="10" name="68 Rectángulo"/>
          <p:cNvSpPr>
            <a:spLocks noChangeArrowheads="1"/>
          </p:cNvSpPr>
          <p:nvPr/>
        </p:nvSpPr>
        <p:spPr bwMode="auto">
          <a:xfrm>
            <a:off x="257067" y="1475945"/>
            <a:ext cx="6384112" cy="7109639"/>
          </a:xfrm>
          <a:prstGeom prst="rect">
            <a:avLst/>
          </a:prstGeom>
          <a:noFill/>
          <a:ln w="28575">
            <a:solidFill>
              <a:srgbClr val="FFFF00"/>
            </a:solidFill>
            <a:prstDash val="lgDash"/>
            <a:miter lim="800000"/>
            <a:headEnd/>
            <a:tailEnd/>
          </a:ln>
        </p:spPr>
        <p:txBody>
          <a:bodyPr wrap="square">
            <a:spAutoFit/>
          </a:bodyPr>
          <a:lstStyle/>
          <a:p>
            <a:pPr algn="ctr"/>
            <a:r>
              <a:rPr lang="en-US" sz="1400" dirty="0">
                <a:latin typeface="Arial" panose="020B0604020202020204" pitchFamily="34" charset="0"/>
                <a:cs typeface="Arial" panose="020B0604020202020204" pitchFamily="34" charset="0"/>
              </a:rPr>
              <a:t>Faithful brothers and sisters, today Christ Lisbet explains that we </a:t>
            </a:r>
          </a:p>
          <a:p>
            <a:pPr algn="ctr"/>
            <a:r>
              <a:rPr lang="en-US" sz="1400" dirty="0">
                <a:latin typeface="Arial" panose="020B0604020202020204" pitchFamily="34" charset="0"/>
                <a:cs typeface="Arial" panose="020B0604020202020204" pitchFamily="34" charset="0"/>
              </a:rPr>
              <a:t>are the entourage of </a:t>
            </a:r>
            <a:r>
              <a:rPr lang="en-US" sz="1400" dirty="0" err="1">
                <a:latin typeface="Arial" panose="020B0604020202020204" pitchFamily="34" charset="0"/>
                <a:cs typeface="Arial" panose="020B0604020202020204" pitchFamily="34" charset="0"/>
              </a:rPr>
              <a:t>MelquisedecLisbet</a:t>
            </a:r>
            <a:r>
              <a:rPr lang="en-US" sz="1400" dirty="0">
                <a:latin typeface="Arial" panose="020B0604020202020204" pitchFamily="34" charset="0"/>
                <a:cs typeface="Arial" panose="020B0604020202020204" pitchFamily="34" charset="0"/>
              </a:rPr>
              <a:t>, in other words, Their holy </a:t>
            </a:r>
          </a:p>
          <a:p>
            <a:pPr algn="ctr"/>
            <a:r>
              <a:rPr lang="en-US" sz="1400" dirty="0">
                <a:latin typeface="Arial" panose="020B0604020202020204" pitchFamily="34" charset="0"/>
                <a:cs typeface="Arial" panose="020B0604020202020204" pitchFamily="34" charset="0"/>
              </a:rPr>
              <a:t>angels and first fruit. That is why They demands that we live a holy and </a:t>
            </a:r>
          </a:p>
          <a:p>
            <a:pPr algn="ctr"/>
            <a:r>
              <a:rPr lang="en-US" sz="1400" dirty="0">
                <a:latin typeface="Arial" panose="020B0604020202020204" pitchFamily="34" charset="0"/>
                <a:cs typeface="Arial" panose="020B0604020202020204" pitchFamily="34" charset="0"/>
              </a:rPr>
              <a:t>pure life.</a:t>
            </a:r>
          </a:p>
          <a:p>
            <a:pPr algn="ctr"/>
            <a:endParaRPr lang="en-US" sz="12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The older brother does not like the word entourage, because it means that we are separated for </a:t>
            </a:r>
            <a:r>
              <a:rPr lang="en-US" sz="1400" dirty="0" err="1">
                <a:latin typeface="Arial" panose="020B0604020202020204" pitchFamily="34" charset="0"/>
                <a:cs typeface="Arial" panose="020B0604020202020204" pitchFamily="34" charset="0"/>
              </a:rPr>
              <a:t>MelquisedecLisbet</a:t>
            </a:r>
            <a:r>
              <a:rPr lang="en-US" sz="1400" dirty="0">
                <a:latin typeface="Arial" panose="020B0604020202020204" pitchFamily="34" charset="0"/>
                <a:cs typeface="Arial" panose="020B0604020202020204" pitchFamily="34" charset="0"/>
              </a:rPr>
              <a:t>. What this means is to not mix the precious words of Christ Lisbet with humanly customs that have nothing to do with the teachings that we learn in The King of Salem. </a:t>
            </a:r>
            <a:r>
              <a:rPr lang="en-US" sz="1200" i="1" dirty="0">
                <a:latin typeface="Arial" panose="020B0604020202020204" pitchFamily="34" charset="0"/>
                <a:cs typeface="Arial" panose="020B0604020202020204" pitchFamily="34" charset="0"/>
              </a:rPr>
              <a:t>Jeremiah 15:19</a:t>
            </a:r>
          </a:p>
          <a:p>
            <a:endParaRPr lang="en-US" sz="12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We are spiritual beings, chosen lineage, a holy nation, created in the Image and Likeness of the living God- </a:t>
            </a:r>
            <a:r>
              <a:rPr lang="en-US" sz="1400" dirty="0" err="1">
                <a:latin typeface="Arial" panose="020B0604020202020204" pitchFamily="34" charset="0"/>
                <a:cs typeface="Arial" panose="020B0604020202020204" pitchFamily="34" charset="0"/>
              </a:rPr>
              <a:t>MelquisedecLisbet</a:t>
            </a:r>
            <a:r>
              <a:rPr lang="en-US" sz="1400" dirty="0">
                <a:latin typeface="Arial" panose="020B0604020202020204" pitchFamily="34" charset="0"/>
                <a:cs typeface="Arial" panose="020B0604020202020204" pitchFamily="34" charset="0"/>
              </a:rPr>
              <a:t>. That is why we need to live in the following manner:</a:t>
            </a:r>
          </a:p>
          <a:p>
            <a:endParaRPr lang="en-US"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err="1">
                <a:latin typeface="Arial" panose="020B0604020202020204" pitchFamily="34" charset="0"/>
                <a:cs typeface="Arial" panose="020B0604020202020204" pitchFamily="34" charset="0"/>
              </a:rPr>
              <a:t>MelquisedecLisbet</a:t>
            </a:r>
            <a:r>
              <a:rPr lang="en-US" sz="1400" dirty="0">
                <a:latin typeface="Arial" panose="020B0604020202020204" pitchFamily="34" charset="0"/>
                <a:cs typeface="Arial" panose="020B0604020202020204" pitchFamily="34" charset="0"/>
              </a:rPr>
              <a:t> should be the </a:t>
            </a:r>
            <a:r>
              <a:rPr lang="en-US" sz="1400" b="1" dirty="0">
                <a:latin typeface="Arial" panose="020B0604020202020204" pitchFamily="34" charset="0"/>
                <a:cs typeface="Arial" panose="020B0604020202020204" pitchFamily="34" charset="0"/>
              </a:rPr>
              <a:t>most important and first </a:t>
            </a:r>
            <a:r>
              <a:rPr lang="en-US" sz="1400" dirty="0">
                <a:latin typeface="Arial" panose="020B0604020202020204" pitchFamily="34" charset="0"/>
                <a:cs typeface="Arial" panose="020B0604020202020204" pitchFamily="34" charset="0"/>
              </a:rPr>
              <a:t>in our life</a:t>
            </a: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Our friends should be friends of </a:t>
            </a:r>
            <a:r>
              <a:rPr lang="en-US" sz="1400" dirty="0" err="1">
                <a:latin typeface="Arial" panose="020B0604020202020204" pitchFamily="34" charset="0"/>
                <a:cs typeface="Arial" panose="020B0604020202020204" pitchFamily="34" charset="0"/>
              </a:rPr>
              <a:t>MelquisedecLisbet</a:t>
            </a:r>
            <a:r>
              <a:rPr lang="en-US" sz="1400" dirty="0">
                <a:latin typeface="Arial" panose="020B0604020202020204" pitchFamily="34" charset="0"/>
                <a:cs typeface="Arial" panose="020B0604020202020204" pitchFamily="34" charset="0"/>
              </a:rPr>
              <a:t>, we should know how to choose our friends</a:t>
            </a: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Act as </a:t>
            </a:r>
            <a:r>
              <a:rPr lang="en-US" sz="1400" dirty="0" err="1">
                <a:latin typeface="Arial" panose="020B0604020202020204" pitchFamily="34" charset="0"/>
                <a:cs typeface="Arial" panose="020B0604020202020204" pitchFamily="34" charset="0"/>
              </a:rPr>
              <a:t>MelquisedecLisbet</a:t>
            </a:r>
            <a:r>
              <a:rPr lang="en-US" sz="1400" dirty="0">
                <a:latin typeface="Arial" panose="020B0604020202020204" pitchFamily="34" charset="0"/>
                <a:cs typeface="Arial" panose="020B0604020202020204" pitchFamily="34" charset="0"/>
              </a:rPr>
              <a:t> ask of us, with love and doing everything correctly, not like others</a:t>
            </a: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Having a Good testimony in life, being desirable land for the foreigners, not having the same customs or doing what the rest of the world does </a:t>
            </a: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Obeying in everything</a:t>
            </a: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Share the knowledge that </a:t>
            </a:r>
            <a:r>
              <a:rPr lang="en-US" sz="1400" dirty="0" err="1">
                <a:latin typeface="Arial" panose="020B0604020202020204" pitchFamily="34" charset="0"/>
                <a:cs typeface="Arial" panose="020B0604020202020204" pitchFamily="34" charset="0"/>
              </a:rPr>
              <a:t>MelquisedecLisbet</a:t>
            </a:r>
            <a:r>
              <a:rPr lang="en-US" sz="1400" dirty="0">
                <a:latin typeface="Arial" panose="020B0604020202020204" pitchFamily="34" charset="0"/>
                <a:cs typeface="Arial" panose="020B0604020202020204" pitchFamily="34" charset="0"/>
              </a:rPr>
              <a:t> have given us</a:t>
            </a:r>
          </a:p>
          <a:p>
            <a:pPr marL="171450" indent="-1714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Holy angels, Christ Lisbet teaches us everything we need to not die, to be able to have eternal life. We have the privilege of being able to hear Her advice, to be able to read the bible and understand the figures, to have spiritual intelligence to retain Her teachings and put them into practice each day.  </a:t>
            </a:r>
            <a:r>
              <a:rPr lang="en-US" sz="1200" i="1" dirty="0">
                <a:latin typeface="Arial" panose="020B0604020202020204" pitchFamily="34" charset="0"/>
                <a:cs typeface="Arial" panose="020B0604020202020204" pitchFamily="34" charset="0"/>
              </a:rPr>
              <a:t>Proverbs 7:1-5</a:t>
            </a:r>
          </a:p>
          <a:p>
            <a:pPr algn="ctr"/>
            <a:endParaRPr lang="en-US" sz="1200" dirty="0">
              <a:solidFill>
                <a:schemeClr val="accent2">
                  <a:lumMod val="75000"/>
                </a:schemeClr>
              </a:solidFill>
              <a:latin typeface="Arial Rounded MT Bold" panose="020F0704030504030204" pitchFamily="34" charset="0"/>
              <a:cs typeface="Arial" panose="020B0604020202020204" pitchFamily="34" charset="0"/>
            </a:endParaRPr>
          </a:p>
          <a:p>
            <a:pPr algn="ctr"/>
            <a:r>
              <a:rPr lang="en-US" sz="1600" b="1" dirty="0">
                <a:solidFill>
                  <a:schemeClr val="accent2">
                    <a:lumMod val="75000"/>
                  </a:schemeClr>
                </a:solidFill>
                <a:latin typeface="Arial Rounded MT Bold" panose="020F0704030504030204" pitchFamily="34" charset="0"/>
                <a:cs typeface="Arial" panose="020B0604020202020204" pitchFamily="34" charset="0"/>
              </a:rPr>
              <a:t>I am your entourage </a:t>
            </a:r>
            <a:r>
              <a:rPr lang="en-US" sz="1600" b="1" dirty="0" err="1">
                <a:solidFill>
                  <a:schemeClr val="accent2">
                    <a:lumMod val="75000"/>
                  </a:schemeClr>
                </a:solidFill>
                <a:latin typeface="Arial Rounded MT Bold" panose="020F0704030504030204" pitchFamily="34" charset="0"/>
                <a:cs typeface="Arial" panose="020B0604020202020204" pitchFamily="34" charset="0"/>
              </a:rPr>
              <a:t>MelquisedecLisbet</a:t>
            </a:r>
            <a:r>
              <a:rPr lang="en-US" sz="1600" b="1" dirty="0">
                <a:solidFill>
                  <a:schemeClr val="accent2">
                    <a:lumMod val="75000"/>
                  </a:schemeClr>
                </a:solidFill>
                <a:latin typeface="Arial Rounded MT Bold" panose="020F0704030504030204" pitchFamily="34" charset="0"/>
                <a:cs typeface="Arial" panose="020B0604020202020204" pitchFamily="34" charset="0"/>
              </a:rPr>
              <a:t>. You are the most important to me and I choose to follow You. Amen, Hallelujah</a:t>
            </a:r>
            <a:r>
              <a:rPr lang="es-CR" sz="1600" b="1" dirty="0">
                <a:solidFill>
                  <a:schemeClr val="accent2">
                    <a:lumMod val="75000"/>
                  </a:schemeClr>
                </a:solidFill>
                <a:latin typeface="Arial Rounded MT Bold" panose="020F0704030504030204" pitchFamily="34" charset="0"/>
                <a:cs typeface="Arial" panose="020B0604020202020204" pitchFamily="34" charset="0"/>
              </a:rPr>
              <a:t>!</a:t>
            </a:r>
            <a:endParaRPr lang="es-CR" sz="1600" dirty="0">
              <a:solidFill>
                <a:schemeClr val="accent2">
                  <a:lumMod val="75000"/>
                </a:schemeClr>
              </a:solidFill>
              <a:latin typeface="Arial Rounded MT Bold" panose="020F0704030504030204" pitchFamily="34" charset="0"/>
              <a:cs typeface="Arial" panose="020B0604020202020204" pitchFamily="34"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0" y="1331746"/>
            <a:ext cx="692696" cy="1008006"/>
          </a:xfrm>
          <a:prstGeom prst="rect">
            <a:avLst/>
          </a:prstGeom>
        </p:spPr>
      </p:pic>
      <p:pic>
        <p:nvPicPr>
          <p:cNvPr id="8" name="Picture 7"/>
          <p:cNvPicPr/>
          <p:nvPr/>
        </p:nvPicPr>
        <p:blipFill>
          <a:blip r:embed="rId4" cstate="print">
            <a:extLst>
              <a:ext uri="{28A0092B-C50C-407E-A947-70E740481C1C}">
                <a14:useLocalDpi xmlns:a14="http://schemas.microsoft.com/office/drawing/2010/main" val="0"/>
              </a:ext>
            </a:extLst>
          </a:blip>
          <a:stretch>
            <a:fillRect/>
          </a:stretch>
        </p:blipFill>
        <p:spPr>
          <a:xfrm>
            <a:off x="6177875" y="1331746"/>
            <a:ext cx="692696" cy="1008006"/>
          </a:xfrm>
          <a:prstGeom prst="rect">
            <a:avLst/>
          </a:prstGeom>
        </p:spPr>
      </p:pic>
      <p:pic>
        <p:nvPicPr>
          <p:cNvPr id="9" name="Picture 8"/>
          <p:cNvPicPr/>
          <p:nvPr/>
        </p:nvPicPr>
        <p:blipFill>
          <a:blip r:embed="rId4" cstate="print">
            <a:extLst>
              <a:ext uri="{28A0092B-C50C-407E-A947-70E740481C1C}">
                <a14:useLocalDpi xmlns:a14="http://schemas.microsoft.com/office/drawing/2010/main" val="0"/>
              </a:ext>
            </a:extLst>
          </a:blip>
          <a:stretch>
            <a:fillRect/>
          </a:stretch>
        </p:blipFill>
        <p:spPr>
          <a:xfrm>
            <a:off x="6186960" y="8150038"/>
            <a:ext cx="692696" cy="1008006"/>
          </a:xfrm>
          <a:prstGeom prst="rect">
            <a:avLst/>
          </a:prstGeom>
        </p:spPr>
      </p:pic>
      <p:pic>
        <p:nvPicPr>
          <p:cNvPr id="12" name="Picture 11"/>
          <p:cNvPicPr/>
          <p:nvPr/>
        </p:nvPicPr>
        <p:blipFill>
          <a:blip r:embed="rId5" cstate="print">
            <a:extLst>
              <a:ext uri="{28A0092B-C50C-407E-A947-70E740481C1C}">
                <a14:useLocalDpi xmlns:a14="http://schemas.microsoft.com/office/drawing/2010/main" val="0"/>
              </a:ext>
            </a:extLst>
          </a:blip>
          <a:stretch>
            <a:fillRect/>
          </a:stretch>
        </p:blipFill>
        <p:spPr>
          <a:xfrm>
            <a:off x="-7102" y="8155918"/>
            <a:ext cx="648979" cy="1008006"/>
          </a:xfrm>
          <a:prstGeom prst="rect">
            <a:avLst/>
          </a:prstGeom>
        </p:spPr>
      </p:pic>
      <p:pic>
        <p:nvPicPr>
          <p:cNvPr id="13" name="Picture 2">
            <a:extLst>
              <a:ext uri="{FF2B5EF4-FFF2-40B4-BE49-F238E27FC236}">
                <a16:creationId xmlns:a16="http://schemas.microsoft.com/office/drawing/2014/main" id="{0DFA037A-D4F1-4F46-A4F5-A34C334D4E5D}"/>
              </a:ext>
            </a:extLst>
          </p:cNvPr>
          <p:cNvPicPr>
            <a:picLocks noChangeAspect="1" noChangeArrowheads="1"/>
          </p:cNvPicPr>
          <p:nvPr/>
        </p:nvPicPr>
        <p:blipFill rotWithShape="1">
          <a:blip r:embed="rId6" cstate="print">
            <a:clrChange>
              <a:clrFrom>
                <a:srgbClr val="000000"/>
              </a:clrFrom>
              <a:clrTo>
                <a:srgbClr val="000000">
                  <a:alpha val="0"/>
                </a:srgbClr>
              </a:clrTo>
            </a:clrChange>
            <a:extLst>
              <a:ext uri="{BEBA8EAE-BF5A-486C-A8C5-ECC9F3942E4B}">
                <a14:imgProps xmlns:a14="http://schemas.microsoft.com/office/drawing/2010/main">
                  <a14:imgLayer r:embed="rId7">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344842" y="78070"/>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p:nvPr/>
        </p:nvSpPr>
        <p:spPr>
          <a:xfrm>
            <a:off x="1268760" y="777845"/>
            <a:ext cx="4752528" cy="338554"/>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 #275 </a:t>
            </a:r>
            <a:r>
              <a:rPr lang="es-CR" sz="1600" dirty="0" err="1">
                <a:latin typeface="Century Gothic" panose="020B0502020202020204" pitchFamily="34" charset="0"/>
              </a:rPr>
              <a:t>MelquisedecLisbet’s</a:t>
            </a:r>
            <a:r>
              <a:rPr lang="es-CR" sz="1600" dirty="0">
                <a:latin typeface="Century Gothic" panose="020B0502020202020204" pitchFamily="34" charset="0"/>
              </a:rPr>
              <a:t> </a:t>
            </a:r>
            <a:r>
              <a:rPr lang="es-CR" sz="1600" dirty="0" err="1">
                <a:latin typeface="Century Gothic" panose="020B0502020202020204" pitchFamily="34" charset="0"/>
              </a:rPr>
              <a:t>Entourage</a:t>
            </a:r>
            <a:endParaRPr lang="es-CR" sz="1600" dirty="0">
              <a:latin typeface="Century Gothic" panose="020B0502020202020204" pitchFamily="34" charset="0"/>
            </a:endParaRPr>
          </a:p>
        </p:txBody>
      </p:sp>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8 Rectángulo"/>
          <p:cNvSpPr>
            <a:spLocks noChangeArrowheads="1"/>
          </p:cNvSpPr>
          <p:nvPr/>
        </p:nvSpPr>
        <p:spPr bwMode="auto">
          <a:xfrm>
            <a:off x="2204863" y="1601353"/>
            <a:ext cx="2448273"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Collaborator</a:t>
            </a:r>
            <a:endParaRPr lang="es-CR" altLang="es-MX" sz="1400" dirty="0">
              <a:latin typeface="Century Gothic" panose="020B0502020202020204" pitchFamily="34" charset="0"/>
              <a:cs typeface="Arial" panose="020B0604020202020204" pitchFamily="34" charset="0"/>
            </a:endParaRPr>
          </a:p>
        </p:txBody>
      </p:sp>
      <p:sp>
        <p:nvSpPr>
          <p:cNvPr id="10" name="TextBox 9"/>
          <p:cNvSpPr txBox="1"/>
          <p:nvPr/>
        </p:nvSpPr>
        <p:spPr>
          <a:xfrm>
            <a:off x="222424" y="2134121"/>
            <a:ext cx="6501058" cy="5262979"/>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and 3 for the younger children.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and 4 for the older children.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collaborator gives a brief introduction to the topic and reminds the children of the meaning of the following words:</a:t>
            </a:r>
          </a:p>
          <a:p>
            <a:r>
              <a:rPr lang="en-US" sz="1400" b="1" dirty="0">
                <a:latin typeface="Arial" panose="020B0604020202020204" pitchFamily="34" charset="0"/>
                <a:cs typeface="Arial" panose="020B0604020202020204" pitchFamily="34" charset="0"/>
              </a:rPr>
              <a:t>     </a:t>
            </a:r>
            <a:r>
              <a:rPr lang="en-US" sz="1400" b="1" u="sng" dirty="0">
                <a:latin typeface="Arial" panose="020B0604020202020204" pitchFamily="34" charset="0"/>
                <a:cs typeface="Arial" panose="020B0604020202020204" pitchFamily="34" charset="0"/>
              </a:rPr>
              <a:t>Entourage</a:t>
            </a:r>
            <a:r>
              <a:rPr lang="en-US" sz="1400" dirty="0">
                <a:latin typeface="Arial" panose="020B0604020202020204" pitchFamily="34" charset="0"/>
                <a:cs typeface="Arial" panose="020B0604020202020204" pitchFamily="34" charset="0"/>
              </a:rPr>
              <a:t>: A group of people that assist or surround an important person  (followers). A person that is solely for the service to the King and the Queen, Their holy angels/first fruit. </a:t>
            </a:r>
          </a:p>
          <a:p>
            <a:r>
              <a:rPr lang="en-US" sz="1200" b="1" dirty="0">
                <a:latin typeface="Arial" panose="020B0604020202020204" pitchFamily="34" charset="0"/>
                <a:cs typeface="Arial" panose="020B0604020202020204" pitchFamily="34" charset="0"/>
              </a:rPr>
              <a:t>       </a:t>
            </a:r>
            <a:r>
              <a:rPr lang="en-US" sz="1200" b="1" u="sng" dirty="0">
                <a:latin typeface="Arial" panose="020B0604020202020204" pitchFamily="34" charset="0"/>
                <a:cs typeface="Arial" panose="020B0604020202020204" pitchFamily="34" charset="0"/>
              </a:rPr>
              <a:t>I</a:t>
            </a:r>
            <a:r>
              <a:rPr lang="en-US" sz="1400" b="1" u="sng" dirty="0">
                <a:latin typeface="Arial" panose="020B0604020202020204" pitchFamily="34" charset="0"/>
                <a:cs typeface="Arial" panose="020B0604020202020204" pitchFamily="34" charset="0"/>
              </a:rPr>
              <a:t>nfluence</a:t>
            </a:r>
            <a:r>
              <a:rPr lang="en-US" sz="1400" dirty="0">
                <a:latin typeface="Arial" panose="020B0604020202020204" pitchFamily="34" charset="0"/>
                <a:cs typeface="Arial" panose="020B0604020202020204" pitchFamily="34" charset="0"/>
              </a:rPr>
              <a:t>: The power someone has to change the way a person thinks or acts.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You can ask the following questions to reinforce the topic </a:t>
            </a:r>
            <a:r>
              <a:rPr lang="en-US" sz="1300" dirty="0">
                <a:latin typeface="Arial" panose="020B0604020202020204" pitchFamily="34" charset="0"/>
                <a:cs typeface="Arial" panose="020B0604020202020204" pitchFamily="34" charset="0"/>
              </a:rPr>
              <a:t>: </a:t>
            </a:r>
            <a:endParaRPr lang="en-US" sz="1300" dirty="0">
              <a:solidFill>
                <a:srgbClr val="17CF29"/>
              </a:solidFill>
              <a:latin typeface="Arial" panose="020B0604020202020204" pitchFamily="34" charset="0"/>
              <a:cs typeface="Arial" panose="020B0604020202020204" pitchFamily="34" charset="0"/>
            </a:endParaRPr>
          </a:p>
          <a:p>
            <a:pPr marL="463550" indent="-177800">
              <a:buFont typeface="+mj-lt"/>
              <a:buAutoNum type="arabicPeriod"/>
            </a:pPr>
            <a:r>
              <a:rPr lang="en-US" sz="1300" dirty="0">
                <a:latin typeface="Arial" panose="020B0604020202020204" pitchFamily="34" charset="0"/>
                <a:cs typeface="Arial" panose="020B0604020202020204" pitchFamily="34" charset="0"/>
              </a:rPr>
              <a:t>What does it mean to be </a:t>
            </a:r>
            <a:r>
              <a:rPr lang="en-US" sz="1300" dirty="0" err="1">
                <a:latin typeface="Arial" panose="020B0604020202020204" pitchFamily="34" charset="0"/>
                <a:cs typeface="Arial" panose="020B0604020202020204" pitchFamily="34" charset="0"/>
              </a:rPr>
              <a:t>seperated</a:t>
            </a:r>
            <a:r>
              <a:rPr lang="en-US" sz="1300" dirty="0">
                <a:latin typeface="Arial" panose="020B0604020202020204" pitchFamily="34" charset="0"/>
                <a:cs typeface="Arial" panose="020B0604020202020204" pitchFamily="34" charset="0"/>
              </a:rPr>
              <a:t> for </a:t>
            </a:r>
            <a:r>
              <a:rPr lang="en-US" sz="1300" dirty="0" err="1">
                <a:latin typeface="Arial" panose="020B0604020202020204" pitchFamily="34" charset="0"/>
                <a:cs typeface="Arial" panose="020B0604020202020204" pitchFamily="34" charset="0"/>
              </a:rPr>
              <a:t>MelquisedecLisbet</a:t>
            </a:r>
            <a:r>
              <a:rPr lang="en-US" sz="1300" dirty="0">
                <a:latin typeface="Arial" panose="020B0604020202020204" pitchFamily="34" charset="0"/>
                <a:cs typeface="Arial" panose="020B0604020202020204" pitchFamily="34" charset="0"/>
              </a:rPr>
              <a:t>? </a:t>
            </a:r>
            <a:r>
              <a:rPr lang="en-US" sz="1200" dirty="0">
                <a:solidFill>
                  <a:schemeClr val="accent2">
                    <a:lumMod val="75000"/>
                  </a:schemeClr>
                </a:solidFill>
                <a:latin typeface="Arial" panose="020B0604020202020204" pitchFamily="34" charset="0"/>
                <a:cs typeface="Arial" panose="020B0604020202020204" pitchFamily="34" charset="0"/>
              </a:rPr>
              <a:t>Not mixing the precious Words of  Christ Lisbet with humanly customs that have nothing to do with the teachings that we learn in the King of Salem.</a:t>
            </a:r>
          </a:p>
          <a:p>
            <a:pPr marL="463550" indent="-177800">
              <a:buFont typeface="+mj-lt"/>
              <a:buAutoNum type="arabicPeriod"/>
            </a:pPr>
            <a:r>
              <a:rPr lang="en-US" sz="1300" dirty="0">
                <a:latin typeface="Arial" panose="020B0604020202020204" pitchFamily="34" charset="0"/>
                <a:cs typeface="Arial" panose="020B0604020202020204" pitchFamily="34" charset="0"/>
              </a:rPr>
              <a:t>What does it mean to be </a:t>
            </a:r>
            <a:r>
              <a:rPr lang="en-US" sz="1300" dirty="0" err="1">
                <a:latin typeface="Arial" panose="020B0604020202020204" pitchFamily="34" charset="0"/>
                <a:cs typeface="Arial" panose="020B0604020202020204" pitchFamily="34" charset="0"/>
              </a:rPr>
              <a:t>MelquisedecLisbet’s</a:t>
            </a:r>
            <a:r>
              <a:rPr lang="en-US" sz="1300" dirty="0">
                <a:latin typeface="Arial" panose="020B0604020202020204" pitchFamily="34" charset="0"/>
                <a:cs typeface="Arial" panose="020B0604020202020204" pitchFamily="34" charset="0"/>
              </a:rPr>
              <a:t> entourage? </a:t>
            </a:r>
            <a:r>
              <a:rPr lang="en-US" sz="1300" dirty="0">
                <a:solidFill>
                  <a:schemeClr val="accent2">
                    <a:lumMod val="75000"/>
                  </a:schemeClr>
                </a:solidFill>
                <a:latin typeface="Arial" panose="020B0604020202020204" pitchFamily="34" charset="0"/>
                <a:cs typeface="Arial" panose="020B0604020202020204" pitchFamily="34" charset="0"/>
              </a:rPr>
              <a:t>To be their followers. Their holy angels/ first fruits.  </a:t>
            </a:r>
          </a:p>
          <a:p>
            <a:pPr marL="285750" indent="-285750">
              <a:buFont typeface="Arial" panose="020B0604020202020204" pitchFamily="34" charset="0"/>
              <a:buChar char="•"/>
            </a:pPr>
            <a:r>
              <a:rPr lang="en-US" altLang="es-MX" sz="1300" dirty="0">
                <a:latin typeface="Arial" panose="020B0604020202020204" pitchFamily="34" charset="0"/>
                <a:cs typeface="Arial" panose="020B0604020202020204" pitchFamily="34" charset="0"/>
              </a:rPr>
              <a:t>It is recommended to remind the children of how important it is to review the lessons at home.</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Activity</a:t>
            </a:r>
            <a:r>
              <a:rPr lang="en-US" sz="1300" dirty="0">
                <a:latin typeface="Arial" panose="020B0604020202020204" pitchFamily="34" charset="0"/>
                <a:cs typeface="Arial" panose="020B0604020202020204" pitchFamily="34" charset="0"/>
              </a:rPr>
              <a:t>: </a:t>
            </a:r>
          </a:p>
          <a:p>
            <a:r>
              <a:rPr lang="en-US" sz="1300" dirty="0">
                <a:latin typeface="Arial" panose="020B0604020202020204" pitchFamily="34" charset="0"/>
                <a:cs typeface="Arial" panose="020B0604020202020204" pitchFamily="34" charset="0"/>
              </a:rPr>
              <a:t>The children will color the drawing on page  3.</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Materials:         </a:t>
            </a:r>
            <a:endParaRPr lang="en-US" sz="13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300" dirty="0">
                <a:latin typeface="Arial" panose="020B0604020202020204" pitchFamily="34" charset="0"/>
                <a:cs typeface="Arial" panose="020B0604020202020204" pitchFamily="34" charset="0"/>
              </a:rPr>
              <a:t>Crayons/colored pencils</a:t>
            </a:r>
          </a:p>
          <a:p>
            <a:pPr marL="171450" indent="-171450">
              <a:buFont typeface="Arial" panose="020B0604020202020204" pitchFamily="34" charset="0"/>
              <a:buChar char="•"/>
            </a:pPr>
            <a:r>
              <a:rPr lang="en-US" sz="1300" dirty="0">
                <a:latin typeface="Arial" panose="020B0604020202020204" pitchFamily="34" charset="0"/>
                <a:cs typeface="Arial" panose="020B0604020202020204" pitchFamily="34" charset="0"/>
              </a:rPr>
              <a:t>Pencils</a:t>
            </a:r>
          </a:p>
        </p:txBody>
      </p:sp>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8" name="Picture 2">
            <a:extLst>
              <a:ext uri="{FF2B5EF4-FFF2-40B4-BE49-F238E27FC236}">
                <a16:creationId xmlns:a16="http://schemas.microsoft.com/office/drawing/2014/main" id="{105818AD-24F1-492A-80A8-FB6A49955696}"/>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344842" y="78070"/>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a:extLst>
              <a:ext uri="{FF2B5EF4-FFF2-40B4-BE49-F238E27FC236}">
                <a16:creationId xmlns:a16="http://schemas.microsoft.com/office/drawing/2014/main" id="{AD7E2794-8511-423F-B0F2-567AAC8F4DD2}"/>
              </a:ext>
            </a:extLst>
          </p:cNvPr>
          <p:cNvSpPr/>
          <p:nvPr/>
        </p:nvSpPr>
        <p:spPr>
          <a:xfrm>
            <a:off x="1196752" y="849070"/>
            <a:ext cx="4752528" cy="338554"/>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 #275 </a:t>
            </a:r>
            <a:r>
              <a:rPr lang="es-CR" sz="1600" dirty="0" err="1">
                <a:latin typeface="Century Gothic" panose="020B0502020202020204" pitchFamily="34" charset="0"/>
              </a:rPr>
              <a:t>MelquisedecLisbet’s</a:t>
            </a:r>
            <a:r>
              <a:rPr lang="es-CR" sz="1600" dirty="0">
                <a:latin typeface="Century Gothic" panose="020B0502020202020204" pitchFamily="34" charset="0"/>
              </a:rPr>
              <a:t> </a:t>
            </a:r>
            <a:r>
              <a:rPr lang="es-CR" sz="1600" dirty="0" err="1">
                <a:latin typeface="Century Gothic" panose="020B0502020202020204" pitchFamily="34" charset="0"/>
              </a:rPr>
              <a:t>Entourage</a:t>
            </a:r>
            <a:endParaRPr lang="es-CR" sz="1600" dirty="0">
              <a:latin typeface="Century Gothic" panose="020B0502020202020204" pitchFamily="34" charset="0"/>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2" name="Picture 1"/>
          <p:cNvPicPr>
            <a:picLocks noChangeAspect="1"/>
          </p:cNvPicPr>
          <p:nvPr/>
        </p:nvPicPr>
        <p:blipFill>
          <a:blip r:embed="rId3">
            <a:biLevel thresh="50000"/>
            <a:extLst>
              <a:ext uri="{28A0092B-C50C-407E-A947-70E740481C1C}">
                <a14:useLocalDpi xmlns:a14="http://schemas.microsoft.com/office/drawing/2010/main" val="0"/>
              </a:ext>
            </a:extLst>
          </a:blip>
          <a:stretch>
            <a:fillRect/>
          </a:stretch>
        </p:blipFill>
        <p:spPr>
          <a:xfrm>
            <a:off x="0" y="1187624"/>
            <a:ext cx="6858000" cy="7956376"/>
          </a:xfrm>
          <a:prstGeom prst="rect">
            <a:avLst/>
          </a:prstGeom>
        </p:spPr>
      </p:pic>
      <p:pic>
        <p:nvPicPr>
          <p:cNvPr id="6" name="Picture 2">
            <a:extLst>
              <a:ext uri="{FF2B5EF4-FFF2-40B4-BE49-F238E27FC236}">
                <a16:creationId xmlns:a16="http://schemas.microsoft.com/office/drawing/2014/main" id="{7FC5FD69-6A6F-42AE-A445-19B1F72805F8}"/>
              </a:ext>
            </a:extLst>
          </p:cNvPr>
          <p:cNvPicPr>
            <a:picLocks noChangeAspect="1" noChangeArrowheads="1"/>
          </p:cNvPicPr>
          <p:nvPr/>
        </p:nvPicPr>
        <p:blipFill rotWithShape="1">
          <a:blip r:embed="rId4" cstate="print">
            <a:clrChange>
              <a:clrFrom>
                <a:srgbClr val="000000"/>
              </a:clrFrom>
              <a:clrTo>
                <a:srgbClr val="000000">
                  <a:alpha val="0"/>
                </a:srgbClr>
              </a:clrTo>
            </a:clrChange>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344842" y="78070"/>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a:extLst>
              <a:ext uri="{FF2B5EF4-FFF2-40B4-BE49-F238E27FC236}">
                <a16:creationId xmlns:a16="http://schemas.microsoft.com/office/drawing/2014/main" id="{68C87449-77CF-475C-9CDF-7B060E5060D9}"/>
              </a:ext>
            </a:extLst>
          </p:cNvPr>
          <p:cNvSpPr/>
          <p:nvPr/>
        </p:nvSpPr>
        <p:spPr>
          <a:xfrm>
            <a:off x="152635" y="1427295"/>
            <a:ext cx="6552728" cy="1080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EF8C9ED0-4904-40FF-836D-0F8BDA71DF7F}"/>
              </a:ext>
            </a:extLst>
          </p:cNvPr>
          <p:cNvSpPr txBox="1"/>
          <p:nvPr/>
        </p:nvSpPr>
        <p:spPr>
          <a:xfrm>
            <a:off x="238733" y="1705745"/>
            <a:ext cx="6380531" cy="523220"/>
          </a:xfrm>
          <a:prstGeom prst="rect">
            <a:avLst/>
          </a:prstGeom>
          <a:noFill/>
        </p:spPr>
        <p:txBody>
          <a:bodyPr wrap="square" rtlCol="0">
            <a:spAutoFit/>
          </a:bodyPr>
          <a:lstStyle/>
          <a:p>
            <a:pPr algn="ctr"/>
            <a:r>
              <a:rPr lang="en-US" sz="2800" b="1" dirty="0">
                <a:latin typeface="Berlin Sans FB Demi" panose="020E0802020502020306" pitchFamily="34" charset="0"/>
              </a:rPr>
              <a:t>Christ Lisbet shows us the hidden truth</a:t>
            </a:r>
          </a:p>
        </p:txBody>
      </p:sp>
      <p:sp>
        <p:nvSpPr>
          <p:cNvPr id="9" name="Rectangle 8">
            <a:extLst>
              <a:ext uri="{FF2B5EF4-FFF2-40B4-BE49-F238E27FC236}">
                <a16:creationId xmlns:a16="http://schemas.microsoft.com/office/drawing/2014/main" id="{4176A44B-01D6-4DB8-9072-E881CB8F8A3B}"/>
              </a:ext>
            </a:extLst>
          </p:cNvPr>
          <p:cNvSpPr/>
          <p:nvPr/>
        </p:nvSpPr>
        <p:spPr>
          <a:xfrm>
            <a:off x="1196752" y="921078"/>
            <a:ext cx="4752528" cy="338554"/>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 #275 </a:t>
            </a:r>
            <a:r>
              <a:rPr lang="es-CR" sz="1600" dirty="0" err="1">
                <a:latin typeface="Century Gothic" panose="020B0502020202020204" pitchFamily="34" charset="0"/>
              </a:rPr>
              <a:t>MelquisedecLisbet’s</a:t>
            </a:r>
            <a:r>
              <a:rPr lang="es-CR" sz="1600" dirty="0">
                <a:latin typeface="Century Gothic" panose="020B0502020202020204" pitchFamily="34" charset="0"/>
              </a:rPr>
              <a:t> </a:t>
            </a:r>
            <a:r>
              <a:rPr lang="es-CR" sz="1600" dirty="0" err="1">
                <a:latin typeface="Century Gothic" panose="020B0502020202020204" pitchFamily="34" charset="0"/>
              </a:rPr>
              <a:t>Entourage</a:t>
            </a:r>
            <a:endParaRPr lang="es-CR" sz="1600" dirty="0">
              <a:latin typeface="Century Gothic" panose="020B0502020202020204" pitchFamily="34" charset="0"/>
            </a:endParaRPr>
          </a:p>
        </p:txBody>
      </p:sp>
    </p:spTree>
    <p:extLst>
      <p:ext uri="{BB962C8B-B14F-4D97-AF65-F5344CB8AC3E}">
        <p14:creationId xmlns:p14="http://schemas.microsoft.com/office/powerpoint/2010/main" val="3906467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5" name="Picture 2">
            <a:extLst>
              <a:ext uri="{FF2B5EF4-FFF2-40B4-BE49-F238E27FC236}">
                <a16:creationId xmlns:a16="http://schemas.microsoft.com/office/drawing/2014/main" id="{644EDC7D-839D-444F-A6D5-7C90110E251F}"/>
              </a:ext>
            </a:extLst>
          </p:cNvPr>
          <p:cNvPicPr>
            <a:picLocks noChangeAspect="1" noChangeArrowheads="1"/>
          </p:cNvPicPr>
          <p:nvPr/>
        </p:nvPicPr>
        <p:blipFill rotWithShape="1">
          <a:blip r:embed="rId4" cstate="print">
            <a:clrChange>
              <a:clrFrom>
                <a:srgbClr val="000000"/>
              </a:clrFrom>
              <a:clrTo>
                <a:srgbClr val="000000">
                  <a:alpha val="0"/>
                </a:srgbClr>
              </a:clrTo>
            </a:clrChange>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344842" y="78070"/>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a:extLst>
              <a:ext uri="{FF2B5EF4-FFF2-40B4-BE49-F238E27FC236}">
                <a16:creationId xmlns:a16="http://schemas.microsoft.com/office/drawing/2014/main" id="{C29DAA18-6EBD-4C50-AAFB-E785F8365A59}"/>
              </a:ext>
            </a:extLst>
          </p:cNvPr>
          <p:cNvSpPr/>
          <p:nvPr/>
        </p:nvSpPr>
        <p:spPr>
          <a:xfrm>
            <a:off x="1196752" y="849070"/>
            <a:ext cx="4752528" cy="338554"/>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 #275 </a:t>
            </a:r>
            <a:r>
              <a:rPr lang="es-CR" sz="1600" dirty="0" err="1">
                <a:latin typeface="Century Gothic" panose="020B0502020202020204" pitchFamily="34" charset="0"/>
              </a:rPr>
              <a:t>MelquisedecLisbet’s</a:t>
            </a:r>
            <a:r>
              <a:rPr lang="es-CR" sz="1600" dirty="0">
                <a:latin typeface="Century Gothic" panose="020B0502020202020204" pitchFamily="34" charset="0"/>
              </a:rPr>
              <a:t> </a:t>
            </a:r>
            <a:r>
              <a:rPr lang="es-CR" sz="1600" dirty="0" err="1">
                <a:latin typeface="Century Gothic" panose="020B0502020202020204" pitchFamily="34" charset="0"/>
              </a:rPr>
              <a:t>Entourage</a:t>
            </a:r>
            <a:endParaRPr lang="es-CR" sz="1600" dirty="0">
              <a:latin typeface="Century Gothic" panose="020B0502020202020204" pitchFamily="34" charset="0"/>
            </a:endParaRPr>
          </a:p>
        </p:txBody>
      </p:sp>
      <p:sp>
        <p:nvSpPr>
          <p:cNvPr id="2" name="TextBox 1">
            <a:extLst>
              <a:ext uri="{FF2B5EF4-FFF2-40B4-BE49-F238E27FC236}">
                <a16:creationId xmlns:a16="http://schemas.microsoft.com/office/drawing/2014/main" id="{BAC318F4-216A-4F00-BCF2-B205C2297A9E}"/>
              </a:ext>
            </a:extLst>
          </p:cNvPr>
          <p:cNvSpPr txBox="1"/>
          <p:nvPr/>
        </p:nvSpPr>
        <p:spPr>
          <a:xfrm>
            <a:off x="1088740" y="1472606"/>
            <a:ext cx="4968552" cy="707886"/>
          </a:xfrm>
          <a:prstGeom prst="rect">
            <a:avLst/>
          </a:prstGeom>
          <a:noFill/>
        </p:spPr>
        <p:txBody>
          <a:bodyPr wrap="square" rtlCol="0">
            <a:spAutoFit/>
          </a:bodyPr>
          <a:lstStyle/>
          <a:p>
            <a:pPr algn="ctr"/>
            <a:r>
              <a:rPr lang="en-US" sz="2000" dirty="0"/>
              <a:t>Complete the sentences with the knowledge you have received today from Christ Lisbet</a:t>
            </a:r>
          </a:p>
        </p:txBody>
      </p:sp>
      <p:sp>
        <p:nvSpPr>
          <p:cNvPr id="3" name="TextBox 2">
            <a:extLst>
              <a:ext uri="{FF2B5EF4-FFF2-40B4-BE49-F238E27FC236}">
                <a16:creationId xmlns:a16="http://schemas.microsoft.com/office/drawing/2014/main" id="{50056391-F93D-427B-BCB0-875D1A911454}"/>
              </a:ext>
            </a:extLst>
          </p:cNvPr>
          <p:cNvSpPr txBox="1"/>
          <p:nvPr/>
        </p:nvSpPr>
        <p:spPr>
          <a:xfrm>
            <a:off x="656692" y="2555776"/>
            <a:ext cx="5544616" cy="6740307"/>
          </a:xfrm>
          <a:prstGeom prst="rect">
            <a:avLst/>
          </a:prstGeom>
          <a:noFill/>
        </p:spPr>
        <p:txBody>
          <a:bodyPr wrap="square" rtlCol="0">
            <a:spAutoFit/>
          </a:bodyPr>
          <a:lstStyle/>
          <a:p>
            <a:pPr marL="342900" indent="-342900">
              <a:lnSpc>
                <a:spcPct val="150000"/>
              </a:lnSpc>
              <a:buAutoNum type="arabicPeriod"/>
            </a:pPr>
            <a:r>
              <a:rPr lang="en-US" dirty="0">
                <a:latin typeface="Arial" panose="020B0604020202020204" pitchFamily="34" charset="0"/>
                <a:cs typeface="Arial" panose="020B0604020202020204" pitchFamily="34" charset="0"/>
              </a:rPr>
              <a:t>We are spiritual beings, ______________ lineage.</a:t>
            </a:r>
          </a:p>
          <a:p>
            <a:pPr marL="342900" indent="-342900">
              <a:lnSpc>
                <a:spcPct val="150000"/>
              </a:lnSpc>
              <a:buAutoNum type="arabicPeriod"/>
            </a:pPr>
            <a:endParaRPr lang="en-US" dirty="0">
              <a:latin typeface="Arial" panose="020B0604020202020204" pitchFamily="34" charset="0"/>
              <a:cs typeface="Arial" panose="020B0604020202020204" pitchFamily="34" charset="0"/>
            </a:endParaRPr>
          </a:p>
          <a:p>
            <a:pPr marL="342900" indent="-342900">
              <a:lnSpc>
                <a:spcPct val="150000"/>
              </a:lnSpc>
              <a:buAutoNum type="arabicPeriod"/>
            </a:pPr>
            <a:r>
              <a:rPr lang="en-US" dirty="0">
                <a:latin typeface="Arial" panose="020B0604020202020204" pitchFamily="34" charset="0"/>
                <a:cs typeface="Arial" panose="020B0604020202020204" pitchFamily="34" charset="0"/>
              </a:rPr>
              <a:t>We do to not mix the precious ____________ of Christ Lisbet with humanly customs.</a:t>
            </a:r>
          </a:p>
          <a:p>
            <a:pPr marL="342900" indent="-342900">
              <a:lnSpc>
                <a:spcPct val="150000"/>
              </a:lnSpc>
              <a:buAutoNum type="arabicPeriod"/>
            </a:pPr>
            <a:endParaRPr lang="en-US" dirty="0">
              <a:latin typeface="Arial" panose="020B0604020202020204" pitchFamily="34" charset="0"/>
              <a:cs typeface="Arial" panose="020B0604020202020204" pitchFamily="34" charset="0"/>
            </a:endParaRPr>
          </a:p>
          <a:p>
            <a:pPr marL="342900" indent="-342900">
              <a:lnSpc>
                <a:spcPct val="150000"/>
              </a:lnSpc>
              <a:buFontTx/>
              <a:buAutoNum type="arabicPeriod"/>
            </a:pPr>
            <a:r>
              <a:rPr lang="en-US" dirty="0">
                <a:latin typeface="Arial" panose="020B0604020202020204" pitchFamily="34" charset="0"/>
                <a:cs typeface="Arial" panose="020B0604020202020204" pitchFamily="34" charset="0"/>
              </a:rPr>
              <a:t>Act as </a:t>
            </a:r>
            <a:r>
              <a:rPr lang="en-US" dirty="0" err="1">
                <a:latin typeface="Arial" panose="020B0604020202020204" pitchFamily="34" charset="0"/>
                <a:cs typeface="Arial" panose="020B0604020202020204" pitchFamily="34" charset="0"/>
              </a:rPr>
              <a:t>MelquisedecLisbet</a:t>
            </a:r>
            <a:r>
              <a:rPr lang="en-US" dirty="0">
                <a:latin typeface="Arial" panose="020B0604020202020204" pitchFamily="34" charset="0"/>
                <a:cs typeface="Arial" panose="020B0604020202020204" pitchFamily="34" charset="0"/>
              </a:rPr>
              <a:t> ask of us, with __________ and doing everything correctly, not like ______________.</a:t>
            </a:r>
          </a:p>
          <a:p>
            <a:pPr marL="342900" indent="-342900">
              <a:lnSpc>
                <a:spcPct val="150000"/>
              </a:lnSpc>
              <a:buFontTx/>
              <a:buAutoNum type="arabicPeriod"/>
            </a:pPr>
            <a:endParaRPr lang="en-US" dirty="0">
              <a:latin typeface="Arial" panose="020B0604020202020204" pitchFamily="34" charset="0"/>
              <a:cs typeface="Arial" panose="020B0604020202020204" pitchFamily="34" charset="0"/>
            </a:endParaRPr>
          </a:p>
          <a:p>
            <a:pPr marL="342900" indent="-342900">
              <a:lnSpc>
                <a:spcPct val="150000"/>
              </a:lnSpc>
              <a:buFontTx/>
              <a:buAutoNum type="arabicPeriod"/>
            </a:pPr>
            <a:r>
              <a:rPr lang="en-US" dirty="0">
                <a:latin typeface="Arial" panose="020B0604020202020204" pitchFamily="34" charset="0"/>
                <a:cs typeface="Arial" panose="020B0604020202020204" pitchFamily="34" charset="0"/>
              </a:rPr>
              <a:t>We must have a Good testimony in __________, being desirable ___________ for the foreigners</a:t>
            </a:r>
          </a:p>
          <a:p>
            <a:pPr marL="342900" indent="-342900">
              <a:lnSpc>
                <a:spcPct val="150000"/>
              </a:lnSpc>
              <a:buFontTx/>
              <a:buAutoNum type="arabicPeriod"/>
            </a:pPr>
            <a:endParaRPr lang="en-US" dirty="0">
              <a:latin typeface="Arial" panose="020B0604020202020204" pitchFamily="34" charset="0"/>
              <a:cs typeface="Arial" panose="020B0604020202020204" pitchFamily="34" charset="0"/>
            </a:endParaRPr>
          </a:p>
          <a:p>
            <a:pPr marL="342900" indent="-342900">
              <a:lnSpc>
                <a:spcPct val="150000"/>
              </a:lnSpc>
              <a:buFontTx/>
              <a:buAutoNum type="arabicPeriod"/>
            </a:pPr>
            <a:endParaRPr lang="en-US" dirty="0">
              <a:latin typeface="Arial" panose="020B0604020202020204" pitchFamily="34" charset="0"/>
              <a:cs typeface="Arial" panose="020B0604020202020204" pitchFamily="34" charset="0"/>
            </a:endParaRPr>
          </a:p>
          <a:p>
            <a:pPr marL="342900" indent="-342900">
              <a:buAutoNum type="arabicPeriod"/>
            </a:pPr>
            <a:endParaRPr lang="en-US" dirty="0">
              <a:latin typeface="Arial" panose="020B0604020202020204" pitchFamily="34" charset="0"/>
              <a:cs typeface="Arial" panose="020B0604020202020204" pitchFamily="34" charset="0"/>
            </a:endParaRPr>
          </a:p>
          <a:p>
            <a:pPr marL="342900" indent="-342900">
              <a:buAutoNum type="arabicPeriod"/>
            </a:pPr>
            <a:endParaRPr lang="en-US" dirty="0">
              <a:latin typeface="Arial" panose="020B0604020202020204" pitchFamily="34" charset="0"/>
              <a:cs typeface="Arial" panose="020B0604020202020204" pitchFamily="34" charset="0"/>
            </a:endParaRPr>
          </a:p>
          <a:p>
            <a:pPr marL="342900" indent="-342900">
              <a:buAutoNum type="arabicPeriod"/>
            </a:pPr>
            <a:endParaRPr lang="en-US" dirty="0"/>
          </a:p>
        </p:txBody>
      </p:sp>
    </p:spTree>
    <p:extLst>
      <p:ext uri="{BB962C8B-B14F-4D97-AF65-F5344CB8AC3E}">
        <p14:creationId xmlns:p14="http://schemas.microsoft.com/office/powerpoint/2010/main" val="2709567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1106467</TotalTime>
  <Words>628</Words>
  <Application>Microsoft Office PowerPoint</Application>
  <PresentationFormat>On-screen Show (4:3)</PresentationFormat>
  <Paragraphs>57</Paragraphs>
  <Slides>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Arial Rounded MT Bold</vt:lpstr>
      <vt:lpstr>Berlin Sans FB Demi</vt:lpstr>
      <vt:lpstr>Calibri</vt:lpstr>
      <vt:lpstr>Calibri Light</vt:lpstr>
      <vt:lpstr>Century Gothic</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8206</cp:revision>
  <cp:lastPrinted>2015-12-22T05:03:42Z</cp:lastPrinted>
  <dcterms:created xsi:type="dcterms:W3CDTF">2011-04-01T14:17:38Z</dcterms:created>
  <dcterms:modified xsi:type="dcterms:W3CDTF">2020-02-14T18:34:28Z</dcterms:modified>
</cp:coreProperties>
</file>