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8" r:id="rId4"/>
    <p:sldId id="280"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6BB00"/>
    <a:srgbClr val="2006BA"/>
    <a:srgbClr val="F26A1E"/>
    <a:srgbClr val="EAEAEA"/>
    <a:srgbClr val="FF9999"/>
    <a:srgbClr val="17CF29"/>
    <a:srgbClr val="00FF00"/>
    <a:srgbClr val="7F6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74" autoAdjust="0"/>
    <p:restoredTop sz="94434" autoAdjust="0"/>
  </p:normalViewPr>
  <p:slideViewPr>
    <p:cSldViewPr>
      <p:cViewPr varScale="1">
        <p:scale>
          <a:sx n="64" d="100"/>
          <a:sy n="64" d="100"/>
        </p:scale>
        <p:origin x="2132" y="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20/03/2021</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20/03/2021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20/03/2021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12857" y="1045443"/>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Mother</a:t>
            </a:r>
            <a:r>
              <a:rPr lang="es-CR" altLang="es-MX" sz="1100" b="1" dirty="0"/>
              <a:t>!</a:t>
            </a:r>
          </a:p>
        </p:txBody>
      </p:sp>
      <p:sp>
        <p:nvSpPr>
          <p:cNvPr id="8" name="Rectangle 7"/>
          <p:cNvSpPr/>
          <p:nvPr/>
        </p:nvSpPr>
        <p:spPr>
          <a:xfrm>
            <a:off x="1283287" y="818873"/>
            <a:ext cx="4248472"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332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p>
          <a:p>
            <a:pPr algn="ct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sp>
        <p:nvSpPr>
          <p:cNvPr id="10" name="68 Rectángulo"/>
          <p:cNvSpPr>
            <a:spLocks noChangeArrowheads="1"/>
          </p:cNvSpPr>
          <p:nvPr/>
        </p:nvSpPr>
        <p:spPr bwMode="auto">
          <a:xfrm>
            <a:off x="85499" y="1677567"/>
            <a:ext cx="6644048" cy="6955750"/>
          </a:xfrm>
          <a:prstGeom prst="rect">
            <a:avLst/>
          </a:prstGeom>
          <a:noFill/>
          <a:ln w="38100">
            <a:solidFill>
              <a:srgbClr val="FF0066"/>
            </a:solidFill>
            <a:prstDash val="dash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Faithful brothers and sisters, today Christ Lisbet explains that “Honor your Father and your Mother”  is the most important commandment that God has given us. She also explains the correct way to honor our Spiritual Father and Mother, MelquisedecLisbet. Christ is the first to fulfill all of God’s commandments and She teaches us how to do that.</a:t>
            </a:r>
          </a:p>
          <a:p>
            <a:pPr algn="ctr"/>
            <a:endParaRPr lang="en-US" sz="1200" dirty="0">
              <a:solidFill>
                <a:srgbClr val="FF0066"/>
              </a:solidFill>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From the beginning, our Mother has taught us that what is most important of the Wisdom            </a:t>
            </a:r>
          </a:p>
          <a:p>
            <a:r>
              <a:rPr lang="en-US" sz="1200" dirty="0">
                <a:latin typeface="Arial" panose="020B0604020202020204" pitchFamily="34" charset="0"/>
                <a:cs typeface="Arial" panose="020B0604020202020204" pitchFamily="34" charset="0"/>
              </a:rPr>
              <a:t>          is the reverent fear towards God. Which is to love and respect them over all things. We </a:t>
            </a:r>
          </a:p>
          <a:p>
            <a:r>
              <a:rPr lang="en-US" sz="1200" dirty="0">
                <a:latin typeface="Arial" panose="020B0604020202020204" pitchFamily="34" charset="0"/>
                <a:cs typeface="Arial" panose="020B0604020202020204" pitchFamily="34" charset="0"/>
              </a:rPr>
              <a:t>          honor Them by doing everything They ask of us.</a:t>
            </a:r>
          </a:p>
          <a:p>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should remain clean and pure, doing everything that is good and holy to God. With our thoughts well organized and having good behavior.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should do everything that Christ Lisbet says because our Mother judges everything that is in our mind.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verse Deuteronomy 5:16 cannot refer to our biological parents because they cannot give us eternal life. Our Mother also says that in some cases parents are not always good and treat their children bad, so it wouldn’t be fair for God to ask children to honor them.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This commandment is very important and we should not take it lightly. God has always asked the same of Their children in every era Christ has manifested in, trying to save man but man have not wanted to honor the Parents that have formed us in their image and likeness.</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Only Christ Lisbet can explain to us how to honor God because She is the only one who truly knows Him. She was the first one to fulfill the law of God. She is who teaches us how God wants us to live and the correct way to behave. We can see and hear Her so we can be like Her. That is why we can honor MelquisedecLisbet.</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and sisters, Christ Lisbet is our guide that comforts us and helps us keep our mind clean and living in the PERFECT and HOLY order of MelquisedecLisbet. God is always just and would not ask something of us that we cannot do.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are docile to the voice of our Pastor and we obey in everything. We pay attention to the details to be able to be faithful in everything. What a great privilege we have to be able to see, hear, and obey the Almighty and merciful God that lives forever.</a:t>
            </a:r>
          </a:p>
          <a:p>
            <a:endParaRPr lang="en-US" sz="800" dirty="0">
              <a:latin typeface="Arial" panose="020B0604020202020204" pitchFamily="34" charset="0"/>
              <a:cs typeface="Arial" panose="020B0604020202020204" pitchFamily="34" charset="0"/>
            </a:endParaRPr>
          </a:p>
          <a:p>
            <a:pPr algn="ctr"/>
            <a:r>
              <a:rPr lang="en-US" sz="1400" b="1" dirty="0">
                <a:solidFill>
                  <a:srgbClr val="00B0F0"/>
                </a:solidFill>
                <a:latin typeface="Arial" panose="020B0604020202020204" pitchFamily="34" charset="0"/>
                <a:cs typeface="Arial" panose="020B0604020202020204" pitchFamily="34" charset="0"/>
              </a:rPr>
              <a:t>MelquisedecLisbet, thank you for the blessing of being able to fulfill the commandment of honoring my spiritual Father and Mother. Amen Hallelujah</a:t>
            </a:r>
            <a:r>
              <a:rPr lang="es-CR" sz="1400" b="1" dirty="0">
                <a:solidFill>
                  <a:srgbClr val="00B0F0"/>
                </a:solidFill>
                <a:latin typeface="Arial" panose="020B0604020202020204" pitchFamily="34" charset="0"/>
                <a:cs typeface="Arial" panose="020B0604020202020204" pitchFamily="34" charset="0"/>
              </a:rPr>
              <a:t>!</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0" name="Picture 19"/>
          <p:cNvPicPr/>
          <p:nvPr/>
        </p:nvPicPr>
        <p:blipFill rotWithShape="1">
          <a:blip r:embed="rId4" cstate="print">
            <a:extLst>
              <a:ext uri="{28A0092B-C50C-407E-A947-70E740481C1C}">
                <a14:useLocalDpi xmlns:a14="http://schemas.microsoft.com/office/drawing/2010/main" val="0"/>
              </a:ext>
            </a:extLst>
          </a:blip>
          <a:srcRect r="11998"/>
          <a:stretch/>
        </p:blipFill>
        <p:spPr bwMode="auto">
          <a:xfrm>
            <a:off x="15248" y="2555776"/>
            <a:ext cx="561537" cy="713740"/>
          </a:xfrm>
          <a:prstGeom prst="rect">
            <a:avLst/>
          </a:prstGeom>
          <a:ln>
            <a:noFill/>
          </a:ln>
          <a:extLst>
            <a:ext uri="{53640926-AAD7-44D8-BBD7-CCE9431645EC}">
              <a14:shadowObscured xmlns:a14="http://schemas.microsoft.com/office/drawing/2010/main"/>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359831">
            <a:off x="6157686" y="5226282"/>
            <a:ext cx="637757" cy="658330"/>
          </a:xfrm>
          <a:prstGeom prst="rect">
            <a:avLst/>
          </a:prstGeom>
        </p:spPr>
      </p:pic>
      <p:pic>
        <p:nvPicPr>
          <p:cNvPr id="9" name="Picture 2"/>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282228" y="1455911"/>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206500" y="1818931"/>
            <a:ext cx="6434679" cy="563231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in color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the older children</a:t>
            </a:r>
            <a:endParaRPr lang="en-US" sz="1200" dirty="0"/>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can give a brief intro to the lesson and share the following definitions: </a:t>
            </a:r>
          </a:p>
          <a:p>
            <a:r>
              <a:rPr lang="en-US" sz="120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Honor</a:t>
            </a:r>
            <a:r>
              <a:rPr lang="en-US" sz="1200" dirty="0">
                <a:latin typeface="Arial" panose="020B0604020202020204" pitchFamily="34" charset="0"/>
                <a:cs typeface="Arial" panose="020B0604020202020204" pitchFamily="34" charset="0"/>
              </a:rPr>
              <a:t>: Showing and feeling great respect for someone.</a:t>
            </a:r>
            <a:r>
              <a:rPr lang="en-US" sz="1200" dirty="0"/>
              <a:t> </a:t>
            </a:r>
          </a:p>
          <a:p>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Prolong</a:t>
            </a:r>
            <a:r>
              <a:rPr lang="en-US" sz="1200" dirty="0">
                <a:latin typeface="Arial" panose="020B0604020202020204" pitchFamily="34" charset="0"/>
                <a:cs typeface="Arial" panose="020B0604020202020204" pitchFamily="34" charset="0"/>
              </a:rPr>
              <a:t>: Make something longer </a:t>
            </a:r>
            <a:r>
              <a:rPr lang="en-US" sz="1200" dirty="0"/>
              <a:t>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don’t have access to the video: </a:t>
            </a:r>
            <a:endParaRPr lang="en-US" sz="1200" b="1" dirty="0">
              <a:solidFill>
                <a:srgbClr val="FF0000"/>
              </a:solidFill>
              <a:latin typeface="Arial" panose="020B0604020202020204" pitchFamily="34" charset="0"/>
              <a:cs typeface="Arial" panose="020B0604020202020204" pitchFamily="34" charset="0"/>
            </a:endParaRPr>
          </a:p>
          <a:p>
            <a:pPr marL="463550" indent="-177800">
              <a:buFont typeface="+mj-lt"/>
              <a:buAutoNum type="arabicPeriod"/>
            </a:pPr>
            <a:r>
              <a:rPr lang="en-US" sz="1200" dirty="0">
                <a:latin typeface="Arial" panose="020B0604020202020204" pitchFamily="34" charset="0"/>
                <a:cs typeface="Arial" panose="020B0604020202020204" pitchFamily="34" charset="0"/>
              </a:rPr>
              <a:t>Why does honoring the Father and Mother refer to MelquisedecLisbet and not our biological parents? </a:t>
            </a:r>
            <a:r>
              <a:rPr lang="en-US" sz="1200" dirty="0">
                <a:solidFill>
                  <a:srgbClr val="0070C0"/>
                </a:solidFill>
                <a:latin typeface="Arial" panose="020B0604020202020204" pitchFamily="34" charset="0"/>
                <a:cs typeface="Arial" panose="020B0604020202020204" pitchFamily="34" charset="0"/>
              </a:rPr>
              <a:t>Because only MelquisedecLisbet can give us eternal life like they promised. Our biological parents cannot.</a:t>
            </a:r>
            <a:endParaRPr lang="en-US" sz="1200" dirty="0">
              <a:solidFill>
                <a:srgbClr val="2006BA"/>
              </a:solidFill>
              <a:latin typeface="Arial" panose="020B0604020202020204" pitchFamily="34" charset="0"/>
              <a:cs typeface="Arial" panose="020B0604020202020204" pitchFamily="34" charset="0"/>
            </a:endParaRPr>
          </a:p>
          <a:p>
            <a:pPr marL="463550" indent="-177800">
              <a:buFont typeface="+mj-lt"/>
              <a:buAutoNum type="arabicPeriod"/>
            </a:pPr>
            <a:r>
              <a:rPr lang="en-US" sz="1200" dirty="0">
                <a:latin typeface="Arial" panose="020B0604020202020204" pitchFamily="34" charset="0"/>
                <a:cs typeface="Arial" panose="020B0604020202020204" pitchFamily="34" charset="0"/>
              </a:rPr>
              <a:t>How do I honor MelquisedecLisbet? </a:t>
            </a:r>
            <a:r>
              <a:rPr lang="en-US" sz="1200" dirty="0">
                <a:solidFill>
                  <a:srgbClr val="0070C0"/>
                </a:solidFill>
                <a:latin typeface="Arial" panose="020B0604020202020204" pitchFamily="34" charset="0"/>
                <a:cs typeface="Arial" panose="020B0604020202020204" pitchFamily="34" charset="0"/>
              </a:rPr>
              <a:t>By living in the Perfect and Holy Order that They teach us. By maintaining our mind clean and having good behavior, being faithful to God in everything. </a:t>
            </a:r>
          </a:p>
          <a:p>
            <a:pPr marL="285750"/>
            <a:endParaRPr lang="en-US" sz="1200" b="1"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too answer the questions while the time clock is on the screen of the video.  </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how important it is to review the classes in their homes.</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Activity</a:t>
            </a:r>
            <a:r>
              <a:rPr lang="en-US" sz="1200" dirty="0">
                <a:latin typeface="Arial" panose="020B0604020202020204" pitchFamily="34" charset="0"/>
                <a:cs typeface="Arial" panose="020B0604020202020204" pitchFamily="34" charset="0"/>
              </a:rPr>
              <a:t>: How I honor MelquisedecLisbet</a:t>
            </a:r>
          </a:p>
          <a:p>
            <a:r>
              <a:rPr lang="en-US" sz="1200" dirty="0">
                <a:latin typeface="Arial" panose="020B0604020202020204" pitchFamily="34" charset="0"/>
                <a:cs typeface="Arial" panose="020B0604020202020204" pitchFamily="34" charset="0"/>
              </a:rPr>
              <a:t>The children will draw a line from the correct phrase towards the child to show how they honor our spiritual Father and Mother.</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They can color the drawing.</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Pencils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Crayons/ colored pencils</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8" name="Rectangle 7"/>
          <p:cNvSpPr/>
          <p:nvPr/>
        </p:nvSpPr>
        <p:spPr>
          <a:xfrm>
            <a:off x="1283287" y="818873"/>
            <a:ext cx="4248472"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332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p>
          <a:p>
            <a:pPr algn="ct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pic>
        <p:nvPicPr>
          <p:cNvPr id="9"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45" name="Rectangle 44"/>
          <p:cNvSpPr/>
          <p:nvPr/>
        </p:nvSpPr>
        <p:spPr>
          <a:xfrm>
            <a:off x="116632" y="1322929"/>
            <a:ext cx="6741368" cy="584775"/>
          </a:xfrm>
          <a:prstGeom prst="rect">
            <a:avLst/>
          </a:prstGeom>
        </p:spPr>
        <p:txBody>
          <a:bodyPr wrap="square">
            <a:spAutoFit/>
          </a:bodyPr>
          <a:lstStyle/>
          <a:p>
            <a:pPr algn="ctr"/>
            <a:r>
              <a:rPr lang="es-CR" sz="1600" dirty="0" err="1">
                <a:cs typeface="Calibri" panose="020F0502020204030204" pitchFamily="34" charset="0"/>
              </a:rPr>
              <a:t>Holy</a:t>
            </a:r>
            <a:r>
              <a:rPr lang="es-CR" sz="1600" dirty="0">
                <a:cs typeface="Calibri" panose="020F0502020204030204" pitchFamily="34" charset="0"/>
              </a:rPr>
              <a:t> </a:t>
            </a:r>
            <a:r>
              <a:rPr lang="es-CR" sz="1600" dirty="0" err="1">
                <a:cs typeface="Calibri" panose="020F0502020204030204" pitchFamily="34" charset="0"/>
              </a:rPr>
              <a:t>Angel</a:t>
            </a:r>
            <a:r>
              <a:rPr lang="es-CR" sz="1600" dirty="0">
                <a:cs typeface="Calibri" panose="020F0502020204030204" pitchFamily="34" charset="0"/>
              </a:rPr>
              <a:t> </a:t>
            </a:r>
            <a:r>
              <a:rPr lang="en-US" sz="1600" dirty="0">
                <a:latin typeface="Arial" panose="020B0604020202020204" pitchFamily="34" charset="0"/>
                <a:cs typeface="Arial" panose="020B0604020202020204" pitchFamily="34" charset="0"/>
              </a:rPr>
              <a:t>draw a line from the correct phrase towards the child to show how they honor our spiritual Father and Mother MelquisedecLisbet.</a:t>
            </a:r>
            <a:endParaRPr lang="es-CR" sz="1600" dirty="0">
              <a:cs typeface="Calibri" panose="020F0502020204030204" pitchFamily="34" charset="0"/>
            </a:endParaRPr>
          </a:p>
        </p:txBody>
      </p:sp>
      <p:sp>
        <p:nvSpPr>
          <p:cNvPr id="51" name="Rectangle 50"/>
          <p:cNvSpPr/>
          <p:nvPr/>
        </p:nvSpPr>
        <p:spPr>
          <a:xfrm rot="20115759">
            <a:off x="191468" y="2390854"/>
            <a:ext cx="1420439" cy="584775"/>
          </a:xfrm>
          <a:prstGeom prst="rect">
            <a:avLst/>
          </a:prstGeom>
        </p:spPr>
        <p:txBody>
          <a:bodyPr wrap="square">
            <a:spAutoFit/>
          </a:bodyPr>
          <a:lstStyle/>
          <a:p>
            <a:pPr algn="ctr"/>
            <a:r>
              <a:rPr lang="es-CR" sz="1600" dirty="0">
                <a:cs typeface="Calibri" panose="020F0502020204030204" pitchFamily="34" charset="0"/>
              </a:rPr>
              <a:t>I </a:t>
            </a:r>
            <a:r>
              <a:rPr lang="es-CR" sz="1600" dirty="0" err="1">
                <a:cs typeface="Calibri" panose="020F0502020204030204" pitchFamily="34" charset="0"/>
              </a:rPr>
              <a:t>obey</a:t>
            </a:r>
            <a:r>
              <a:rPr lang="es-CR" sz="1600" dirty="0">
                <a:cs typeface="Calibri" panose="020F0502020204030204" pitchFamily="34" charset="0"/>
              </a:rPr>
              <a:t> </a:t>
            </a:r>
            <a:r>
              <a:rPr lang="es-CR" sz="1600" dirty="0" err="1">
                <a:cs typeface="Calibri" panose="020F0502020204030204" pitchFamily="34" charset="0"/>
              </a:rPr>
              <a:t>Christ</a:t>
            </a:r>
            <a:r>
              <a:rPr lang="es-CR" sz="1600" dirty="0">
                <a:cs typeface="Calibri" panose="020F0502020204030204" pitchFamily="34" charset="0"/>
              </a:rPr>
              <a:t> Lisbet</a:t>
            </a:r>
          </a:p>
        </p:txBody>
      </p:sp>
      <p:sp>
        <p:nvSpPr>
          <p:cNvPr id="52" name="Rectangle 51"/>
          <p:cNvSpPr/>
          <p:nvPr/>
        </p:nvSpPr>
        <p:spPr>
          <a:xfrm rot="1714474">
            <a:off x="5417840" y="4295292"/>
            <a:ext cx="1440160" cy="584775"/>
          </a:xfrm>
          <a:prstGeom prst="rect">
            <a:avLst/>
          </a:prstGeom>
        </p:spPr>
        <p:txBody>
          <a:bodyPr wrap="square">
            <a:spAutoFit/>
          </a:bodyPr>
          <a:lstStyle/>
          <a:p>
            <a:pPr algn="ctr"/>
            <a:r>
              <a:rPr lang="es-CR" sz="1600" dirty="0">
                <a:cs typeface="Calibri" panose="020F0502020204030204" pitchFamily="34" charset="0"/>
              </a:rPr>
              <a:t>I do </a:t>
            </a:r>
            <a:r>
              <a:rPr lang="es-CR" sz="1600" dirty="0" err="1">
                <a:cs typeface="Calibri" panose="020F0502020204030204" pitchFamily="34" charset="0"/>
              </a:rPr>
              <a:t>everything</a:t>
            </a:r>
            <a:r>
              <a:rPr lang="es-CR" sz="1600" dirty="0">
                <a:cs typeface="Calibri" panose="020F0502020204030204" pitchFamily="34" charset="0"/>
              </a:rPr>
              <a:t> </a:t>
            </a:r>
            <a:r>
              <a:rPr lang="es-CR" sz="1600" dirty="0" err="1">
                <a:cs typeface="Calibri" panose="020F0502020204030204" pitchFamily="34" charset="0"/>
              </a:rPr>
              <a:t>with</a:t>
            </a:r>
            <a:r>
              <a:rPr lang="es-CR" sz="1600" dirty="0">
                <a:cs typeface="Calibri" panose="020F0502020204030204" pitchFamily="34" charset="0"/>
              </a:rPr>
              <a:t> </a:t>
            </a:r>
            <a:r>
              <a:rPr lang="es-CR" sz="1600" dirty="0" err="1">
                <a:cs typeface="Calibri" panose="020F0502020204030204" pitchFamily="34" charset="0"/>
              </a:rPr>
              <a:t>love</a:t>
            </a:r>
            <a:endParaRPr lang="es-CR" sz="1600" dirty="0">
              <a:cs typeface="Calibri" panose="020F0502020204030204" pitchFamily="34" charset="0"/>
            </a:endParaRPr>
          </a:p>
        </p:txBody>
      </p:sp>
      <p:sp>
        <p:nvSpPr>
          <p:cNvPr id="53" name="Rectangle 52"/>
          <p:cNvSpPr/>
          <p:nvPr/>
        </p:nvSpPr>
        <p:spPr>
          <a:xfrm>
            <a:off x="5344531" y="6372200"/>
            <a:ext cx="1475329" cy="584775"/>
          </a:xfrm>
          <a:prstGeom prst="rect">
            <a:avLst/>
          </a:prstGeom>
        </p:spPr>
        <p:txBody>
          <a:bodyPr wrap="square">
            <a:spAutoFit/>
          </a:bodyPr>
          <a:lstStyle/>
          <a:p>
            <a:pPr algn="ctr"/>
            <a:r>
              <a:rPr lang="es-CR" sz="1600" dirty="0">
                <a:cs typeface="Calibri" panose="020F0502020204030204" pitchFamily="34" charset="0"/>
              </a:rPr>
              <a:t>I </a:t>
            </a:r>
            <a:r>
              <a:rPr lang="es-CR" sz="1600" dirty="0" err="1">
                <a:cs typeface="Calibri" panose="020F0502020204030204" pitchFamily="34" charset="0"/>
              </a:rPr>
              <a:t>have</a:t>
            </a:r>
            <a:r>
              <a:rPr lang="es-CR" sz="1600" dirty="0">
                <a:cs typeface="Calibri" panose="020F0502020204030204" pitchFamily="34" charset="0"/>
              </a:rPr>
              <a:t> </a:t>
            </a:r>
            <a:r>
              <a:rPr lang="es-CR" sz="1600" dirty="0" err="1">
                <a:cs typeface="Calibri" panose="020F0502020204030204" pitchFamily="34" charset="0"/>
              </a:rPr>
              <a:t>good</a:t>
            </a:r>
            <a:r>
              <a:rPr lang="es-CR" sz="1600" dirty="0">
                <a:cs typeface="Calibri" panose="020F0502020204030204" pitchFamily="34" charset="0"/>
              </a:rPr>
              <a:t> </a:t>
            </a:r>
            <a:r>
              <a:rPr lang="es-CR" sz="1600" dirty="0" err="1">
                <a:cs typeface="Calibri" panose="020F0502020204030204" pitchFamily="34" charset="0"/>
              </a:rPr>
              <a:t>behavior</a:t>
            </a:r>
            <a:endParaRPr lang="es-CR" sz="1600" dirty="0">
              <a:cs typeface="Calibri" panose="020F0502020204030204" pitchFamily="34" charset="0"/>
            </a:endParaRPr>
          </a:p>
        </p:txBody>
      </p:sp>
      <p:sp>
        <p:nvSpPr>
          <p:cNvPr id="54" name="Rectangle 53"/>
          <p:cNvSpPr/>
          <p:nvPr/>
        </p:nvSpPr>
        <p:spPr>
          <a:xfrm rot="1719205">
            <a:off x="-43440" y="8109764"/>
            <a:ext cx="2024009" cy="584775"/>
          </a:xfrm>
          <a:prstGeom prst="rect">
            <a:avLst/>
          </a:prstGeom>
        </p:spPr>
        <p:txBody>
          <a:bodyPr wrap="square">
            <a:spAutoFit/>
          </a:bodyPr>
          <a:lstStyle/>
          <a:p>
            <a:pPr algn="ctr"/>
            <a:r>
              <a:rPr lang="es-CR" sz="1600" dirty="0">
                <a:cs typeface="Calibri" panose="020F0502020204030204" pitchFamily="34" charset="0"/>
              </a:rPr>
              <a:t>I </a:t>
            </a:r>
            <a:r>
              <a:rPr lang="es-CR" sz="1600" dirty="0" err="1">
                <a:cs typeface="Calibri" panose="020F0502020204030204" pitchFamily="34" charset="0"/>
              </a:rPr>
              <a:t>keep</a:t>
            </a:r>
            <a:r>
              <a:rPr lang="es-CR" sz="1600" dirty="0">
                <a:cs typeface="Calibri" panose="020F0502020204030204" pitchFamily="34" charset="0"/>
              </a:rPr>
              <a:t> </a:t>
            </a:r>
            <a:r>
              <a:rPr lang="es-CR" sz="1600" dirty="0" err="1">
                <a:cs typeface="Calibri" panose="020F0502020204030204" pitchFamily="34" charset="0"/>
              </a:rPr>
              <a:t>my</a:t>
            </a:r>
            <a:r>
              <a:rPr lang="es-CR" sz="1600" dirty="0">
                <a:cs typeface="Calibri" panose="020F0502020204030204" pitchFamily="34" charset="0"/>
              </a:rPr>
              <a:t> </a:t>
            </a:r>
            <a:r>
              <a:rPr lang="es-CR" sz="1600" dirty="0" err="1">
                <a:cs typeface="Calibri" panose="020F0502020204030204" pitchFamily="34" charset="0"/>
              </a:rPr>
              <a:t>mind</a:t>
            </a:r>
            <a:r>
              <a:rPr lang="es-CR" sz="1600" dirty="0">
                <a:cs typeface="Calibri" panose="020F0502020204030204" pitchFamily="34" charset="0"/>
              </a:rPr>
              <a:t> </a:t>
            </a:r>
            <a:r>
              <a:rPr lang="es-CR" sz="1600" dirty="0" err="1">
                <a:cs typeface="Calibri" panose="020F0502020204030204" pitchFamily="34" charset="0"/>
              </a:rPr>
              <a:t>clean</a:t>
            </a:r>
            <a:r>
              <a:rPr lang="es-CR" sz="1600" dirty="0">
                <a:cs typeface="Calibri" panose="020F0502020204030204" pitchFamily="34" charset="0"/>
              </a:rPr>
              <a:t> and </a:t>
            </a:r>
            <a:r>
              <a:rPr lang="es-CR" sz="1600" dirty="0" err="1">
                <a:cs typeface="Calibri" panose="020F0502020204030204" pitchFamily="34" charset="0"/>
              </a:rPr>
              <a:t>pure</a:t>
            </a:r>
            <a:endParaRPr lang="es-CR" sz="1600" dirty="0">
              <a:cs typeface="Calibri" panose="020F0502020204030204" pitchFamily="34" charset="0"/>
            </a:endParaRPr>
          </a:p>
        </p:txBody>
      </p:sp>
      <p:sp>
        <p:nvSpPr>
          <p:cNvPr id="55" name="Rectangle 54"/>
          <p:cNvSpPr/>
          <p:nvPr/>
        </p:nvSpPr>
        <p:spPr>
          <a:xfrm rot="19556814">
            <a:off x="116633" y="3952184"/>
            <a:ext cx="1440160" cy="830997"/>
          </a:xfrm>
          <a:prstGeom prst="rect">
            <a:avLst/>
          </a:prstGeom>
        </p:spPr>
        <p:txBody>
          <a:bodyPr wrap="square">
            <a:spAutoFit/>
          </a:bodyPr>
          <a:lstStyle/>
          <a:p>
            <a:pPr algn="ctr"/>
            <a:r>
              <a:rPr lang="es-CR" sz="1600" dirty="0">
                <a:cs typeface="Calibri" panose="020F0502020204030204" pitchFamily="34" charset="0"/>
              </a:rPr>
              <a:t>I </a:t>
            </a:r>
            <a:r>
              <a:rPr lang="es-CR" sz="1600" dirty="0" err="1">
                <a:cs typeface="Calibri" panose="020F0502020204030204" pitchFamily="34" charset="0"/>
              </a:rPr>
              <a:t>get</a:t>
            </a:r>
            <a:r>
              <a:rPr lang="es-CR" sz="1600" dirty="0">
                <a:cs typeface="Calibri" panose="020F0502020204030204" pitchFamily="34" charset="0"/>
              </a:rPr>
              <a:t> </a:t>
            </a:r>
            <a:r>
              <a:rPr lang="es-CR" sz="1600" dirty="0" err="1">
                <a:cs typeface="Calibri" panose="020F0502020204030204" pitchFamily="34" charset="0"/>
              </a:rPr>
              <a:t>mad</a:t>
            </a:r>
            <a:r>
              <a:rPr lang="es-CR" sz="1600" dirty="0">
                <a:cs typeface="Calibri" panose="020F0502020204030204" pitchFamily="34" charset="0"/>
              </a:rPr>
              <a:t> and </a:t>
            </a:r>
            <a:r>
              <a:rPr lang="es-CR" sz="1600" dirty="0" err="1">
                <a:cs typeface="Calibri" panose="020F0502020204030204" pitchFamily="34" charset="0"/>
              </a:rPr>
              <a:t>cry</a:t>
            </a:r>
            <a:r>
              <a:rPr lang="es-CR" sz="1600" dirty="0">
                <a:cs typeface="Calibri" panose="020F0502020204030204" pitchFamily="34" charset="0"/>
              </a:rPr>
              <a:t> </a:t>
            </a:r>
            <a:r>
              <a:rPr lang="es-CR" sz="1600" dirty="0" err="1">
                <a:cs typeface="Calibri" panose="020F0502020204030204" pitchFamily="34" charset="0"/>
              </a:rPr>
              <a:t>about</a:t>
            </a:r>
            <a:r>
              <a:rPr lang="es-CR" sz="1600" dirty="0">
                <a:cs typeface="Calibri" panose="020F0502020204030204" pitchFamily="34" charset="0"/>
              </a:rPr>
              <a:t> </a:t>
            </a:r>
            <a:r>
              <a:rPr lang="es-CR" sz="1600" dirty="0" err="1">
                <a:cs typeface="Calibri" panose="020F0502020204030204" pitchFamily="34" charset="0"/>
              </a:rPr>
              <a:t>everything</a:t>
            </a:r>
            <a:endParaRPr lang="es-CR" sz="1600" dirty="0">
              <a:cs typeface="Calibri" panose="020F0502020204030204" pitchFamily="34" charset="0"/>
            </a:endParaRPr>
          </a:p>
        </p:txBody>
      </p:sp>
      <p:sp>
        <p:nvSpPr>
          <p:cNvPr id="56" name="Rectangle 55"/>
          <p:cNvSpPr/>
          <p:nvPr/>
        </p:nvSpPr>
        <p:spPr>
          <a:xfrm rot="1733992">
            <a:off x="4930353" y="2310419"/>
            <a:ext cx="2024009" cy="584775"/>
          </a:xfrm>
          <a:prstGeom prst="rect">
            <a:avLst/>
          </a:prstGeom>
        </p:spPr>
        <p:txBody>
          <a:bodyPr wrap="square">
            <a:spAutoFit/>
          </a:bodyPr>
          <a:lstStyle/>
          <a:p>
            <a:pPr algn="ctr"/>
            <a:r>
              <a:rPr lang="es-CR" sz="1600" dirty="0" err="1">
                <a:cs typeface="Calibri" panose="020F0502020204030204" pitchFamily="34" charset="0"/>
              </a:rPr>
              <a:t>Sometimes</a:t>
            </a:r>
            <a:r>
              <a:rPr lang="es-CR" sz="1600" dirty="0">
                <a:cs typeface="Calibri" panose="020F0502020204030204" pitchFamily="34" charset="0"/>
              </a:rPr>
              <a:t> I </a:t>
            </a:r>
            <a:r>
              <a:rPr lang="es-CR" sz="1600" dirty="0" err="1">
                <a:cs typeface="Calibri" panose="020F0502020204030204" pitchFamily="34" charset="0"/>
              </a:rPr>
              <a:t>scream</a:t>
            </a:r>
            <a:r>
              <a:rPr lang="es-CR" sz="1600" dirty="0">
                <a:cs typeface="Calibri" panose="020F0502020204030204" pitchFamily="34" charset="0"/>
              </a:rPr>
              <a:t> and </a:t>
            </a:r>
            <a:r>
              <a:rPr lang="es-CR" sz="1600" dirty="0" err="1">
                <a:cs typeface="Calibri" panose="020F0502020204030204" pitchFamily="34" charset="0"/>
              </a:rPr>
              <a:t>fight</a:t>
            </a:r>
            <a:endParaRPr lang="es-CR" sz="1600" dirty="0">
              <a:cs typeface="Calibri" panose="020F0502020204030204" pitchFamily="34" charset="0"/>
            </a:endParaRPr>
          </a:p>
        </p:txBody>
      </p:sp>
      <p:sp>
        <p:nvSpPr>
          <p:cNvPr id="57" name="Rectangle 56"/>
          <p:cNvSpPr/>
          <p:nvPr/>
        </p:nvSpPr>
        <p:spPr>
          <a:xfrm rot="19227965">
            <a:off x="5070191" y="7986652"/>
            <a:ext cx="2024009" cy="830997"/>
          </a:xfrm>
          <a:prstGeom prst="rect">
            <a:avLst/>
          </a:prstGeom>
        </p:spPr>
        <p:txBody>
          <a:bodyPr wrap="square">
            <a:spAutoFit/>
          </a:bodyPr>
          <a:lstStyle/>
          <a:p>
            <a:pPr algn="ctr"/>
            <a:r>
              <a:rPr lang="es-CR" sz="1600" dirty="0">
                <a:cs typeface="Calibri" panose="020F0502020204030204" pitchFamily="34" charset="0"/>
              </a:rPr>
              <a:t>I </a:t>
            </a:r>
            <a:r>
              <a:rPr lang="es-CR" sz="1600" dirty="0" err="1">
                <a:cs typeface="Calibri" panose="020F0502020204030204" pitchFamily="34" charset="0"/>
              </a:rPr>
              <a:t>always</a:t>
            </a:r>
            <a:r>
              <a:rPr lang="es-CR" sz="1600" dirty="0">
                <a:cs typeface="Calibri" panose="020F0502020204030204" pitchFamily="34" charset="0"/>
              </a:rPr>
              <a:t> listen to </a:t>
            </a:r>
            <a:r>
              <a:rPr lang="es-CR" sz="1600" dirty="0" err="1">
                <a:cs typeface="Calibri" panose="020F0502020204030204" pitchFamily="34" charset="0"/>
              </a:rPr>
              <a:t>the</a:t>
            </a:r>
            <a:r>
              <a:rPr lang="es-CR" sz="1600" dirty="0">
                <a:cs typeface="Calibri" panose="020F0502020204030204" pitchFamily="34" charset="0"/>
              </a:rPr>
              <a:t> </a:t>
            </a:r>
            <a:r>
              <a:rPr lang="es-CR" sz="1600" dirty="0" err="1">
                <a:cs typeface="Calibri" panose="020F0502020204030204" pitchFamily="34" charset="0"/>
              </a:rPr>
              <a:t>wise</a:t>
            </a:r>
            <a:r>
              <a:rPr lang="es-CR" sz="1600" dirty="0">
                <a:cs typeface="Calibri" panose="020F0502020204030204" pitchFamily="34" charset="0"/>
              </a:rPr>
              <a:t> </a:t>
            </a:r>
            <a:r>
              <a:rPr lang="es-CR" sz="1600" dirty="0" err="1">
                <a:cs typeface="Calibri" panose="020F0502020204030204" pitchFamily="34" charset="0"/>
              </a:rPr>
              <a:t>words</a:t>
            </a:r>
            <a:r>
              <a:rPr lang="es-CR" sz="1600" dirty="0">
                <a:cs typeface="Calibri" panose="020F0502020204030204" pitchFamily="34" charset="0"/>
              </a:rPr>
              <a:t> of </a:t>
            </a:r>
            <a:r>
              <a:rPr lang="es-CR" sz="1600" dirty="0" err="1">
                <a:cs typeface="Calibri" panose="020F0502020204030204" pitchFamily="34" charset="0"/>
              </a:rPr>
              <a:t>Christ</a:t>
            </a:r>
            <a:r>
              <a:rPr lang="es-CR" sz="1600" dirty="0">
                <a:cs typeface="Calibri" panose="020F0502020204030204" pitchFamily="34" charset="0"/>
              </a:rPr>
              <a:t> Lisbet</a:t>
            </a:r>
          </a:p>
        </p:txBody>
      </p:sp>
      <p:sp>
        <p:nvSpPr>
          <p:cNvPr id="58" name="Rectangle 57"/>
          <p:cNvSpPr/>
          <p:nvPr/>
        </p:nvSpPr>
        <p:spPr>
          <a:xfrm>
            <a:off x="-59709" y="6322382"/>
            <a:ext cx="1645550" cy="584775"/>
          </a:xfrm>
          <a:prstGeom prst="rect">
            <a:avLst/>
          </a:prstGeom>
        </p:spPr>
        <p:txBody>
          <a:bodyPr wrap="square">
            <a:spAutoFit/>
          </a:bodyPr>
          <a:lstStyle/>
          <a:p>
            <a:pPr algn="ctr"/>
            <a:r>
              <a:rPr lang="es-CR" sz="1600" dirty="0">
                <a:cs typeface="Calibri" panose="020F0502020204030204" pitchFamily="34" charset="0"/>
              </a:rPr>
              <a:t>I am </a:t>
            </a:r>
            <a:r>
              <a:rPr lang="es-CR" sz="1600" dirty="0" err="1">
                <a:cs typeface="Calibri" panose="020F0502020204030204" pitchFamily="34" charset="0"/>
              </a:rPr>
              <a:t>faithful</a:t>
            </a:r>
            <a:r>
              <a:rPr lang="es-CR" sz="1600" dirty="0">
                <a:cs typeface="Calibri" panose="020F0502020204030204" pitchFamily="34" charset="0"/>
              </a:rPr>
              <a:t> to </a:t>
            </a:r>
            <a:r>
              <a:rPr lang="es-CR" sz="1600" dirty="0" err="1">
                <a:cs typeface="Calibri" panose="020F0502020204030204" pitchFamily="34" charset="0"/>
              </a:rPr>
              <a:t>God</a:t>
            </a:r>
            <a:endParaRPr lang="es-CR" sz="1600" dirty="0">
              <a:cs typeface="Calibri" panose="020F0502020204030204" pitchFamily="34" charset="0"/>
            </a:endParaRPr>
          </a:p>
        </p:txBody>
      </p:sp>
      <p:sp>
        <p:nvSpPr>
          <p:cNvPr id="14" name="Rectangle 13"/>
          <p:cNvSpPr/>
          <p:nvPr/>
        </p:nvSpPr>
        <p:spPr>
          <a:xfrm>
            <a:off x="1283287" y="746955"/>
            <a:ext cx="4248472"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332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p>
          <a:p>
            <a:pPr algn="ct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pic>
        <p:nvPicPr>
          <p:cNvPr id="15"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6838" y="1926282"/>
            <a:ext cx="3124200" cy="653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26715" y="306392"/>
            <a:ext cx="4824833" cy="386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6943" y="154070"/>
            <a:ext cx="835915" cy="673514"/>
          </a:xfrm>
          <a:prstGeom prst="rect">
            <a:avLst/>
          </a:prstGeom>
        </p:spPr>
      </p:pic>
      <p:sp>
        <p:nvSpPr>
          <p:cNvPr id="6" name="Rectangle 5"/>
          <p:cNvSpPr/>
          <p:nvPr/>
        </p:nvSpPr>
        <p:spPr>
          <a:xfrm>
            <a:off x="1283287" y="818873"/>
            <a:ext cx="4248472"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332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p>
          <a:p>
            <a:pPr algn="ct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pic>
        <p:nvPicPr>
          <p:cNvPr id="7"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8053" t="22396" r="67936" b="18750"/>
          <a:stretch/>
        </p:blipFill>
        <p:spPr bwMode="auto">
          <a:xfrm>
            <a:off x="914465" y="2123727"/>
            <a:ext cx="4986115" cy="646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14464" y="1552278"/>
            <a:ext cx="4986115" cy="369332"/>
          </a:xfrm>
          <a:prstGeom prst="rect">
            <a:avLst/>
          </a:prstGeom>
          <a:noFill/>
        </p:spPr>
        <p:txBody>
          <a:bodyPr wrap="square" rtlCol="0">
            <a:spAutoFit/>
          </a:bodyPr>
          <a:lstStyle/>
          <a:p>
            <a:pPr algn="ctr"/>
            <a:r>
              <a:rPr lang="en-US" dirty="0"/>
              <a:t>Holy angels, complete the word search</a:t>
            </a:r>
          </a:p>
        </p:txBody>
      </p:sp>
    </p:spTree>
    <p:extLst>
      <p:ext uri="{BB962C8B-B14F-4D97-AF65-F5344CB8AC3E}">
        <p14:creationId xmlns:p14="http://schemas.microsoft.com/office/powerpoint/2010/main" val="378951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1206498</TotalTime>
  <Words>825</Words>
  <Application>Microsoft Office PowerPoint</Application>
  <PresentationFormat>On-screen Show (4:3)</PresentationFormat>
  <Paragraphs>64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8733</cp:revision>
  <cp:lastPrinted>2015-12-22T05:03:42Z</cp:lastPrinted>
  <dcterms:created xsi:type="dcterms:W3CDTF">2011-04-01T14:17:38Z</dcterms:created>
  <dcterms:modified xsi:type="dcterms:W3CDTF">2021-03-20T19:12:02Z</dcterms:modified>
</cp:coreProperties>
</file>