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79" r:id="rId4"/>
    <p:sldId id="281" r:id="rId5"/>
    <p:sldId id="282"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6"/>
    <a:srgbClr val="AF419F"/>
    <a:srgbClr val="F81D06"/>
    <a:srgbClr val="F26A1E"/>
    <a:srgbClr val="FF0066"/>
    <a:srgbClr val="2006BA"/>
    <a:srgbClr val="178317"/>
    <a:srgbClr val="F6BB00"/>
    <a:srgbClr val="F2B800"/>
    <a:srgbClr val="652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65" autoAdjust="0"/>
    <p:restoredTop sz="94434" autoAdjust="0"/>
  </p:normalViewPr>
  <p:slideViewPr>
    <p:cSldViewPr>
      <p:cViewPr>
        <p:scale>
          <a:sx n="60" d="100"/>
          <a:sy n="60" d="100"/>
        </p:scale>
        <p:origin x="1356" y="-28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11/09/2019</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11/09/2019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11/09/2019</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9.gi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gif"/><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9.gi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5.jpeg"/><Relationship Id="rId11" Type="http://schemas.openxmlformats.org/officeDocument/2006/relationships/image" Target="../media/image13.png"/><Relationship Id="rId5" Type="http://schemas.openxmlformats.org/officeDocument/2006/relationships/image" Target="../media/image14.jpeg"/><Relationship Id="rId10" Type="http://schemas.openxmlformats.org/officeDocument/2006/relationships/image" Target="../media/image12.png"/><Relationship Id="rId4" Type="http://schemas.openxmlformats.org/officeDocument/2006/relationships/image" Target="../media/image6.gif"/><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03544"/>
            <a:ext cx="2340875" cy="430887"/>
          </a:xfrm>
          <a:prstGeom prst="rect">
            <a:avLst/>
          </a:prstGeom>
          <a:noFill/>
          <a:ln w="9525">
            <a:noFill/>
            <a:miter lim="800000"/>
            <a:headEnd/>
            <a:tailEnd/>
          </a:ln>
        </p:spPr>
        <p:txBody>
          <a:bodyPr wrap="square">
            <a:spAutoFit/>
          </a:bodyPr>
          <a:lstStyle/>
          <a:p>
            <a:pPr eaLnBrk="1" hangingPunct="1"/>
            <a:r>
              <a:rPr lang="es-CR" altLang="es-MX" sz="1100" b="1" dirty="0" smtClean="0"/>
              <a:t>Por MelquisedecLisbet!!</a:t>
            </a:r>
          </a:p>
          <a:p>
            <a:pPr eaLnBrk="1" hangingPunct="1"/>
            <a:r>
              <a:rPr lang="es-CR" altLang="es-MX" sz="1100" b="1" dirty="0" smtClean="0"/>
              <a:t>Por nuestro Padre y nuestra Madre!!</a:t>
            </a:r>
            <a:endParaRPr lang="es-CR" altLang="es-MX" sz="1100" b="1" dirty="0"/>
          </a:p>
        </p:txBody>
      </p:sp>
      <p:sp>
        <p:nvSpPr>
          <p:cNvPr id="7" name="68 Rectángulo"/>
          <p:cNvSpPr>
            <a:spLocks noChangeArrowheads="1"/>
          </p:cNvSpPr>
          <p:nvPr/>
        </p:nvSpPr>
        <p:spPr bwMode="auto">
          <a:xfrm>
            <a:off x="107198" y="1798534"/>
            <a:ext cx="6575040" cy="7371249"/>
          </a:xfrm>
          <a:prstGeom prst="rect">
            <a:avLst/>
          </a:prstGeom>
          <a:solidFill>
            <a:schemeClr val="bg1"/>
          </a:solidFill>
          <a:ln w="38100">
            <a:noFill/>
            <a:prstDash val="lgDashDotDot"/>
            <a:miter lim="800000"/>
            <a:headEnd/>
            <a:tailEnd/>
          </a:ln>
        </p:spPr>
        <p:txBody>
          <a:bodyPr wrap="square">
            <a:spAutoFit/>
          </a:bodyPr>
          <a:lstStyle/>
          <a:p>
            <a:pPr algn="ctr"/>
            <a:r>
              <a:rPr lang="es-CR" sz="1100" dirty="0" smtClean="0">
                <a:latin typeface="Arial" panose="020B0604020202020204" pitchFamily="34" charset="0"/>
                <a:cs typeface="Arial" panose="020B0604020202020204" pitchFamily="34" charset="0"/>
              </a:rPr>
              <a:t> Hermanos fieles, hoy nuestra Madre Lisbet nos explica quienes son los verdaderos profetas autorizados por Dios MelquisedecLisbet, para hablar.  </a:t>
            </a:r>
            <a:r>
              <a:rPr lang="es-CR" sz="1100" dirty="0" smtClean="0">
                <a:solidFill>
                  <a:schemeClr val="accent6">
                    <a:lumMod val="75000"/>
                  </a:schemeClr>
                </a:solidFill>
                <a:latin typeface="Arial" panose="020B0604020202020204" pitchFamily="34" charset="0"/>
                <a:cs typeface="Arial" panose="020B0604020202020204" pitchFamily="34" charset="0"/>
              </a:rPr>
              <a:t>E</a:t>
            </a:r>
            <a:r>
              <a:rPr lang="es-CR" sz="1100" dirty="0" smtClean="0">
                <a:latin typeface="Arial" panose="020B0604020202020204" pitchFamily="34" charset="0"/>
                <a:cs typeface="Arial" panose="020B0604020202020204" pitchFamily="34" charset="0"/>
              </a:rPr>
              <a:t>s en estos días cuando la Esposa de Dios, </a:t>
            </a:r>
          </a:p>
          <a:p>
            <a:pPr algn="ctr"/>
            <a:r>
              <a:rPr lang="es-CR" sz="1100" dirty="0" smtClean="0">
                <a:latin typeface="Arial" panose="020B0604020202020204" pitchFamily="34" charset="0"/>
                <a:cs typeface="Arial" panose="020B0604020202020204" pitchFamily="34" charset="0"/>
              </a:rPr>
              <a:t>que creo cielos nuevos y tierra nueva en nuestra mente y nos habla Su palabra de Verdad, es que Dios Padre lleva a cabo Su plan perfecto para perfeccionar y salvar al mundo.  Nuestros Padres nos hablan a través de Cristo Lisbet y también por medio de Sus profetas.</a:t>
            </a:r>
          </a:p>
          <a:p>
            <a:pPr algn="ctr"/>
            <a:endParaRPr lang="es-CR" sz="1000" dirty="0">
              <a:latin typeface="Arial" panose="020B0604020202020204" pitchFamily="34" charset="0"/>
              <a:cs typeface="Arial" panose="020B0604020202020204" pitchFamily="34" charset="0"/>
            </a:endParaRPr>
          </a:p>
          <a:p>
            <a:r>
              <a:rPr lang="es-CR" sz="1100" u="sng" dirty="0" smtClean="0">
                <a:latin typeface="Arial" panose="020B0604020202020204" pitchFamily="34" charset="0"/>
                <a:cs typeface="Arial" panose="020B0604020202020204" pitchFamily="34" charset="0"/>
              </a:rPr>
              <a:t>Cristo Lisbet es la que trajo toda la Sabiduría del cielo</a:t>
            </a:r>
            <a:r>
              <a:rPr lang="es-CR" sz="1100" dirty="0" smtClean="0">
                <a:latin typeface="Arial" panose="020B0604020202020204" pitchFamily="34" charset="0"/>
                <a:cs typeface="Arial" panose="020B0604020202020204" pitchFamily="34" charset="0"/>
              </a:rPr>
              <a:t>.  </a:t>
            </a:r>
            <a:r>
              <a:rPr lang="es-CR" sz="11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es-CR" sz="110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Efesios 4:7-8  </a:t>
            </a:r>
            <a:r>
              <a:rPr lang="es-CR" sz="1100" dirty="0" smtClean="0">
                <a:latin typeface="Arial" panose="020B0604020202020204" pitchFamily="34" charset="0"/>
                <a:cs typeface="Arial" panose="020B0604020202020204" pitchFamily="34" charset="0"/>
              </a:rPr>
              <a:t>vemos porque solo en Rey de Salem esta el único Dios que puede repartir dones a los hombres nacidos del vientre espiritual de Cristo Lisbet.  Ella, </a:t>
            </a:r>
            <a:r>
              <a:rPr lang="es-CR" sz="1100" u="sng" dirty="0" smtClean="0">
                <a:latin typeface="Arial" panose="020B0604020202020204" pitchFamily="34" charset="0"/>
                <a:cs typeface="Arial" panose="020B0604020202020204" pitchFamily="34" charset="0"/>
              </a:rPr>
              <a:t>la Espíritu Santa que da los dones, capacita y da Su autoridad para que hablen en nombre del Señor y la Señora, MelquisedecLisbet</a:t>
            </a:r>
            <a:r>
              <a:rPr lang="es-CR" sz="1100" dirty="0" smtClean="0">
                <a:latin typeface="Arial" panose="020B0604020202020204" pitchFamily="34" charset="0"/>
                <a:cs typeface="Arial" panose="020B0604020202020204" pitchFamily="34" charset="0"/>
              </a:rPr>
              <a:t>.  </a:t>
            </a:r>
          </a:p>
          <a:p>
            <a:endParaRPr lang="es-CR" sz="10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En </a:t>
            </a:r>
            <a:r>
              <a:rPr lang="es-CR" sz="110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Romanos 11:29 </a:t>
            </a:r>
            <a:r>
              <a:rPr lang="es-CR" sz="1100" u="sng" dirty="0" smtClean="0">
                <a:latin typeface="Arial" panose="020B0604020202020204" pitchFamily="34" charset="0"/>
                <a:cs typeface="Arial" panose="020B0604020202020204" pitchFamily="34" charset="0"/>
              </a:rPr>
              <a:t>Dios no da sus dones para después quitarlos</a:t>
            </a:r>
            <a:r>
              <a:rPr lang="es-CR" sz="1100" dirty="0" smtClean="0">
                <a:latin typeface="Arial" panose="020B0604020202020204" pitchFamily="34" charset="0"/>
                <a:cs typeface="Arial" panose="020B0604020202020204" pitchFamily="34" charset="0"/>
              </a:rPr>
              <a:t>.  Son los hombres, que después de ser limpiados por la Espíritu Santa, no pueden mantener su mente limpia.  Se dejan influenciar por su mente terrenal de nuevo y endurecen su corazón al llamado de Dios y los menosprecian.</a:t>
            </a:r>
          </a:p>
          <a:p>
            <a:endParaRPr lang="es-CR" sz="1000" dirty="0" smtClean="0">
              <a:latin typeface="Arial" panose="020B0604020202020204" pitchFamily="34" charset="0"/>
              <a:cs typeface="Arial" panose="020B0604020202020204" pitchFamily="34" charset="0"/>
            </a:endParaRPr>
          </a:p>
          <a:p>
            <a:pPr algn="ctr"/>
            <a:r>
              <a:rPr lang="es-CR" sz="1100" b="1" dirty="0" smtClean="0">
                <a:latin typeface="Arial" panose="020B0604020202020204" pitchFamily="34" charset="0"/>
                <a:cs typeface="Arial" panose="020B0604020202020204" pitchFamily="34" charset="0"/>
              </a:rPr>
              <a:t>En Rey de Salem el ser profeta es un llamado que solo MelquisedecLisbet hacen a Sus </a:t>
            </a:r>
          </a:p>
          <a:p>
            <a:pPr algn="ctr"/>
            <a:r>
              <a:rPr lang="es-CR" sz="1100" b="1" dirty="0" smtClean="0">
                <a:latin typeface="Arial" panose="020B0604020202020204" pitchFamily="34" charset="0"/>
                <a:cs typeface="Arial" panose="020B0604020202020204" pitchFamily="34" charset="0"/>
              </a:rPr>
              <a:t>santos ángeles mensajeros, los cuales son instruidos para hablar en el Santo y </a:t>
            </a:r>
          </a:p>
          <a:p>
            <a:pPr algn="ctr"/>
            <a:r>
              <a:rPr lang="es-CR" sz="1100" b="1" dirty="0" smtClean="0">
                <a:latin typeface="Arial" panose="020B0604020202020204" pitchFamily="34" charset="0"/>
                <a:cs typeface="Arial" panose="020B0604020202020204" pitchFamily="34" charset="0"/>
              </a:rPr>
              <a:t>Todopoderoso nombre de Dios.  </a:t>
            </a:r>
          </a:p>
          <a:p>
            <a:endParaRPr lang="es-CR" sz="1000" dirty="0">
              <a:latin typeface="Arial" panose="020B0604020202020204" pitchFamily="34" charset="0"/>
              <a:cs typeface="Arial" panose="020B0604020202020204" pitchFamily="34" charset="0"/>
            </a:endParaRPr>
          </a:p>
          <a:p>
            <a:r>
              <a:rPr lang="es-CR" sz="1100" u="sng" dirty="0" smtClean="0">
                <a:latin typeface="Arial" panose="020B0604020202020204" pitchFamily="34" charset="0"/>
                <a:cs typeface="Arial" panose="020B0604020202020204" pitchFamily="34" charset="0"/>
              </a:rPr>
              <a:t>Veamos cuales son las características del verdadero profeta de Dios</a:t>
            </a:r>
            <a:r>
              <a:rPr lang="es-CR" sz="1100" dirty="0" smtClean="0">
                <a:latin typeface="Arial" panose="020B0604020202020204" pitchFamily="34" charset="0"/>
                <a:cs typeface="Arial" panose="020B0604020202020204" pitchFamily="34" charset="0"/>
              </a:rPr>
              <a:t>:  </a:t>
            </a:r>
            <a:endParaRPr lang="es-CR" sz="1100" dirty="0">
              <a:latin typeface="Arial" panose="020B0604020202020204" pitchFamily="34" charset="0"/>
              <a:cs typeface="Arial" panose="020B0604020202020204" pitchFamily="34" charset="0"/>
            </a:endParaRPr>
          </a:p>
          <a:p>
            <a:pPr marL="228600" indent="-228600">
              <a:buFont typeface="+mj-lt"/>
              <a:buAutoNum type="arabicPeriod"/>
            </a:pPr>
            <a:r>
              <a:rPr lang="es-CR" sz="1100" dirty="0" smtClean="0">
                <a:latin typeface="Arial" panose="020B0604020202020204" pitchFamily="34" charset="0"/>
                <a:cs typeface="Arial" panose="020B0604020202020204" pitchFamily="34" charset="0"/>
              </a:rPr>
              <a:t>Habla en el nombre de MelquisedecLisbet y solo habla la verdad que recibe de Ellos</a:t>
            </a:r>
          </a:p>
          <a:p>
            <a:pPr marL="228600" indent="-228600">
              <a:buFont typeface="+mj-lt"/>
              <a:buAutoNum type="arabicPeriod"/>
            </a:pPr>
            <a:r>
              <a:rPr lang="es-CR" sz="1100" dirty="0" smtClean="0">
                <a:latin typeface="Arial" panose="020B0604020202020204" pitchFamily="34" charset="0"/>
                <a:cs typeface="Arial" panose="020B0604020202020204" pitchFamily="34" charset="0"/>
              </a:rPr>
              <a:t>Profetiza según el Orden de MelquisedecLisbet y es guiado por la Espíritu Santa que lo inspira, instruye y capacita.</a:t>
            </a:r>
          </a:p>
          <a:p>
            <a:pPr marL="228600" indent="-228600">
              <a:buFont typeface="+mj-lt"/>
              <a:buAutoNum type="arabicPeriod"/>
            </a:pPr>
            <a:r>
              <a:rPr lang="es-CR" sz="1100" dirty="0" smtClean="0">
                <a:latin typeface="Arial" panose="020B0604020202020204" pitchFamily="34" charset="0"/>
                <a:cs typeface="Arial" panose="020B0604020202020204" pitchFamily="34" charset="0"/>
              </a:rPr>
              <a:t>Es humilde y tiene temor reverente al no tener mas alto concepto de si mismo, del que debe tener.</a:t>
            </a:r>
          </a:p>
          <a:p>
            <a:pPr marL="228600" indent="-228600">
              <a:buFont typeface="+mj-lt"/>
              <a:buAutoNum type="arabicPeriod"/>
            </a:pPr>
            <a:r>
              <a:rPr lang="es-CR" sz="1100" dirty="0" smtClean="0">
                <a:latin typeface="Arial" panose="020B0604020202020204" pitchFamily="34" charset="0"/>
                <a:cs typeface="Arial" panose="020B0604020202020204" pitchFamily="34" charset="0"/>
              </a:rPr>
              <a:t>Retiene el testimonio de MelquisedecLisbet</a:t>
            </a:r>
          </a:p>
          <a:p>
            <a:pPr marL="228600" indent="-228600">
              <a:buFont typeface="+mj-lt"/>
              <a:buAutoNum type="arabicPeriod"/>
            </a:pPr>
            <a:r>
              <a:rPr lang="es-CR" sz="1100" dirty="0" smtClean="0">
                <a:latin typeface="Arial" panose="020B0604020202020204" pitchFamily="34" charset="0"/>
                <a:cs typeface="Arial" panose="020B0604020202020204" pitchFamily="34" charset="0"/>
              </a:rPr>
              <a:t>No permite que sus hermanos espirituales lo adoren</a:t>
            </a:r>
          </a:p>
          <a:p>
            <a:pPr marL="228600" indent="-228600">
              <a:buFont typeface="+mj-lt"/>
              <a:buAutoNum type="arabicPeriod"/>
            </a:pPr>
            <a:r>
              <a:rPr lang="es-CR" sz="1100" dirty="0" smtClean="0">
                <a:latin typeface="Arial" panose="020B0604020202020204" pitchFamily="34" charset="0"/>
                <a:cs typeface="Arial" panose="020B0604020202020204" pitchFamily="34" charset="0"/>
              </a:rPr>
              <a:t>Esta sujeto a la exhortación de sus Creadores, MelquisedecLisbet</a:t>
            </a:r>
          </a:p>
          <a:p>
            <a:endParaRPr lang="es-CR" sz="10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Dios, MelquisedecLisbet amonestan a través de Sus profetas y lo hacen ahora que Cristo Lisbet esta presente hablando Su Palabra de orden perfecto.  </a:t>
            </a:r>
            <a:r>
              <a:rPr lang="es-CR" sz="1100" u="sng" dirty="0" smtClean="0">
                <a:latin typeface="Arial" panose="020B0604020202020204" pitchFamily="34" charset="0"/>
                <a:cs typeface="Arial" panose="020B0604020202020204" pitchFamily="34" charset="0"/>
              </a:rPr>
              <a:t>Es importante prestar atención a todo lo que MelquisedecLisbet dicen a través de Sus profetas pues nuestros Padres nos dicen como cuidar Su morada santa y nos dan la oportunidad de arrepentirnos si no estamos siguiendo todo Su consejo, para que no suframos</a:t>
            </a:r>
            <a:r>
              <a:rPr lang="es-CR" sz="1100" dirty="0" smtClean="0">
                <a:latin typeface="Arial" panose="020B0604020202020204" pitchFamily="34" charset="0"/>
                <a:cs typeface="Arial" panose="020B0604020202020204" pitchFamily="34" charset="0"/>
              </a:rPr>
              <a:t>.  </a:t>
            </a:r>
            <a:r>
              <a:rPr lang="es-CR" sz="1100" u="sng" dirty="0" smtClean="0">
                <a:latin typeface="Arial" panose="020B0604020202020204" pitchFamily="34" charset="0"/>
                <a:cs typeface="Arial" panose="020B0604020202020204" pitchFamily="34" charset="0"/>
              </a:rPr>
              <a:t>Ellos quieren que disfrutemos de los beneficios de ser un hijo obediente y de corazón limpio</a:t>
            </a:r>
            <a:r>
              <a:rPr lang="es-CR" sz="1100" dirty="0" smtClean="0">
                <a:latin typeface="Arial" panose="020B0604020202020204" pitchFamily="34" charset="0"/>
                <a:cs typeface="Arial" panose="020B0604020202020204" pitchFamily="34" charset="0"/>
              </a:rPr>
              <a:t>, pues esto es lo que nos garantiza que nuestros Padres vivirán eternamente en nosotros.</a:t>
            </a:r>
          </a:p>
          <a:p>
            <a:endParaRPr lang="es-CR" sz="1000" dirty="0">
              <a:latin typeface="Arial" panose="020B0604020202020204" pitchFamily="34" charset="0"/>
              <a:cs typeface="Arial" panose="020B0604020202020204" pitchFamily="34" charset="0"/>
            </a:endParaRPr>
          </a:p>
          <a:p>
            <a:pPr algn="ctr"/>
            <a:r>
              <a:rPr lang="es-CR" sz="1100" dirty="0" smtClean="0">
                <a:latin typeface="Arial" panose="020B0604020202020204" pitchFamily="34" charset="0"/>
                <a:cs typeface="Arial" panose="020B0604020202020204" pitchFamily="34" charset="0"/>
              </a:rPr>
              <a:t>Hermanos, sabemos que solo en Rey de Salem están los verdaderos profetas, pues hablamos las palabras que MelquisedecLisbet nos han dado.  </a:t>
            </a:r>
            <a:r>
              <a:rPr lang="es-CR" sz="1100" u="sng" dirty="0" smtClean="0">
                <a:latin typeface="Arial" panose="020B0604020202020204" pitchFamily="34" charset="0"/>
                <a:cs typeface="Arial" panose="020B0604020202020204" pitchFamily="34" charset="0"/>
              </a:rPr>
              <a:t>Solo profetizamos palabras verdaderas y lo hacemos con mucha fidelidad, por eso nunca seremos avergonzados</a:t>
            </a:r>
            <a:r>
              <a:rPr lang="es-CR" sz="1100" dirty="0" smtClean="0">
                <a:latin typeface="Arial" panose="020B0604020202020204" pitchFamily="34" charset="0"/>
                <a:cs typeface="Arial" panose="020B0604020202020204" pitchFamily="34" charset="0"/>
              </a:rPr>
              <a:t>.  Cristo Lisbet nos ha dado Su Sabiduría, Entendimiento y Conocimiento  por eso cumplen lo que profetizamos.</a:t>
            </a:r>
          </a:p>
          <a:p>
            <a:endParaRPr lang="es-CR" sz="1000" dirty="0">
              <a:latin typeface="Arial" panose="020B0604020202020204" pitchFamily="34" charset="0"/>
              <a:cs typeface="Arial" panose="020B0604020202020204" pitchFamily="34" charset="0"/>
            </a:endParaRPr>
          </a:p>
          <a:p>
            <a:pPr algn="ctr"/>
            <a:r>
              <a:rPr lang="es-CR" sz="1400" b="1" dirty="0" smtClean="0">
                <a:solidFill>
                  <a:srgbClr val="009A46"/>
                </a:solidFill>
                <a:latin typeface="Arial" panose="020B0604020202020204" pitchFamily="34" charset="0"/>
                <a:cs typeface="Arial" panose="020B0604020202020204" pitchFamily="34" charset="0"/>
              </a:rPr>
              <a:t>¡Cristo Lisbet, somos Tus discípulos y profetas fieles y damos testimonio de la Verdad de Dios MelquisedecLisbet.  Amen, Aleluya!</a:t>
            </a:r>
            <a:endParaRPr lang="es-CR" sz="1400" b="1" dirty="0">
              <a:solidFill>
                <a:srgbClr val="009A46"/>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6323" y="60776"/>
            <a:ext cx="835915" cy="57866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1" name="Rectangle 10"/>
          <p:cNvSpPr/>
          <p:nvPr/>
        </p:nvSpPr>
        <p:spPr>
          <a:xfrm>
            <a:off x="927026" y="606156"/>
            <a:ext cx="5476614" cy="707886"/>
          </a:xfrm>
          <a:prstGeom prst="rect">
            <a:avLst/>
          </a:prstGeom>
        </p:spPr>
        <p:txBody>
          <a:bodyPr wrap="square">
            <a:spAutoFit/>
          </a:bodyPr>
          <a:lstStyle/>
          <a:p>
            <a:pPr algn="ctr" eaLnBrk="1" hangingPunct="1"/>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Clase </a:t>
            </a:r>
            <a:r>
              <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rPr>
              <a:t>#</a:t>
            </a:r>
            <a:r>
              <a:rPr lang="es-CR" altLang="es-MX" sz="2000" b="1" u="sng" dirty="0" smtClean="0">
                <a:latin typeface="Californian FB" panose="0207040306080B030204" pitchFamily="18" charset="0"/>
              </a:rPr>
              <a:t>253 Los verdaderos profetas de </a:t>
            </a:r>
          </a:p>
          <a:p>
            <a:pPr algn="ctr" eaLnBrk="1" hangingPunct="1"/>
            <a:r>
              <a:rPr lang="es-CR" altLang="es-MX" sz="2000" b="1" u="sng" dirty="0" smtClean="0">
                <a:latin typeface="Californian FB" panose="0207040306080B030204" pitchFamily="18" charset="0"/>
              </a:rPr>
              <a:t>Dios, MelquisedecLisbet</a:t>
            </a:r>
            <a:endPar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endParaRPr>
          </a:p>
        </p:txBody>
      </p:sp>
      <p:pic>
        <p:nvPicPr>
          <p:cNvPr id="22" name="Picture 21"/>
          <p:cNvPicPr/>
          <p:nvPr/>
        </p:nvPicPr>
        <p:blipFill>
          <a:blip r:embed="rId5" cstate="print">
            <a:extLst>
              <a:ext uri="{28A0092B-C50C-407E-A947-70E740481C1C}">
                <a14:useLocalDpi xmlns:a14="http://schemas.microsoft.com/office/drawing/2010/main" val="0"/>
              </a:ext>
            </a:extLst>
          </a:blip>
          <a:stretch>
            <a:fillRect/>
          </a:stretch>
        </p:blipFill>
        <p:spPr>
          <a:xfrm>
            <a:off x="0" y="1357053"/>
            <a:ext cx="1052736" cy="882962"/>
          </a:xfrm>
          <a:prstGeom prst="rect">
            <a:avLst/>
          </a:prstGeom>
        </p:spPr>
      </p:pic>
      <p:pic>
        <p:nvPicPr>
          <p:cNvPr id="23" name="Picture 22"/>
          <p:cNvPicPr/>
          <p:nvPr/>
        </p:nvPicPr>
        <p:blipFill>
          <a:blip r:embed="rId5" cstate="print">
            <a:extLst>
              <a:ext uri="{28A0092B-C50C-407E-A947-70E740481C1C}">
                <a14:useLocalDpi xmlns:a14="http://schemas.microsoft.com/office/drawing/2010/main" val="0"/>
              </a:ext>
            </a:extLst>
          </a:blip>
          <a:stretch>
            <a:fillRect/>
          </a:stretch>
        </p:blipFill>
        <p:spPr>
          <a:xfrm flipH="1">
            <a:off x="5805264" y="1303878"/>
            <a:ext cx="1052736" cy="882962"/>
          </a:xfrm>
          <a:prstGeom prst="rect">
            <a:avLst/>
          </a:prstGeom>
        </p:spPr>
      </p:pic>
      <p:pic>
        <p:nvPicPr>
          <p:cNvPr id="24" name="Picture 23"/>
          <p:cNvPicPr/>
          <p:nvPr/>
        </p:nvPicPr>
        <p:blipFill>
          <a:blip r:embed="rId6" cstate="print">
            <a:extLst>
              <a:ext uri="{28A0092B-C50C-407E-A947-70E740481C1C}">
                <a14:useLocalDpi xmlns:a14="http://schemas.microsoft.com/office/drawing/2010/main" val="0"/>
              </a:ext>
            </a:extLst>
          </a:blip>
          <a:stretch>
            <a:fillRect/>
          </a:stretch>
        </p:blipFill>
        <p:spPr>
          <a:xfrm rot="2359831">
            <a:off x="6047670" y="4525325"/>
            <a:ext cx="672465" cy="858999"/>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1713" y="1815949"/>
            <a:ext cx="6382052" cy="7417415"/>
          </a:xfrm>
          <a:prstGeom prst="rect">
            <a:avLst/>
          </a:prstGeom>
          <a:noFill/>
        </p:spPr>
        <p:txBody>
          <a:bodyPr wrap="square" rtlCol="0">
            <a:spAutoFit/>
          </a:bodyPr>
          <a:lstStyle/>
          <a:p>
            <a:r>
              <a:rPr lang="es-CR" sz="1400" b="1" dirty="0" smtClean="0">
                <a:latin typeface="Arial" panose="020B0604020202020204" pitchFamily="34" charset="0"/>
                <a:cs typeface="Arial" panose="020B0604020202020204" pitchFamily="34" charset="0"/>
              </a:rPr>
              <a:t>Instrucciones para la clase:</a:t>
            </a:r>
          </a:p>
          <a:p>
            <a:r>
              <a:rPr lang="es-CR" sz="1400"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copias de las paginas 1 y 3 para los niños menores.  </a:t>
            </a:r>
          </a:p>
          <a:p>
            <a:pPr marL="285750"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Hacer copias de </a:t>
            </a:r>
            <a:r>
              <a:rPr lang="es-CR" sz="1400" dirty="0" smtClean="0">
                <a:latin typeface="Arial" panose="020B0604020202020204" pitchFamily="34" charset="0"/>
                <a:cs typeface="Arial" panose="020B0604020202020204" pitchFamily="34" charset="0"/>
              </a:rPr>
              <a:t>las paginas 1 y </a:t>
            </a:r>
            <a:r>
              <a:rPr lang="es-CR" sz="1400" dirty="0">
                <a:latin typeface="Arial" panose="020B0604020202020204" pitchFamily="34" charset="0"/>
                <a:cs typeface="Arial" panose="020B0604020202020204" pitchFamily="34" charset="0"/>
              </a:rPr>
              <a:t>4</a:t>
            </a:r>
            <a:r>
              <a:rPr lang="es-CR" sz="1400" dirty="0" smtClean="0">
                <a:latin typeface="Arial" panose="020B0604020202020204" pitchFamily="34" charset="0"/>
                <a:cs typeface="Arial" panose="020B0604020202020204" pitchFamily="34" charset="0"/>
              </a:rPr>
              <a:t> para los </a:t>
            </a:r>
            <a:r>
              <a:rPr lang="es-CR" sz="1400" dirty="0">
                <a:latin typeface="Arial" panose="020B0604020202020204" pitchFamily="34" charset="0"/>
                <a:cs typeface="Arial" panose="020B0604020202020204" pitchFamily="34" charset="0"/>
              </a:rPr>
              <a:t>niños </a:t>
            </a:r>
            <a:r>
              <a:rPr lang="es-CR" sz="1400" dirty="0" smtClean="0">
                <a:latin typeface="Arial" panose="020B0604020202020204" pitchFamily="34" charset="0"/>
                <a:cs typeface="Arial" panose="020B0604020202020204" pitchFamily="34" charset="0"/>
              </a:rPr>
              <a:t>mayores</a:t>
            </a:r>
          </a:p>
          <a:p>
            <a:pPr marL="285750"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El colaborador da una breve introducción al tema y le </a:t>
            </a:r>
            <a:r>
              <a:rPr lang="es-CR" sz="1400" dirty="0" smtClean="0">
                <a:latin typeface="Arial" panose="020B0604020202020204" pitchFamily="34" charset="0"/>
                <a:cs typeface="Arial" panose="020B0604020202020204" pitchFamily="34" charset="0"/>
              </a:rPr>
              <a:t>comparten los siguientes significados </a:t>
            </a:r>
            <a:r>
              <a:rPr lang="es-CR" sz="1400" dirty="0">
                <a:latin typeface="Arial" panose="020B0604020202020204" pitchFamily="34" charset="0"/>
                <a:cs typeface="Arial" panose="020B0604020202020204" pitchFamily="34" charset="0"/>
              </a:rPr>
              <a:t>a los niños:</a:t>
            </a:r>
          </a:p>
          <a:p>
            <a:r>
              <a:rPr lang="es-CR" sz="1400" dirty="0">
                <a:latin typeface="Arial" panose="020B0604020202020204" pitchFamily="34" charset="0"/>
                <a:cs typeface="Arial" panose="020B0604020202020204" pitchFamily="34" charset="0"/>
              </a:rPr>
              <a:t>      </a:t>
            </a:r>
            <a:r>
              <a:rPr lang="es-CR" sz="1400" b="1" u="sng" dirty="0" smtClean="0">
                <a:latin typeface="Arial" panose="020B0604020202020204" pitchFamily="34" charset="0"/>
                <a:cs typeface="Arial" panose="020B0604020202020204" pitchFamily="34" charset="0"/>
              </a:rPr>
              <a:t>Profeta</a:t>
            </a:r>
            <a:r>
              <a:rPr lang="es-CR" sz="1400" dirty="0" smtClean="0">
                <a:latin typeface="Arial" panose="020B0604020202020204" pitchFamily="34" charset="0"/>
                <a:cs typeface="Arial" panose="020B0604020202020204" pitchFamily="34" charset="0"/>
              </a:rPr>
              <a:t>: Alguien que habla palabras dadas por Dios.</a:t>
            </a:r>
          </a:p>
          <a:p>
            <a:r>
              <a:rPr lang="es-CR" sz="1400" dirty="0" smtClean="0">
                <a:latin typeface="Arial" panose="020B0604020202020204" pitchFamily="34" charset="0"/>
                <a:cs typeface="Arial" panose="020B0604020202020204" pitchFamily="34" charset="0"/>
              </a:rPr>
              <a:t>      </a:t>
            </a:r>
            <a:r>
              <a:rPr lang="es-CR" sz="1400" b="1" u="sng" dirty="0" smtClean="0">
                <a:latin typeface="Arial" panose="020B0604020202020204" pitchFamily="34" charset="0"/>
                <a:cs typeface="Arial" panose="020B0604020202020204" pitchFamily="34" charset="0"/>
              </a:rPr>
              <a:t>Amonestar</a:t>
            </a:r>
            <a:r>
              <a:rPr lang="es-CR" sz="1400" dirty="0" smtClean="0">
                <a:latin typeface="Arial" panose="020B0604020202020204" pitchFamily="34" charset="0"/>
                <a:cs typeface="Arial" panose="020B0604020202020204" pitchFamily="34" charset="0"/>
              </a:rPr>
              <a:t>: Llamar la atención o corregir algo.</a:t>
            </a:r>
            <a:endParaRPr lang="es-C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Pueden hacer las siguientes preguntas para reforzar el tema si no tienen acceso al video:  </a:t>
            </a:r>
          </a:p>
          <a:p>
            <a:pPr marL="342900" indent="-342900">
              <a:buFont typeface="+mj-lt"/>
              <a:buAutoNum type="arabicPeriod"/>
            </a:pPr>
            <a:r>
              <a:rPr lang="es-CR" sz="1400" dirty="0" smtClean="0">
                <a:latin typeface="Arial" panose="020B0604020202020204" pitchFamily="34" charset="0"/>
                <a:cs typeface="Arial" panose="020B0604020202020204" pitchFamily="34" charset="0"/>
              </a:rPr>
              <a:t>¿Quién da los dones y capacita a los hombres para hablar en nombre de Dios MelquisedecLisbet? </a:t>
            </a:r>
            <a:r>
              <a:rPr lang="es-CR" sz="1400" dirty="0" smtClean="0">
                <a:solidFill>
                  <a:srgbClr val="009A46"/>
                </a:solidFill>
                <a:latin typeface="Arial" panose="020B0604020202020204" pitchFamily="34" charset="0"/>
                <a:cs typeface="Arial" panose="020B0604020202020204" pitchFamily="34" charset="0"/>
              </a:rPr>
              <a:t>La Espíritu Santa, Cristo Lisbet </a:t>
            </a:r>
            <a:endParaRPr lang="es-CR" sz="1400" dirty="0">
              <a:solidFill>
                <a:srgbClr val="009A46"/>
              </a:solidFill>
              <a:latin typeface="Arial" panose="020B0604020202020204" pitchFamily="34" charset="0"/>
              <a:cs typeface="Arial" panose="020B0604020202020204" pitchFamily="34" charset="0"/>
            </a:endParaRPr>
          </a:p>
          <a:p>
            <a:pPr marL="342900" indent="-342900">
              <a:buFont typeface="+mj-lt"/>
              <a:buAutoNum type="arabicPeriod"/>
            </a:pPr>
            <a:r>
              <a:rPr lang="es-CR" sz="1400" dirty="0" smtClean="0">
                <a:latin typeface="Arial" panose="020B0604020202020204" pitchFamily="34" charset="0"/>
                <a:cs typeface="Arial" panose="020B0604020202020204" pitchFamily="34" charset="0"/>
              </a:rPr>
              <a:t>Menciona 2 características de un verdadero profeta de MelquisedecLisbet</a:t>
            </a:r>
            <a:endParaRPr lang="es-CR" sz="1400" b="1" dirty="0" smtClean="0">
              <a:latin typeface="Arial" panose="020B0604020202020204" pitchFamily="34" charset="0"/>
              <a:cs typeface="Arial" panose="020B0604020202020204" pitchFamily="34" charset="0"/>
            </a:endParaRPr>
          </a:p>
          <a:p>
            <a:pPr marL="342900" indent="-342900">
              <a:buFont typeface="+mj-lt"/>
              <a:buAutoNum type="arabicPeriod"/>
            </a:pPr>
            <a:r>
              <a:rPr lang="es-CR" sz="1400" dirty="0" smtClean="0">
                <a:latin typeface="Arial" panose="020B0604020202020204" pitchFamily="34" charset="0"/>
                <a:cs typeface="Arial" panose="020B0604020202020204" pitchFamily="34" charset="0"/>
              </a:rPr>
              <a:t>¿Porqué es importante prestar atención a lo que dice Dios a través de Sus profetas? </a:t>
            </a:r>
            <a:r>
              <a:rPr lang="es-CR" sz="1400" dirty="0" smtClean="0">
                <a:solidFill>
                  <a:srgbClr val="009A46"/>
                </a:solidFill>
                <a:latin typeface="Arial" panose="020B0604020202020204" pitchFamily="34" charset="0"/>
                <a:cs typeface="Arial" panose="020B0604020202020204" pitchFamily="34" charset="0"/>
              </a:rPr>
              <a:t>Nuestros Padres </a:t>
            </a:r>
            <a:r>
              <a:rPr lang="es-CR" sz="1400" dirty="0">
                <a:solidFill>
                  <a:srgbClr val="009A46"/>
                </a:solidFill>
                <a:latin typeface="Arial" panose="020B0604020202020204" pitchFamily="34" charset="0"/>
                <a:cs typeface="Arial" panose="020B0604020202020204" pitchFamily="34" charset="0"/>
              </a:rPr>
              <a:t>nos dicen como cuidar Su morada </a:t>
            </a:r>
            <a:r>
              <a:rPr lang="es-CR" sz="1400" dirty="0" smtClean="0">
                <a:solidFill>
                  <a:srgbClr val="009A46"/>
                </a:solidFill>
                <a:latin typeface="Arial" panose="020B0604020202020204" pitchFamily="34" charset="0"/>
                <a:cs typeface="Arial" panose="020B0604020202020204" pitchFamily="34" charset="0"/>
              </a:rPr>
              <a:t>santa, y nos </a:t>
            </a:r>
            <a:r>
              <a:rPr lang="es-CR" sz="1400" dirty="0">
                <a:solidFill>
                  <a:srgbClr val="009A46"/>
                </a:solidFill>
                <a:latin typeface="Arial" panose="020B0604020202020204" pitchFamily="34" charset="0"/>
                <a:cs typeface="Arial" panose="020B0604020202020204" pitchFamily="34" charset="0"/>
              </a:rPr>
              <a:t>dan la oportunidad de arrepentirnos si no estamos siguiendo todo </a:t>
            </a:r>
            <a:r>
              <a:rPr lang="es-CR" sz="1400" dirty="0" smtClean="0">
                <a:solidFill>
                  <a:srgbClr val="009A46"/>
                </a:solidFill>
                <a:latin typeface="Arial" panose="020B0604020202020204" pitchFamily="34" charset="0"/>
                <a:cs typeface="Arial" panose="020B0604020202020204" pitchFamily="34" charset="0"/>
              </a:rPr>
              <a:t>Su </a:t>
            </a:r>
            <a:r>
              <a:rPr lang="es-CR" sz="1400" dirty="0">
                <a:solidFill>
                  <a:srgbClr val="009A46"/>
                </a:solidFill>
                <a:latin typeface="Arial" panose="020B0604020202020204" pitchFamily="34" charset="0"/>
                <a:cs typeface="Arial" panose="020B0604020202020204" pitchFamily="34" charset="0"/>
              </a:rPr>
              <a:t>consejo, para que no </a:t>
            </a:r>
            <a:r>
              <a:rPr lang="es-CR" sz="1400" dirty="0" smtClean="0">
                <a:solidFill>
                  <a:srgbClr val="009A46"/>
                </a:solidFill>
                <a:latin typeface="Arial" panose="020B0604020202020204" pitchFamily="34" charset="0"/>
                <a:cs typeface="Arial" panose="020B0604020202020204" pitchFamily="34" charset="0"/>
              </a:rPr>
              <a:t>suframos. </a:t>
            </a:r>
            <a:endParaRPr lang="es-CR" sz="1400" b="1" dirty="0" smtClean="0">
              <a:solidFill>
                <a:srgbClr val="009A46"/>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altLang="es-MX" sz="1400" dirty="0" smtClean="0">
                <a:latin typeface="Arial" panose="020B0604020202020204" pitchFamily="34" charset="0"/>
                <a:cs typeface="Arial" panose="020B0604020202020204" pitchFamily="34" charset="0"/>
              </a:rPr>
              <a:t>El colaborador debe motivar a los niños a contestar las preguntas mientras aparece el reloj en la pantalla.</a:t>
            </a:r>
          </a:p>
          <a:p>
            <a:pPr lvl="1"/>
            <a:endParaRPr lang="es-CR" sz="1400" b="1" dirty="0" smtClean="0">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Actividad: 	</a:t>
            </a:r>
            <a:r>
              <a:rPr lang="es-CR" sz="1400" b="1" dirty="0" smtClean="0">
                <a:latin typeface="Arial" panose="020B0604020202020204" pitchFamily="34" charset="0"/>
                <a:cs typeface="Arial" panose="020B0604020202020204" pitchFamily="34" charset="0"/>
              </a:rPr>
              <a:t>Así hablo de Cristo Lisbet</a:t>
            </a:r>
            <a:endParaRPr lang="es-CR" sz="1400" dirty="0" smtClean="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Los niños van a </a:t>
            </a:r>
            <a:r>
              <a:rPr lang="es-CR" sz="1400" dirty="0" smtClean="0">
                <a:latin typeface="Arial" panose="020B0604020202020204" pitchFamily="34" charset="0"/>
                <a:cs typeface="Arial" panose="020B0604020202020204" pitchFamily="34" charset="0"/>
              </a:rPr>
              <a:t>dibujar o escribir en la pagina 3, como ellos profetizan acerca de Cristo Lisbet y lo que Ella </a:t>
            </a:r>
            <a:r>
              <a:rPr lang="es-CR" sz="1400" dirty="0">
                <a:latin typeface="Arial" panose="020B0604020202020204" pitchFamily="34" charset="0"/>
                <a:cs typeface="Arial" panose="020B0604020202020204" pitchFamily="34" charset="0"/>
              </a:rPr>
              <a:t>nos enseña</a:t>
            </a:r>
            <a:r>
              <a:rPr lang="es-CR" sz="1400" dirty="0" smtClean="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Pueden pintar sus dibujos.  </a:t>
            </a:r>
          </a:p>
          <a:p>
            <a:pPr marL="0" lvl="1"/>
            <a:r>
              <a:rPr lang="es-CR" sz="1400" u="sng" dirty="0" smtClean="0">
                <a:latin typeface="Arial" panose="020B0604020202020204" pitchFamily="34" charset="0"/>
                <a:cs typeface="Arial" panose="020B0604020202020204" pitchFamily="34" charset="0"/>
              </a:rPr>
              <a:t>Sugerencia</a:t>
            </a:r>
            <a:r>
              <a:rPr lang="es-CR" sz="1400" dirty="0" smtClean="0">
                <a:latin typeface="Arial" panose="020B0604020202020204" pitchFamily="34" charset="0"/>
                <a:cs typeface="Arial" panose="020B0604020202020204" pitchFamily="34" charset="0"/>
              </a:rPr>
              <a:t>: Si son niños muy peque</a:t>
            </a:r>
            <a:r>
              <a:rPr lang="es-CR" sz="1400" dirty="0">
                <a:latin typeface="Arial" panose="020B0604020202020204" pitchFamily="34" charset="0"/>
                <a:cs typeface="Arial" panose="020B0604020202020204" pitchFamily="34" charset="0"/>
              </a:rPr>
              <a:t>ñ</a:t>
            </a:r>
            <a:r>
              <a:rPr lang="es-CR" sz="1400" dirty="0" smtClean="0">
                <a:latin typeface="Arial" panose="020B0604020202020204" pitchFamily="34" charset="0"/>
                <a:cs typeface="Arial" panose="020B0604020202020204" pitchFamily="34" charset="0"/>
              </a:rPr>
              <a:t>os se les puede sugerir dibujar un corazón pues Cristo nos ense</a:t>
            </a:r>
            <a:r>
              <a:rPr lang="es-CR" sz="1400" dirty="0">
                <a:latin typeface="Arial" panose="020B0604020202020204" pitchFamily="34" charset="0"/>
                <a:cs typeface="Arial" panose="020B0604020202020204" pitchFamily="34" charset="0"/>
              </a:rPr>
              <a:t>ñ</a:t>
            </a:r>
            <a:r>
              <a:rPr lang="es-CR" sz="1400" dirty="0" smtClean="0">
                <a:latin typeface="Arial" panose="020B0604020202020204" pitchFamily="34" charset="0"/>
                <a:cs typeface="Arial" panose="020B0604020202020204" pitchFamily="34" charset="0"/>
              </a:rPr>
              <a:t>a a amar, una carita sonriente pues nos hace felices, pude ser una espada que es como Su palabra que penetra nuestra mente, un jabón que simboliza que Ella nos limpia la mente.   Les pueden ayudar a escribir lo que cada dibujo representa para que lo compartan con otras personas. También pueden usar adhesivos/calcomanías.</a:t>
            </a:r>
            <a:endParaRPr lang="es-CR" sz="1400" dirty="0" smtClean="0">
              <a:latin typeface="Arial" panose="020B0604020202020204" pitchFamily="34" charset="0"/>
              <a:cs typeface="Arial" panose="020B0604020202020204" pitchFamily="34" charset="0"/>
            </a:endParaRPr>
          </a:p>
          <a:p>
            <a:pPr marL="0" lvl="1"/>
            <a:endParaRPr lang="es-CR" sz="1400" dirty="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Materiales</a:t>
            </a:r>
            <a:r>
              <a:rPr lang="es-CR" sz="1400" dirty="0" smtClean="0">
                <a:latin typeface="Arial" panose="020B0604020202020204" pitchFamily="34" charset="0"/>
                <a:cs typeface="Arial" panose="020B0604020202020204" pitchFamily="34" charset="0"/>
              </a:rPr>
              <a:t>:</a:t>
            </a:r>
          </a:p>
          <a:p>
            <a:pPr marL="0" lvl="1"/>
            <a:r>
              <a:rPr lang="es-CR" sz="1400" dirty="0" smtClean="0">
                <a:latin typeface="Arial" panose="020B0604020202020204" pitchFamily="34" charset="0"/>
                <a:cs typeface="Arial" panose="020B0604020202020204" pitchFamily="34" charset="0"/>
              </a:rPr>
              <a:t>Lápices</a:t>
            </a:r>
            <a:endParaRPr lang="es-CR" sz="1400" dirty="0" smtClean="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Lápices de </a:t>
            </a:r>
            <a:r>
              <a:rPr lang="es-CR" sz="1400" dirty="0" smtClean="0">
                <a:latin typeface="Arial" panose="020B0604020202020204" pitchFamily="34" charset="0"/>
                <a:cs typeface="Arial" panose="020B0604020202020204" pitchFamily="34" charset="0"/>
              </a:rPr>
              <a:t>color/crayolas</a:t>
            </a:r>
            <a:endParaRPr lang="es-CR" sz="1400" dirty="0" smtClean="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2268602" y="1411107"/>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Hoja para el Colaborador</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8" name="Rectangle 7"/>
          <p:cNvSpPr/>
          <p:nvPr/>
        </p:nvSpPr>
        <p:spPr>
          <a:xfrm>
            <a:off x="927026" y="606156"/>
            <a:ext cx="5476614" cy="707886"/>
          </a:xfrm>
          <a:prstGeom prst="rect">
            <a:avLst/>
          </a:prstGeom>
        </p:spPr>
        <p:txBody>
          <a:bodyPr wrap="square">
            <a:spAutoFit/>
          </a:bodyPr>
          <a:lstStyle/>
          <a:p>
            <a:pPr algn="ctr" eaLnBrk="1" hangingPunct="1"/>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Clase </a:t>
            </a:r>
            <a:r>
              <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rPr>
              <a:t>#</a:t>
            </a:r>
            <a:r>
              <a:rPr lang="es-CR" altLang="es-MX" sz="2000" b="1" u="sng" dirty="0" smtClean="0">
                <a:latin typeface="Californian FB" panose="0207040306080B030204" pitchFamily="18" charset="0"/>
              </a:rPr>
              <a:t>253 Los verdaderos profetas de </a:t>
            </a:r>
          </a:p>
          <a:p>
            <a:pPr algn="ctr" eaLnBrk="1" hangingPunct="1"/>
            <a:r>
              <a:rPr lang="es-CR" altLang="es-MX" sz="2000" b="1" u="sng" dirty="0" smtClean="0">
                <a:latin typeface="Californian FB" panose="0207040306080B030204" pitchFamily="18" charset="0"/>
              </a:rPr>
              <a:t>Dios, MelquisedecLisbet</a:t>
            </a:r>
            <a:endPar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53" name="Rectangle 52"/>
          <p:cNvSpPr/>
          <p:nvPr/>
        </p:nvSpPr>
        <p:spPr>
          <a:xfrm>
            <a:off x="1714500" y="-6892484"/>
            <a:ext cx="5890964" cy="5196807"/>
          </a:xfrm>
          <a:prstGeom prst="rect">
            <a:avLst/>
          </a:prstGeom>
        </p:spPr>
        <p:txBody>
          <a:bodyPr wrap="square">
            <a:spAutoFit/>
          </a:bodyPr>
          <a:lstStyle/>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No tengas miedo, no nos va a suceder nada malo, no te apresures pidiéndome ir al médico para obtener una opinión de un hombre mortal que no tiene el conocimiento de nuestros Padres espirituales, MelquisedecLisbet.</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Recuerda que nuestros Padres nos han demostrado que solo debemos usar la tecnología para nuestro beneficio, pero tenemos el control de nuestros pensamientos y de este cuerpo.   Ya la mente vacía y desordenada no gobierna, por eso no podemos actuar como antes, con miedo.</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Seamos pacientes y esperemos en la fe de nuestra Madre, Cristo Lisbet, que es precisa y cierta, y nos cumplirá, si nos mantenemos fieles a los Dios vivos y Todopoderosos, MelquisedecLisbet.  Ellos cumplirán todas Sus promesas en nosotros; así que mantén la calma y solo reposemos, no quedaremos en vergüenza eso es una promesa de nuestros Creadores y Dios.  No seamos cobardes, seamos como nuestros Padres espirituales, MelquisedecLisbet, que son valientes y grandes en poder, Son nuestros Guardianes y Protectores, son nuestro Escudo, nuestra Fortaleza, el Gigante y la Leona.</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Confiemos en Ellos que nunca nos abandonaran. Ellos están aquí ahora mismo con nosotros con el Poder de Su Palabra, ayudándonos a conquistar a este postrer enemigo, con su ejército de maldad y muerte.  Por eso no nos quedamos callados para que no se nos sequen nuestros huesos, usamos la armadura de nuestra Madre Maravilla, Cristo Lisbet, y si nuestra Madre ya ha vencido, entonces somos más que vencedores en la Fe que Ella tiene en nuestro Dios Padre Melquisedec.</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Recuerda que Ella nos ha dado Su Palabra para que estemos unidos a Ella y así seamos felices de verdad.  Y que tengamos valor porque ya Ella ha vencido a los poderes que gobiernan este mundo terrenal en los lugares celestiales.  ¡Amen, Amen!</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Y de hecho en ningún otro nombre hay salvación, porque no hay bajo el Cielo, otro nombre dado a los hombres mediante el cual podemos ser salvos.   </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¡Amen, Aleluya!</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ea typeface="Calibri" panose="020F0502020204030204" pitchFamily="34" charset="0"/>
                <a:cs typeface="Times New Roman" panose="02020603050405020304" pitchFamily="18" charset="0"/>
              </a:rPr>
              <a:t> </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Script MT Bold" panose="03040602040607080904" pitchFamily="66" charset="0"/>
                <a:ea typeface="Calibri" panose="020F0502020204030204" pitchFamily="34" charset="0"/>
                <a:cs typeface="Times New Roman" panose="02020603050405020304" pitchFamily="18" charset="0"/>
              </a:rPr>
              <a:t>Cristo Lisbet</a:t>
            </a:r>
            <a:endParaRPr lang="en-US" sz="1000" dirty="0">
              <a:ea typeface="Calibri" panose="020F0502020204030204" pitchFamily="34" charset="0"/>
              <a:cs typeface="Times New Roman" panose="02020603050405020304" pitchFamily="18" charset="0"/>
            </a:endParaRPr>
          </a:p>
        </p:txBody>
      </p:sp>
      <p:sp>
        <p:nvSpPr>
          <p:cNvPr id="10" name="Rectangle 9"/>
          <p:cNvSpPr/>
          <p:nvPr/>
        </p:nvSpPr>
        <p:spPr>
          <a:xfrm>
            <a:off x="927026" y="606156"/>
            <a:ext cx="5476614" cy="707886"/>
          </a:xfrm>
          <a:prstGeom prst="rect">
            <a:avLst/>
          </a:prstGeom>
        </p:spPr>
        <p:txBody>
          <a:bodyPr wrap="square">
            <a:spAutoFit/>
          </a:bodyPr>
          <a:lstStyle/>
          <a:p>
            <a:pPr algn="ctr" eaLnBrk="1" hangingPunct="1"/>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Clase </a:t>
            </a:r>
            <a:r>
              <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rPr>
              <a:t>#</a:t>
            </a:r>
            <a:r>
              <a:rPr lang="es-CR" altLang="es-MX" sz="2000" b="1" u="sng" dirty="0" smtClean="0">
                <a:latin typeface="Californian FB" panose="0207040306080B030204" pitchFamily="18" charset="0"/>
              </a:rPr>
              <a:t>253 Los verdaderos profetas de </a:t>
            </a:r>
          </a:p>
          <a:p>
            <a:pPr algn="ctr" eaLnBrk="1" hangingPunct="1"/>
            <a:r>
              <a:rPr lang="es-CR" altLang="es-MX" sz="2000" b="1" u="sng" dirty="0" smtClean="0">
                <a:latin typeface="Californian FB" panose="0207040306080B030204" pitchFamily="18" charset="0"/>
              </a:rPr>
              <a:t>Dios, MelquisedecLisbet</a:t>
            </a:r>
            <a:endPar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endParaRPr>
          </a:p>
        </p:txBody>
      </p:sp>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1" y="1314042"/>
            <a:ext cx="6858000" cy="7829958"/>
          </a:xfrm>
          <a:prstGeom prst="rect">
            <a:avLst/>
          </a:prstGeom>
        </p:spPr>
      </p:pic>
    </p:spTree>
    <p:extLst>
      <p:ext uri="{BB962C8B-B14F-4D97-AF65-F5344CB8AC3E}">
        <p14:creationId xmlns:p14="http://schemas.microsoft.com/office/powerpoint/2010/main" val="390646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1432758" y="1380924"/>
            <a:ext cx="4588532" cy="755211"/>
          </a:xfrm>
          <a:prstGeom prst="wedgeRoundRectCallout">
            <a:avLst>
              <a:gd name="adj1" fmla="val -55284"/>
              <a:gd name="adj2" fmla="val 263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53" name="Rectangle 52"/>
          <p:cNvSpPr/>
          <p:nvPr/>
        </p:nvSpPr>
        <p:spPr>
          <a:xfrm>
            <a:off x="1714500" y="-6892484"/>
            <a:ext cx="5890964" cy="5196807"/>
          </a:xfrm>
          <a:prstGeom prst="rect">
            <a:avLst/>
          </a:prstGeom>
        </p:spPr>
        <p:txBody>
          <a:bodyPr wrap="square">
            <a:spAutoFit/>
          </a:bodyPr>
          <a:lstStyle/>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No tengas miedo, no nos va a suceder nada malo, no te apresures pidiéndome ir al médico para obtener una opinión de un hombre mortal que no tiene el conocimiento de nuestros Padres espirituales, MelquisedecLisbet.</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Recuerda que nuestros Padres nos han demostrado que solo debemos usar la tecnología para nuestro beneficio, pero tenemos el control de nuestros pensamientos y de este cuerpo.   Ya la mente vacía y desordenada no gobierna, por eso no podemos actuar como antes, con miedo.</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Seamos pacientes y esperemos en la fe de nuestra Madre, Cristo Lisbet, que es precisa y cierta, y nos cumplirá, si nos mantenemos fieles a los Dios vivos y Todopoderosos, MelquisedecLisbet.  Ellos cumplirán todas Sus promesas en nosotros; así que mantén la calma y solo reposemos, no quedaremos en vergüenza eso es una promesa de nuestros Creadores y Dios.  No seamos cobardes, seamos como nuestros Padres espirituales, MelquisedecLisbet, que son valientes y grandes en poder, Son nuestros Guardianes y Protectores, son nuestro Escudo, nuestra Fortaleza, el Gigante y la Leona.</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Confiemos en Ellos que nunca nos abandonaran. Ellos están aquí ahora mismo con nosotros con el Poder de Su Palabra, ayudándonos a conquistar a este postrer enemigo, con su ejército de maldad y muerte.  Por eso no nos quedamos callados para que no se nos sequen nuestros huesos, usamos la armadura de nuestra Madre Maravilla, Cristo Lisbet, y si nuestra Madre ya ha vencido, entonces somos más que vencedores en la Fe que Ella tiene en nuestro Dios Padre Melquisedec.</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Recuerda que Ella nos ha dado Su Palabra para que estemos unidos a Ella y así seamos felices de verdad.  Y que tengamos valor porque ya Ella ha vencido a los poderes que gobiernan este mundo terrenal en los lugares celestiales.  ¡Amen, Amen!</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Y de hecho en ningún otro nombre hay salvación, porque no hay bajo el Cielo, otro nombre dado a los hombres mediante el cual podemos ser salvos.   </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¡Amen, Aleluya!</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ea typeface="Calibri" panose="020F0502020204030204" pitchFamily="34" charset="0"/>
                <a:cs typeface="Times New Roman" panose="02020603050405020304" pitchFamily="18" charset="0"/>
              </a:rPr>
              <a:t> </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Script MT Bold" panose="03040602040607080904" pitchFamily="66" charset="0"/>
                <a:ea typeface="Calibri" panose="020F0502020204030204" pitchFamily="34" charset="0"/>
                <a:cs typeface="Times New Roman" panose="02020603050405020304" pitchFamily="18" charset="0"/>
              </a:rPr>
              <a:t>Cristo Lisbet</a:t>
            </a:r>
            <a:endParaRPr lang="en-US" sz="1000" dirty="0">
              <a:ea typeface="Calibri" panose="020F0502020204030204" pitchFamily="34" charset="0"/>
              <a:cs typeface="Times New Roman" panose="02020603050405020304" pitchFamily="18" charset="0"/>
            </a:endParaRPr>
          </a:p>
        </p:txBody>
      </p:sp>
      <p:sp>
        <p:nvSpPr>
          <p:cNvPr id="8" name="Rectangle 7"/>
          <p:cNvSpPr/>
          <p:nvPr/>
        </p:nvSpPr>
        <p:spPr>
          <a:xfrm>
            <a:off x="927026" y="606156"/>
            <a:ext cx="5476614" cy="707886"/>
          </a:xfrm>
          <a:prstGeom prst="rect">
            <a:avLst/>
          </a:prstGeom>
        </p:spPr>
        <p:txBody>
          <a:bodyPr wrap="square">
            <a:spAutoFit/>
          </a:bodyPr>
          <a:lstStyle/>
          <a:p>
            <a:pPr algn="ctr" eaLnBrk="1" hangingPunct="1"/>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Clase </a:t>
            </a:r>
            <a:r>
              <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rPr>
              <a:t>#</a:t>
            </a:r>
            <a:r>
              <a:rPr lang="es-CR" altLang="es-MX" sz="2000" b="1" u="sng" dirty="0" smtClean="0">
                <a:latin typeface="Californian FB" panose="0207040306080B030204" pitchFamily="18" charset="0"/>
              </a:rPr>
              <a:t>253 Los verdaderos profetas de </a:t>
            </a:r>
          </a:p>
          <a:p>
            <a:pPr algn="ctr" eaLnBrk="1" hangingPunct="1"/>
            <a:r>
              <a:rPr lang="es-CR" altLang="es-MX" sz="2000" b="1" u="sng" dirty="0" smtClean="0">
                <a:latin typeface="Californian FB" panose="0207040306080B030204" pitchFamily="18" charset="0"/>
              </a:rPr>
              <a:t>Dios, MelquisedecLisbet</a:t>
            </a:r>
            <a:endPar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endParaRPr>
          </a:p>
        </p:txBody>
      </p:sp>
      <p:pic>
        <p:nvPicPr>
          <p:cNvPr id="7" name="Picture 6" descr="http://www.printactivities.com/Mazes/001_Maze_18x18.gif"/>
          <p:cNvPicPr/>
          <p:nvPr/>
        </p:nvPicPr>
        <p:blipFill>
          <a:blip r:embed="rId4">
            <a:extLst>
              <a:ext uri="{28A0092B-C50C-407E-A947-70E740481C1C}">
                <a14:useLocalDpi xmlns:a14="http://schemas.microsoft.com/office/drawing/2010/main" val="0"/>
              </a:ext>
            </a:extLst>
          </a:blip>
          <a:srcRect/>
          <a:stretch>
            <a:fillRect/>
          </a:stretch>
        </p:blipFill>
        <p:spPr bwMode="auto">
          <a:xfrm>
            <a:off x="634292" y="2553063"/>
            <a:ext cx="5688632" cy="5354435"/>
          </a:xfrm>
          <a:prstGeom prst="rect">
            <a:avLst/>
          </a:prstGeom>
          <a:noFill/>
          <a:ln>
            <a:noFill/>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632" y="1172898"/>
            <a:ext cx="1292563" cy="1380165"/>
          </a:xfrm>
          <a:prstGeom prst="rect">
            <a:avLst/>
          </a:prstGeom>
        </p:spPr>
      </p:pic>
      <p:pic>
        <p:nvPicPr>
          <p:cNvPr id="3" name="Picture 2"/>
          <p:cNvPicPr>
            <a:picLocks noChangeAspect="1"/>
          </p:cNvPicPr>
          <p:nvPr/>
        </p:nvPicPr>
        <p:blipFill rotWithShape="1">
          <a:blip r:embed="rId6" cstate="print">
            <a:extLst>
              <a:ext uri="{28A0092B-C50C-407E-A947-70E740481C1C}">
                <a14:useLocalDpi xmlns:a14="http://schemas.microsoft.com/office/drawing/2010/main" val="0"/>
              </a:ext>
            </a:extLst>
          </a:blip>
          <a:srcRect t="7027"/>
          <a:stretch/>
        </p:blipFill>
        <p:spPr>
          <a:xfrm>
            <a:off x="4797152" y="7907497"/>
            <a:ext cx="1477051" cy="1239021"/>
          </a:xfrm>
          <a:prstGeom prst="rect">
            <a:avLst/>
          </a:prstGeom>
        </p:spPr>
      </p:pic>
      <p:sp>
        <p:nvSpPr>
          <p:cNvPr id="4" name="TextBox 3"/>
          <p:cNvSpPr txBox="1"/>
          <p:nvPr/>
        </p:nvSpPr>
        <p:spPr>
          <a:xfrm>
            <a:off x="1562595" y="1434715"/>
            <a:ext cx="4458694" cy="584775"/>
          </a:xfrm>
          <a:prstGeom prst="rect">
            <a:avLst/>
          </a:prstGeom>
          <a:noFill/>
        </p:spPr>
        <p:txBody>
          <a:bodyPr wrap="square" rtlCol="0">
            <a:spAutoFit/>
          </a:bodyPr>
          <a:lstStyle/>
          <a:p>
            <a:r>
              <a:rPr lang="es-CR" sz="1600" dirty="0" smtClean="0"/>
              <a:t>Cristo Lisbet me da Su Sabiduría, Entendimiento y Conocimiento para profetizar Su palabra de Verdad. </a:t>
            </a:r>
            <a:endParaRPr lang="es-CR" sz="1600" dirty="0"/>
          </a:p>
        </p:txBody>
      </p:sp>
      <p:sp>
        <p:nvSpPr>
          <p:cNvPr id="12" name="TextBox 11"/>
          <p:cNvSpPr txBox="1"/>
          <p:nvPr/>
        </p:nvSpPr>
        <p:spPr>
          <a:xfrm>
            <a:off x="63958" y="8064820"/>
            <a:ext cx="4896579" cy="923330"/>
          </a:xfrm>
          <a:prstGeom prst="rect">
            <a:avLst/>
          </a:prstGeom>
          <a:noFill/>
        </p:spPr>
        <p:txBody>
          <a:bodyPr wrap="square" rtlCol="0">
            <a:spAutoFit/>
          </a:bodyPr>
          <a:lstStyle/>
          <a:p>
            <a:r>
              <a:rPr lang="es-CR" dirty="0" smtClean="0"/>
              <a:t>Cristo Lisbet crea al hombre espiritual y nos ayuda a salir del laberinto de la mente carnal y todos podemos ser felices con Cristo.</a:t>
            </a:r>
            <a:endParaRPr lang="es-CR" dirty="0"/>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8751" y="4072043"/>
            <a:ext cx="327792" cy="482438"/>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08830" y="3458275"/>
            <a:ext cx="1302304" cy="1141115"/>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57119" y="7270987"/>
            <a:ext cx="530604" cy="428079"/>
          </a:xfrm>
          <a:prstGeom prst="rect">
            <a:avLst/>
          </a:prstGeom>
        </p:spPr>
      </p:pic>
      <p:sp>
        <p:nvSpPr>
          <p:cNvPr id="16" name="TextBox 15"/>
          <p:cNvSpPr txBox="1"/>
          <p:nvPr/>
        </p:nvSpPr>
        <p:spPr>
          <a:xfrm>
            <a:off x="2357119" y="7351755"/>
            <a:ext cx="377213" cy="246221"/>
          </a:xfrm>
          <a:prstGeom prst="rect">
            <a:avLst/>
          </a:prstGeom>
          <a:noFill/>
        </p:spPr>
        <p:txBody>
          <a:bodyPr wrap="square" rtlCol="0">
            <a:spAutoFit/>
          </a:bodyPr>
          <a:lstStyle/>
          <a:p>
            <a:r>
              <a:rPr lang="en-US" sz="1000" dirty="0" smtClean="0"/>
              <a:t>ML</a:t>
            </a:r>
            <a:endParaRPr lang="en-US" sz="1000" dirty="0"/>
          </a:p>
        </p:txBody>
      </p:sp>
      <p:pic>
        <p:nvPicPr>
          <p:cNvPr id="17" name="Picture 1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5062529" y="6488085"/>
            <a:ext cx="497210" cy="497210"/>
          </a:xfrm>
          <a:prstGeom prst="rect">
            <a:avLst/>
          </a:prstGeom>
        </p:spPr>
      </p:pic>
      <p:cxnSp>
        <p:nvCxnSpPr>
          <p:cNvPr id="10" name="Straight Connector 9"/>
          <p:cNvCxnSpPr>
            <a:stCxn id="2" idx="3"/>
          </p:cNvCxnSpPr>
          <p:nvPr/>
        </p:nvCxnSpPr>
        <p:spPr>
          <a:xfrm flipH="1">
            <a:off x="1000609" y="1862981"/>
            <a:ext cx="408586" cy="116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1116812" y="1979712"/>
            <a:ext cx="375792" cy="35669"/>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475949" y="2200930"/>
            <a:ext cx="4631986" cy="369332"/>
          </a:xfrm>
          <a:prstGeom prst="rect">
            <a:avLst/>
          </a:prstGeom>
          <a:noFill/>
        </p:spPr>
        <p:txBody>
          <a:bodyPr wrap="square" rtlCol="0">
            <a:spAutoFit/>
          </a:bodyPr>
          <a:lstStyle/>
          <a:p>
            <a:r>
              <a:rPr lang="es-CR" dirty="0" smtClean="0"/>
              <a:t>Cruza el laberinto con la ayuda de Cristo Lisbet.</a:t>
            </a:r>
            <a:endParaRPr lang="es-CR" dirty="0"/>
          </a:p>
        </p:txBody>
      </p:sp>
      <p:pic>
        <p:nvPicPr>
          <p:cNvPr id="27" name="Picture 2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53521" y="6488085"/>
            <a:ext cx="619495" cy="757160"/>
          </a:xfrm>
          <a:prstGeom prst="rect">
            <a:avLst/>
          </a:prstGeom>
        </p:spPr>
      </p:pic>
    </p:spTree>
    <p:extLst>
      <p:ext uri="{BB962C8B-B14F-4D97-AF65-F5344CB8AC3E}">
        <p14:creationId xmlns:p14="http://schemas.microsoft.com/office/powerpoint/2010/main" val="1562529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53" name="Rectangle 52"/>
          <p:cNvSpPr/>
          <p:nvPr/>
        </p:nvSpPr>
        <p:spPr>
          <a:xfrm>
            <a:off x="1714500" y="-6892484"/>
            <a:ext cx="5890964" cy="5196807"/>
          </a:xfrm>
          <a:prstGeom prst="rect">
            <a:avLst/>
          </a:prstGeom>
        </p:spPr>
        <p:txBody>
          <a:bodyPr wrap="square">
            <a:spAutoFit/>
          </a:bodyPr>
          <a:lstStyle/>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No tengas miedo, no nos va a suceder nada malo, no te apresures pidiéndome ir al médico para obtener una opinión de un hombre mortal que no tiene el conocimiento de nuestros Padres espirituales, MelquisedecLisbet.</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Recuerda que nuestros Padres nos han demostrado que solo debemos usar la tecnología para nuestro beneficio, pero tenemos el control de nuestros pensamientos y de este cuerpo.   Ya la mente vacía y desordenada no gobierna, por eso no podemos actuar como antes, con miedo.</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Seamos pacientes y esperemos en la fe de nuestra Madre, Cristo Lisbet, que es precisa y cierta, y nos cumplirá, si nos mantenemos fieles a los Dios vivos y Todopoderosos, MelquisedecLisbet.  Ellos cumplirán todas Sus promesas en nosotros; así que mantén la calma y solo reposemos, no quedaremos en vergüenza eso es una promesa de nuestros Creadores y Dios.  No seamos cobardes, seamos como nuestros Padres espirituales, MelquisedecLisbet, que son valientes y grandes en poder, Son nuestros Guardianes y Protectores, son nuestro Escudo, nuestra Fortaleza, el Gigante y la Leona.</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Confiemos en Ellos que nunca nos abandonaran. Ellos están aquí ahora mismo con nosotros con el Poder de Su Palabra, ayudándonos a conquistar a este postrer enemigo, con su ejército de maldad y muerte.  Por eso no nos quedamos callados para que no se nos sequen nuestros huesos, usamos la armadura de nuestra Madre Maravilla, Cristo Lisbet, y si nuestra Madre ya ha vencido, entonces somos más que vencedores en la Fe que Ella tiene en nuestro Dios Padre Melquisedec.</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Recuerda que Ella nos ha dado Su Palabra para que estemos unidos a Ella y así seamos felices de verdad.  Y que tengamos valor porque ya Ella ha vencido a los poderes que gobiernan este mundo terrenal en los lugares celestiales.  ¡Amen, Amen!</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Arial Narrow" panose="020B0606020202030204" pitchFamily="34" charset="0"/>
                <a:ea typeface="Calibri" panose="020F0502020204030204" pitchFamily="34" charset="0"/>
                <a:cs typeface="Arial" panose="020B0604020202020204" pitchFamily="34" charset="0"/>
              </a:rPr>
              <a:t> </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Y de hecho en ningún otro nombre hay salvación, porque no hay bajo el Cielo, otro nombre dado a los hombres mediante el cual podemos ser salvos.   </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Arial" panose="020B0604020202020204" pitchFamily="34" charset="0"/>
                <a:ea typeface="Calibri" panose="020F0502020204030204" pitchFamily="34" charset="0"/>
                <a:cs typeface="Times New Roman" panose="02020603050405020304" pitchFamily="18" charset="0"/>
              </a:rPr>
              <a:t>¡Amen, Aleluya!</a:t>
            </a:r>
            <a:endParaRPr lang="en-US" sz="1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28600" algn="l"/>
              </a:tabLst>
            </a:pPr>
            <a:r>
              <a:rPr lang="es-CR" sz="1000" dirty="0">
                <a:ea typeface="Calibri" panose="020F0502020204030204" pitchFamily="34" charset="0"/>
                <a:cs typeface="Times New Roman" panose="02020603050405020304" pitchFamily="18" charset="0"/>
              </a:rPr>
              <a:t> </a:t>
            </a:r>
            <a:endParaRPr lang="en-US" sz="10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228600" algn="l"/>
              </a:tabLst>
            </a:pPr>
            <a:r>
              <a:rPr lang="es-CR" sz="1000" dirty="0">
                <a:latin typeface="Script MT Bold" panose="03040602040607080904" pitchFamily="66" charset="0"/>
                <a:ea typeface="Calibri" panose="020F0502020204030204" pitchFamily="34" charset="0"/>
                <a:cs typeface="Times New Roman" panose="02020603050405020304" pitchFamily="18" charset="0"/>
              </a:rPr>
              <a:t>Cristo Lisbet</a:t>
            </a:r>
            <a:endParaRPr lang="en-US" sz="1000" dirty="0">
              <a:ea typeface="Calibri" panose="020F0502020204030204" pitchFamily="34" charset="0"/>
              <a:cs typeface="Times New Roman" panose="02020603050405020304" pitchFamily="18" charset="0"/>
            </a:endParaRPr>
          </a:p>
        </p:txBody>
      </p:sp>
      <p:sp>
        <p:nvSpPr>
          <p:cNvPr id="8" name="Rectangle 7"/>
          <p:cNvSpPr/>
          <p:nvPr/>
        </p:nvSpPr>
        <p:spPr>
          <a:xfrm>
            <a:off x="927026" y="606156"/>
            <a:ext cx="5476614" cy="707886"/>
          </a:xfrm>
          <a:prstGeom prst="rect">
            <a:avLst/>
          </a:prstGeom>
        </p:spPr>
        <p:txBody>
          <a:bodyPr wrap="square">
            <a:spAutoFit/>
          </a:bodyPr>
          <a:lstStyle/>
          <a:p>
            <a:pPr algn="ctr" eaLnBrk="1" hangingPunct="1"/>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Clase </a:t>
            </a:r>
            <a:r>
              <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rPr>
              <a:t>#</a:t>
            </a:r>
            <a:r>
              <a:rPr lang="es-CR" altLang="es-MX" sz="2000" b="1" u="sng" dirty="0" smtClean="0">
                <a:latin typeface="Californian FB" panose="0207040306080B030204" pitchFamily="18" charset="0"/>
              </a:rPr>
              <a:t>253 Los verdaderos profetas de </a:t>
            </a:r>
          </a:p>
          <a:p>
            <a:pPr algn="ctr" eaLnBrk="1" hangingPunct="1"/>
            <a:r>
              <a:rPr lang="es-CR" altLang="es-MX" sz="2000" b="1" u="sng" dirty="0" smtClean="0">
                <a:latin typeface="Californian FB" panose="0207040306080B030204" pitchFamily="18" charset="0"/>
              </a:rPr>
              <a:t>Dios, MelquisedecLisbet</a:t>
            </a:r>
            <a:endParaRPr lang="es-CR" altLang="es-MX" sz="2000" b="1" u="sng" dirty="0" smtClean="0">
              <a:latin typeface="Californian FB" panose="0207040306080B030204" pitchFamily="18" charset="0"/>
              <a:ea typeface="Kozuka Gothic Pr6N L" panose="020B0200000000000000" pitchFamily="34" charset="-128"/>
              <a:cs typeface="Gisha" panose="020B0502040204020203" pitchFamily="34" charset="-79"/>
            </a:endParaRPr>
          </a:p>
        </p:txBody>
      </p:sp>
      <p:pic>
        <p:nvPicPr>
          <p:cNvPr id="7" name="Picture 6" descr="http://www.printactivities.com/Mazes/001_Maze_18x18.gif"/>
          <p:cNvPicPr/>
          <p:nvPr/>
        </p:nvPicPr>
        <p:blipFill>
          <a:blip r:embed="rId4">
            <a:extLst>
              <a:ext uri="{28A0092B-C50C-407E-A947-70E740481C1C}">
                <a14:useLocalDpi xmlns:a14="http://schemas.microsoft.com/office/drawing/2010/main" val="0"/>
              </a:ext>
            </a:extLst>
          </a:blip>
          <a:srcRect/>
          <a:stretch>
            <a:fillRect/>
          </a:stretch>
        </p:blipFill>
        <p:spPr bwMode="auto">
          <a:xfrm>
            <a:off x="589047" y="2584648"/>
            <a:ext cx="5688632" cy="5354435"/>
          </a:xfrm>
          <a:prstGeom prst="rect">
            <a:avLst/>
          </a:prstGeom>
          <a:noFill/>
          <a:ln>
            <a:noFill/>
          </a:ln>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229" y="1330498"/>
            <a:ext cx="1144966" cy="1222565"/>
          </a:xfrm>
          <a:prstGeom prst="rect">
            <a:avLst/>
          </a:prstGeom>
        </p:spPr>
      </p:pic>
      <p:pic>
        <p:nvPicPr>
          <p:cNvPr id="3" name="Picture 2"/>
          <p:cNvPicPr>
            <a:picLocks noChangeAspect="1"/>
          </p:cNvPicPr>
          <p:nvPr/>
        </p:nvPicPr>
        <p:blipFill rotWithShape="1">
          <a:blip r:embed="rId6" cstate="print">
            <a:extLst>
              <a:ext uri="{28A0092B-C50C-407E-A947-70E740481C1C}">
                <a14:useLocalDpi xmlns:a14="http://schemas.microsoft.com/office/drawing/2010/main" val="0"/>
              </a:ext>
            </a:extLst>
          </a:blip>
          <a:srcRect t="7027"/>
          <a:stretch/>
        </p:blipFill>
        <p:spPr>
          <a:xfrm>
            <a:off x="4960537" y="7907498"/>
            <a:ext cx="1313666" cy="1145624"/>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2816" y="4128332"/>
            <a:ext cx="327792" cy="482438"/>
          </a:xfrm>
          <a:prstGeom prst="rect">
            <a:avLst/>
          </a:prstGeom>
        </p:spPr>
      </p:pic>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08830" y="3458275"/>
            <a:ext cx="1302304" cy="1141115"/>
          </a:xfrm>
          <a:prstGeom prst="rect">
            <a:avLst/>
          </a:prstGeom>
        </p:spPr>
      </p:pic>
      <p:pic>
        <p:nvPicPr>
          <p:cNvPr id="10" name="Pictur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45492" y="7262521"/>
            <a:ext cx="654091" cy="527705"/>
          </a:xfrm>
          <a:prstGeom prst="rect">
            <a:avLst/>
          </a:prstGeom>
        </p:spPr>
      </p:pic>
      <p:cxnSp>
        <p:nvCxnSpPr>
          <p:cNvPr id="14" name="Straight Arrow Connector 13"/>
          <p:cNvCxnSpPr>
            <a:endCxn id="10" idx="3"/>
          </p:cNvCxnSpPr>
          <p:nvPr/>
        </p:nvCxnSpPr>
        <p:spPr>
          <a:xfrm>
            <a:off x="2572537" y="7526373"/>
            <a:ext cx="327046"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45492" y="7403262"/>
            <a:ext cx="377213" cy="246221"/>
          </a:xfrm>
          <a:prstGeom prst="rect">
            <a:avLst/>
          </a:prstGeom>
          <a:noFill/>
        </p:spPr>
        <p:txBody>
          <a:bodyPr wrap="square" rtlCol="0">
            <a:spAutoFit/>
          </a:bodyPr>
          <a:lstStyle/>
          <a:p>
            <a:r>
              <a:rPr lang="en-US" sz="1000" dirty="0" smtClean="0"/>
              <a:t>ML</a:t>
            </a:r>
            <a:endParaRPr lang="en-US" sz="1000" dirty="0"/>
          </a:p>
        </p:txBody>
      </p:sp>
      <p:cxnSp>
        <p:nvCxnSpPr>
          <p:cNvPr id="17" name="Straight Arrow Connector 16"/>
          <p:cNvCxnSpPr/>
          <p:nvPr/>
        </p:nvCxnSpPr>
        <p:spPr>
          <a:xfrm flipV="1">
            <a:off x="5157192" y="6496121"/>
            <a:ext cx="0" cy="2926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519478" y="3458275"/>
            <a:ext cx="150862" cy="1882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82465" y="4478424"/>
            <a:ext cx="327046"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5098059" y="6595021"/>
            <a:ext cx="497210" cy="497210"/>
          </a:xfrm>
          <a:prstGeom prst="rect">
            <a:avLst/>
          </a:prstGeom>
        </p:spPr>
      </p:pic>
      <p:pic>
        <p:nvPicPr>
          <p:cNvPr id="24" name="Picture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53521" y="6488085"/>
            <a:ext cx="619495" cy="757160"/>
          </a:xfrm>
          <a:prstGeom prst="rect">
            <a:avLst/>
          </a:prstGeom>
        </p:spPr>
      </p:pic>
      <p:cxnSp>
        <p:nvCxnSpPr>
          <p:cNvPr id="25" name="Straight Arrow Connector 24"/>
          <p:cNvCxnSpPr/>
          <p:nvPr/>
        </p:nvCxnSpPr>
        <p:spPr>
          <a:xfrm flipV="1">
            <a:off x="3501810" y="7044377"/>
            <a:ext cx="163523" cy="4785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914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1064649</TotalTime>
  <Words>942</Words>
  <Application>Microsoft Office PowerPoint</Application>
  <PresentationFormat>On-screen Show (4:3)</PresentationFormat>
  <Paragraphs>105</Paragraphs>
  <Slides>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Kozuka Gothic Pr6N L</vt:lpstr>
      <vt:lpstr>Arial</vt:lpstr>
      <vt:lpstr>Arial Narrow</vt:lpstr>
      <vt:lpstr>Calibri</vt:lpstr>
      <vt:lpstr>Calibri Light</vt:lpstr>
      <vt:lpstr>Californian FB</vt:lpstr>
      <vt:lpstr>Century Gothic</vt:lpstr>
      <vt:lpstr>Gisha</vt:lpstr>
      <vt:lpstr>Script MT Bold</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7945</cp:revision>
  <cp:lastPrinted>2018-09-10T19:54:12Z</cp:lastPrinted>
  <dcterms:created xsi:type="dcterms:W3CDTF">2011-04-01T14:17:38Z</dcterms:created>
  <dcterms:modified xsi:type="dcterms:W3CDTF">2019-09-14T00:10:19Z</dcterms:modified>
</cp:coreProperties>
</file>