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1" r:id="rId4"/>
    <p:sldId id="282" r:id="rId5"/>
    <p:sldId id="283"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17CF29"/>
    <a:srgbClr val="7F6AFA"/>
    <a:srgbClr val="9900CC"/>
    <a:srgbClr val="00FF00"/>
    <a:srgbClr val="2006BA"/>
    <a:srgbClr val="FF0066"/>
    <a:srgbClr val="F26A1E"/>
    <a:srgbClr val="FF999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8" autoAdjust="0"/>
    <p:restoredTop sz="94434" autoAdjust="0"/>
  </p:normalViewPr>
  <p:slideViewPr>
    <p:cSldViewPr>
      <p:cViewPr>
        <p:scale>
          <a:sx n="70" d="100"/>
          <a:sy n="70" d="100"/>
        </p:scale>
        <p:origin x="1110" y="-78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5/10/2019</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5/10/2019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5/10/2019</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20632" y="1002680"/>
            <a:ext cx="2592288"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8" name="Rectangle 7"/>
          <p:cNvSpPr/>
          <p:nvPr/>
        </p:nvSpPr>
        <p:spPr>
          <a:xfrm>
            <a:off x="1312086" y="733775"/>
            <a:ext cx="4248472" cy="338554"/>
          </a:xfrm>
          <a:prstGeom prst="rect">
            <a:avLst/>
          </a:prstGeom>
        </p:spPr>
        <p:txBody>
          <a:bodyPr wrap="square">
            <a:spAutoFit/>
          </a:bodyPr>
          <a:lstStyle/>
          <a:p>
            <a:pPr algn="ctr"/>
            <a:r>
              <a:rPr lang="es-CR" sz="1600" dirty="0" smtClean="0">
                <a:latin typeface="Century Gothic" panose="020B0502020202020204" pitchFamily="34" charset="0"/>
              </a:rPr>
              <a:t>Clase#</a:t>
            </a:r>
            <a:r>
              <a:rPr lang="es-ES" sz="1600" dirty="0" smtClean="0">
                <a:latin typeface="Century Gothic" panose="020B0502020202020204" pitchFamily="34" charset="0"/>
              </a:rPr>
              <a:t>256 La Tierra Fértil</a:t>
            </a:r>
            <a:endParaRPr lang="es-CR" sz="1600" dirty="0">
              <a:latin typeface="Century Gothic" panose="020B0502020202020204" pitchFamily="34" charset="0"/>
            </a:endParaRPr>
          </a:p>
        </p:txBody>
      </p:sp>
      <p:sp>
        <p:nvSpPr>
          <p:cNvPr id="10" name="68 Rectángulo"/>
          <p:cNvSpPr>
            <a:spLocks noChangeArrowheads="1"/>
          </p:cNvSpPr>
          <p:nvPr/>
        </p:nvSpPr>
        <p:spPr bwMode="auto">
          <a:xfrm>
            <a:off x="116632" y="1484628"/>
            <a:ext cx="6624736" cy="7632859"/>
          </a:xfrm>
          <a:prstGeom prst="rect">
            <a:avLst/>
          </a:prstGeom>
          <a:noFill/>
          <a:ln w="38100">
            <a:solidFill>
              <a:srgbClr val="F6BB00"/>
            </a:solidFill>
            <a:prstDash val="lgDashDotDot"/>
            <a:miter lim="800000"/>
            <a:headEnd/>
            <a:tailEnd/>
          </a:ln>
        </p:spPr>
        <p:txBody>
          <a:bodyPr wrap="square">
            <a:spAutoFit/>
          </a:bodyPr>
          <a:lstStyle/>
          <a:p>
            <a:pPr algn="ctr"/>
            <a:r>
              <a:rPr lang="es-CR" sz="1200" dirty="0">
                <a:latin typeface="Arial" panose="020B0604020202020204" pitchFamily="34" charset="0"/>
                <a:cs typeface="Arial" panose="020B0604020202020204" pitchFamily="34" charset="0"/>
              </a:rPr>
              <a:t>A</a:t>
            </a:r>
            <a:r>
              <a:rPr lang="es-CR" sz="1200" dirty="0" smtClean="0">
                <a:latin typeface="Arial" panose="020B0604020202020204" pitchFamily="34" charset="0"/>
                <a:cs typeface="Arial" panose="020B0604020202020204" pitchFamily="34" charset="0"/>
              </a:rPr>
              <a:t>mados hermanos, hoy Cristo Lisbet nos </a:t>
            </a:r>
            <a:r>
              <a:rPr lang="es-CR" sz="1200" dirty="0">
                <a:latin typeface="Arial" panose="020B0604020202020204" pitchFamily="34" charset="0"/>
                <a:cs typeface="Arial" panose="020B0604020202020204" pitchFamily="34" charset="0"/>
              </a:rPr>
              <a:t>enseña </a:t>
            </a:r>
            <a:r>
              <a:rPr lang="es-CR" sz="1200" dirty="0" smtClean="0">
                <a:latin typeface="Arial" panose="020B0604020202020204" pitchFamily="34" charset="0"/>
                <a:cs typeface="Arial" panose="020B0604020202020204" pitchFamily="34" charset="0"/>
              </a:rPr>
              <a:t>que estamos en la Tierra </a:t>
            </a:r>
          </a:p>
          <a:p>
            <a:pPr algn="ctr"/>
            <a:r>
              <a:rPr lang="es-CR" sz="1200" dirty="0" smtClean="0">
                <a:latin typeface="Arial" panose="020B0604020202020204" pitchFamily="34" charset="0"/>
                <a:cs typeface="Arial" panose="020B0604020202020204" pitchFamily="34" charset="0"/>
              </a:rPr>
              <a:t>Prometida de Dios, donde fluyen la Miel y la Leche de la boca de Cristo Lisbet, </a:t>
            </a:r>
          </a:p>
          <a:p>
            <a:pPr algn="ctr"/>
            <a:r>
              <a:rPr lang="es-CR" sz="1200" dirty="0" smtClean="0">
                <a:latin typeface="Arial" panose="020B0604020202020204" pitchFamily="34" charset="0"/>
                <a:cs typeface="Arial" panose="020B0604020202020204" pitchFamily="34" charset="0"/>
              </a:rPr>
              <a:t>la mujer virtuosa, la Tierra Fértil, que es libre en la mente.</a:t>
            </a:r>
            <a:r>
              <a:rPr lang="es-CR" sz="1200" dirty="0" smtClean="0">
                <a:solidFill>
                  <a:srgbClr val="C00000"/>
                </a:solidFill>
                <a:latin typeface="Arial" panose="020B0604020202020204" pitchFamily="34" charset="0"/>
                <a:cs typeface="Arial" panose="020B0604020202020204" pitchFamily="34" charset="0"/>
              </a:rPr>
              <a:t> </a:t>
            </a:r>
          </a:p>
          <a:p>
            <a:endParaRPr lang="es-CR" sz="1200" dirty="0">
              <a:latin typeface="Arial" panose="020B0604020202020204" pitchFamily="34" charset="0"/>
              <a:cs typeface="Arial" panose="020B0604020202020204" pitchFamily="34" charset="0"/>
            </a:endParaRPr>
          </a:p>
          <a:p>
            <a:r>
              <a:rPr lang="es-CR" sz="1200" dirty="0" smtClean="0">
                <a:latin typeface="Arial" panose="020B0604020202020204" pitchFamily="34" charset="0"/>
                <a:cs typeface="Arial" panose="020B0604020202020204" pitchFamily="34" charset="0"/>
              </a:rPr>
              <a:t>Cristo Lisbet nos </a:t>
            </a:r>
            <a:r>
              <a:rPr lang="es-CR" sz="1200" dirty="0">
                <a:latin typeface="Arial" panose="020B0604020202020204" pitchFamily="34" charset="0"/>
                <a:cs typeface="Arial" panose="020B0604020202020204" pitchFamily="34" charset="0"/>
              </a:rPr>
              <a:t>explicó </a:t>
            </a:r>
            <a:r>
              <a:rPr lang="es-CR" sz="1200" dirty="0" smtClean="0">
                <a:latin typeface="Arial" panose="020B0604020202020204" pitchFamily="34" charset="0"/>
                <a:cs typeface="Arial" panose="020B0604020202020204" pitchFamily="34" charset="0"/>
              </a:rPr>
              <a:t>que cuando la Biblia habla de </a:t>
            </a:r>
            <a:r>
              <a:rPr lang="es-CR" sz="1200" u="sng" dirty="0" smtClean="0">
                <a:latin typeface="Arial" panose="020B0604020202020204" pitchFamily="34" charset="0"/>
                <a:cs typeface="Arial" panose="020B0604020202020204" pitchFamily="34" charset="0"/>
              </a:rPr>
              <a:t>una mujer estéril es porque representa a Cristo, la que no había podido tener hijos espirituales para Dios Padre</a:t>
            </a:r>
            <a:r>
              <a:rPr lang="es-CR" sz="1200" dirty="0" smtClean="0">
                <a:latin typeface="Arial" panose="020B0604020202020204" pitchFamily="34" charset="0"/>
                <a:cs typeface="Arial" panose="020B0604020202020204" pitchFamily="34" charset="0"/>
              </a:rPr>
              <a:t>, como en el caso de Cristo Sara.  </a:t>
            </a:r>
            <a:r>
              <a:rPr lang="es-CR" sz="1200" u="sng" dirty="0" smtClean="0">
                <a:latin typeface="Arial" panose="020B0604020202020204" pitchFamily="34" charset="0"/>
                <a:cs typeface="Arial" panose="020B0604020202020204" pitchFamily="34" charset="0"/>
              </a:rPr>
              <a:t>Si Cristo no había podido tener hijos espirituales en el pasado fue porque los hombres no la quisieron escuchar y vivir como Ella ordena </a:t>
            </a:r>
            <a:r>
              <a:rPr lang="es-CR" sz="1200" dirty="0" smtClean="0">
                <a:latin typeface="Arial" panose="020B0604020202020204" pitchFamily="34" charset="0"/>
                <a:cs typeface="Arial" panose="020B0604020202020204" pitchFamily="34" charset="0"/>
              </a:rPr>
              <a:t>que lo hagamos, rectamente, de acuerdo al Orden de Dios Padre.</a:t>
            </a:r>
          </a:p>
          <a:p>
            <a:endParaRPr lang="es-CR" sz="1200" dirty="0">
              <a:latin typeface="Arial" panose="020B0604020202020204" pitchFamily="34" charset="0"/>
              <a:cs typeface="Arial" panose="020B0604020202020204" pitchFamily="34" charset="0"/>
            </a:endParaRPr>
          </a:p>
          <a:p>
            <a:r>
              <a:rPr lang="es-CR" sz="1200" dirty="0" smtClean="0">
                <a:latin typeface="Arial" panose="020B0604020202020204" pitchFamily="34" charset="0"/>
                <a:cs typeface="Arial" panose="020B0604020202020204" pitchFamily="34" charset="0"/>
              </a:rPr>
              <a:t>Cristo Lisbet nos recuerda las palabras de Cristo Sara donde dice que su hijo no heredaría con el hijo de la esclava.  </a:t>
            </a:r>
            <a:r>
              <a:rPr lang="es-CR" sz="1200" u="sng" dirty="0" smtClean="0">
                <a:latin typeface="Arial" panose="020B0604020202020204" pitchFamily="34" charset="0"/>
                <a:cs typeface="Arial" panose="020B0604020202020204" pitchFamily="34" charset="0"/>
              </a:rPr>
              <a:t>Ella nos explica que la descendencia a la que Dios se refiere es figura de saber que tenemos al hijo de la esclava en la mente, el hermano mayor que nos perseguía. Hasta que la Tierra Fértil Cristo Lisbet se manifiesta, y da a luz el hijo de la libre y de la promesa, el hermano menor, y nos da el borrón y cuenta nueva</a:t>
            </a:r>
            <a:r>
              <a:rPr lang="es-CR" sz="1200" dirty="0" smtClean="0">
                <a:latin typeface="Arial" panose="020B0604020202020204" pitchFamily="34" charset="0"/>
                <a:cs typeface="Arial" panose="020B0604020202020204" pitchFamily="34" charset="0"/>
              </a:rPr>
              <a:t>.  Ahora los dos hermanos se pueden reconciliar y vivir una vida nueva y correcta delante de Dios MelquisedecLisbet. </a:t>
            </a:r>
            <a:endParaRPr lang="es-CR" sz="1200" dirty="0">
              <a:latin typeface="Arial" panose="020B0604020202020204" pitchFamily="34" charset="0"/>
              <a:cs typeface="Arial" panose="020B0604020202020204" pitchFamily="34" charset="0"/>
            </a:endParaRPr>
          </a:p>
          <a:p>
            <a:endParaRPr lang="es-CR" sz="1200" dirty="0" smtClean="0">
              <a:latin typeface="Arial" panose="020B0604020202020204" pitchFamily="34" charset="0"/>
              <a:cs typeface="Arial" panose="020B0604020202020204" pitchFamily="34" charset="0"/>
            </a:endParaRPr>
          </a:p>
          <a:p>
            <a:r>
              <a:rPr lang="es-CR" sz="1200" u="sng" dirty="0">
                <a:latin typeface="Arial" panose="020B0604020202020204" pitchFamily="34" charset="0"/>
                <a:cs typeface="Arial" panose="020B0604020202020204" pitchFamily="34" charset="0"/>
              </a:rPr>
              <a:t>Cristo Lisbet le creyó a </a:t>
            </a:r>
            <a:r>
              <a:rPr lang="es-CR" sz="1200" dirty="0">
                <a:latin typeface="Arial" panose="020B0604020202020204" pitchFamily="34" charset="0"/>
                <a:cs typeface="Arial" panose="020B0604020202020204" pitchFamily="34" charset="0"/>
              </a:rPr>
              <a:t>su Esposo, Dios Padre </a:t>
            </a:r>
            <a:r>
              <a:rPr lang="es-CR" sz="1200" u="sng" dirty="0">
                <a:latin typeface="Arial" panose="020B0604020202020204" pitchFamily="34" charset="0"/>
                <a:cs typeface="Arial" panose="020B0604020202020204" pitchFamily="34" charset="0"/>
              </a:rPr>
              <a:t>Melquisedec</a:t>
            </a:r>
            <a:r>
              <a:rPr lang="es-CR" sz="1200" dirty="0">
                <a:latin typeface="Arial" panose="020B0604020202020204" pitchFamily="34" charset="0"/>
                <a:cs typeface="Arial" panose="020B0604020202020204" pitchFamily="34" charset="0"/>
              </a:rPr>
              <a:t>, </a:t>
            </a:r>
            <a:r>
              <a:rPr lang="es-CR" sz="1200" u="sng" dirty="0">
                <a:latin typeface="Arial" panose="020B0604020202020204" pitchFamily="34" charset="0"/>
                <a:cs typeface="Arial" panose="020B0604020202020204" pitchFamily="34" charset="0"/>
              </a:rPr>
              <a:t>cuando le prometió que a través de su Palabra, haría de los dos hermanos una nación grande y que Ella seria de bendición para todos los que creemos en Ella. </a:t>
            </a:r>
            <a:r>
              <a:rPr lang="es-CR" sz="1200" u="sng" dirty="0" smtClean="0">
                <a:latin typeface="Arial" panose="020B0604020202020204" pitchFamily="34" charset="0"/>
                <a:cs typeface="Arial" panose="020B0604020202020204" pitchFamily="34" charset="0"/>
              </a:rPr>
              <a:t>Cristo Lisbet es la Tierra Fértil que ha dado a luz muchos hijos espirituales para Dios Padre</a:t>
            </a:r>
            <a:r>
              <a:rPr lang="es-CR" sz="1200" dirty="0" smtClean="0">
                <a:latin typeface="Arial" panose="020B0604020202020204" pitchFamily="34" charset="0"/>
                <a:cs typeface="Arial" panose="020B0604020202020204" pitchFamily="34" charset="0"/>
              </a:rPr>
              <a:t>.  Es necesario escuchar </a:t>
            </a:r>
            <a:r>
              <a:rPr lang="es-CR" sz="1200" dirty="0">
                <a:latin typeface="Arial" panose="020B0604020202020204" pitchFamily="34" charset="0"/>
                <a:cs typeface="Arial" panose="020B0604020202020204" pitchFamily="34" charset="0"/>
              </a:rPr>
              <a:t>a Cristo Lisbet y poner mucha atención a sus sabias palabras, para sembrar todo lo que es bueno y así cosechar cosas buenas con prontitud.</a:t>
            </a:r>
          </a:p>
          <a:p>
            <a:endParaRPr lang="es-CR" sz="1200" dirty="0" smtClean="0">
              <a:latin typeface="Arial" panose="020B0604020202020204" pitchFamily="34" charset="0"/>
              <a:cs typeface="Arial" panose="020B0604020202020204" pitchFamily="34" charset="0"/>
            </a:endParaRPr>
          </a:p>
          <a:p>
            <a:r>
              <a:rPr lang="es-CR" sz="1200" dirty="0" smtClean="0">
                <a:latin typeface="Arial" panose="020B0604020202020204" pitchFamily="34" charset="0"/>
                <a:cs typeface="Arial" panose="020B0604020202020204" pitchFamily="34" charset="0"/>
              </a:rPr>
              <a:t>Niños Cristo Lisbet se manifestó para explicarnos la verdad de </a:t>
            </a:r>
            <a:r>
              <a:rPr lang="es-CR" sz="1200" dirty="0">
                <a:latin typeface="Arial" panose="020B0604020202020204" pitchFamily="34" charset="0"/>
                <a:cs typeface="Arial" panose="020B0604020202020204" pitchFamily="34" charset="0"/>
              </a:rPr>
              <a:t>Dios. </a:t>
            </a:r>
            <a:r>
              <a:rPr lang="es-CR" sz="1200" u="sng" dirty="0">
                <a:latin typeface="Arial" panose="020B0604020202020204" pitchFamily="34" charset="0"/>
                <a:cs typeface="Arial" panose="020B0604020202020204" pitchFamily="34" charset="0"/>
              </a:rPr>
              <a:t>Ella nos enseñó a reconciliar a las dos naciones en </a:t>
            </a:r>
            <a:r>
              <a:rPr lang="es-CR" sz="1200" u="sng" dirty="0" smtClean="0">
                <a:latin typeface="Arial" panose="020B0604020202020204" pitchFamily="34" charset="0"/>
                <a:cs typeface="Arial" panose="020B0604020202020204" pitchFamily="34" charset="0"/>
              </a:rPr>
              <a:t>nosotros, </a:t>
            </a:r>
            <a:r>
              <a:rPr lang="es-CR" sz="1200" u="sng" dirty="0">
                <a:latin typeface="Arial" panose="020B0604020202020204" pitchFamily="34" charset="0"/>
                <a:cs typeface="Arial" panose="020B0604020202020204" pitchFamily="34" charset="0"/>
              </a:rPr>
              <a:t>al obedecer sus sabias </a:t>
            </a:r>
            <a:r>
              <a:rPr lang="es-CR" sz="1200" u="sng" dirty="0" smtClean="0">
                <a:latin typeface="Arial" panose="020B0604020202020204" pitchFamily="34" charset="0"/>
                <a:cs typeface="Arial" panose="020B0604020202020204" pitchFamily="34" charset="0"/>
              </a:rPr>
              <a:t>palabras y seguir su ejemplo de </a:t>
            </a:r>
            <a:r>
              <a:rPr lang="es-CR" sz="1200" u="sng" dirty="0">
                <a:latin typeface="Arial" panose="020B0604020202020204" pitchFamily="34" charset="0"/>
                <a:cs typeface="Arial" panose="020B0604020202020204" pitchFamily="34" charset="0"/>
              </a:rPr>
              <a:t>cómo</a:t>
            </a:r>
            <a:r>
              <a:rPr lang="es-CR" sz="1200" u="sng" dirty="0" smtClean="0">
                <a:latin typeface="Arial" panose="020B0604020202020204" pitchFamily="34" charset="0"/>
                <a:cs typeface="Arial" panose="020B0604020202020204" pitchFamily="34" charset="0"/>
              </a:rPr>
              <a:t> lograrlo</a:t>
            </a:r>
            <a:r>
              <a:rPr lang="es-CR" sz="1200" dirty="0" smtClean="0">
                <a:latin typeface="Arial" panose="020B0604020202020204" pitchFamily="34" charset="0"/>
                <a:cs typeface="Arial" panose="020B0604020202020204" pitchFamily="34" charset="0"/>
              </a:rPr>
              <a:t>. Ahora </a:t>
            </a:r>
            <a:r>
              <a:rPr lang="es-CR" sz="1200" u="sng" dirty="0" smtClean="0">
                <a:latin typeface="Arial" panose="020B0604020202020204" pitchFamily="34" charset="0"/>
                <a:cs typeface="Arial" panose="020B0604020202020204" pitchFamily="34" charset="0"/>
              </a:rPr>
              <a:t>podemos entender que la promesa de muchos hijos se le hizo a Cristo, la Esposa de Dios Padre, que da a luz hijos espirituales como su Esposo Dios se lo prometió</a:t>
            </a:r>
            <a:r>
              <a:rPr lang="es-CR" sz="1200" dirty="0" smtClean="0">
                <a:latin typeface="Arial" panose="020B0604020202020204" pitchFamily="34" charset="0"/>
                <a:cs typeface="Arial" panose="020B0604020202020204" pitchFamily="34" charset="0"/>
              </a:rPr>
              <a:t>.  Es en Cristo Lisbet en quien se cumple esta gran promesa, solo Ella nos explica y muestra como cumplir el plan de Dios.</a:t>
            </a:r>
          </a:p>
          <a:p>
            <a:endParaRPr lang="es-CR" sz="1200" dirty="0">
              <a:latin typeface="Arial" panose="020B0604020202020204" pitchFamily="34" charset="0"/>
              <a:cs typeface="Arial" panose="020B0604020202020204" pitchFamily="34" charset="0"/>
            </a:endParaRPr>
          </a:p>
          <a:p>
            <a:r>
              <a:rPr lang="es-CR" sz="1200" dirty="0" smtClean="0">
                <a:latin typeface="Arial" panose="020B0604020202020204" pitchFamily="34" charset="0"/>
                <a:cs typeface="Arial" panose="020B0604020202020204" pitchFamily="34" charset="0"/>
              </a:rPr>
              <a:t>Cristo Lisbet </a:t>
            </a:r>
            <a:r>
              <a:rPr lang="es-CR" sz="1200" dirty="0">
                <a:latin typeface="Arial" panose="020B0604020202020204" pitchFamily="34" charset="0"/>
                <a:cs typeface="Arial" panose="020B0604020202020204" pitchFamily="34" charset="0"/>
              </a:rPr>
              <a:t>nos dice que ella ha juzgado nuestra mente y hemos salido con gran riqueza espiritual, porque alcanzamos la tierra </a:t>
            </a:r>
            <a:r>
              <a:rPr lang="es-CR" sz="1200" dirty="0" smtClean="0">
                <a:latin typeface="Arial" panose="020B0604020202020204" pitchFamily="34" charset="0"/>
                <a:cs typeface="Arial" panose="020B0604020202020204" pitchFamily="34" charset="0"/>
              </a:rPr>
              <a:t>prometida.  </a:t>
            </a:r>
            <a:r>
              <a:rPr lang="es-CR" sz="1200" u="sng" dirty="0" smtClean="0">
                <a:latin typeface="Arial" panose="020B0604020202020204" pitchFamily="34" charset="0"/>
                <a:cs typeface="Arial" panose="020B0604020202020204" pitchFamily="34" charset="0"/>
              </a:rPr>
              <a:t>Llegamos </a:t>
            </a:r>
            <a:r>
              <a:rPr lang="es-CR" sz="1200" u="sng" dirty="0">
                <a:latin typeface="Arial" panose="020B0604020202020204" pitchFamily="34" charset="0"/>
                <a:cs typeface="Arial" panose="020B0604020202020204" pitchFamily="34" charset="0"/>
              </a:rPr>
              <a:t>a la Tierra Fértil, Cristo </a:t>
            </a:r>
            <a:r>
              <a:rPr lang="es-CR" sz="1200" u="sng" dirty="0" smtClean="0">
                <a:latin typeface="Arial" panose="020B0604020202020204" pitchFamily="34" charset="0"/>
                <a:cs typeface="Arial" panose="020B0604020202020204" pitchFamily="34" charset="0"/>
              </a:rPr>
              <a:t>Lisbet</a:t>
            </a:r>
            <a:r>
              <a:rPr lang="es-CR" sz="1200" dirty="0" smtClean="0">
                <a:latin typeface="Arial" panose="020B0604020202020204" pitchFamily="34" charset="0"/>
                <a:cs typeface="Arial" panose="020B0604020202020204" pitchFamily="34" charset="0"/>
              </a:rPr>
              <a:t>.  </a:t>
            </a:r>
            <a:r>
              <a:rPr lang="es-CR" sz="1200" dirty="0">
                <a:latin typeface="Arial" panose="020B0604020202020204" pitchFamily="34" charset="0"/>
                <a:cs typeface="Arial" panose="020B0604020202020204" pitchFamily="34" charset="0"/>
              </a:rPr>
              <a:t>Dios cumplió su promesa de llevarnos a la Tierra donde abundan la </a:t>
            </a:r>
            <a:r>
              <a:rPr lang="es-CR" sz="1200" dirty="0" smtClean="0">
                <a:latin typeface="Arial" panose="020B0604020202020204" pitchFamily="34" charset="0"/>
                <a:cs typeface="Arial" panose="020B0604020202020204" pitchFamily="34" charset="0"/>
              </a:rPr>
              <a:t>leche </a:t>
            </a:r>
            <a:r>
              <a:rPr lang="es-CR" sz="1200" dirty="0">
                <a:latin typeface="Arial" panose="020B0604020202020204" pitchFamily="34" charset="0"/>
                <a:cs typeface="Arial" panose="020B0604020202020204" pitchFamily="34" charset="0"/>
              </a:rPr>
              <a:t>y la </a:t>
            </a:r>
            <a:r>
              <a:rPr lang="es-CR" sz="1200" dirty="0" smtClean="0">
                <a:latin typeface="Arial" panose="020B0604020202020204" pitchFamily="34" charset="0"/>
                <a:cs typeface="Arial" panose="020B0604020202020204" pitchFamily="34" charset="0"/>
              </a:rPr>
              <a:t>miel y nosotros creemos y obedecemos las sabias palabras de Cristo Lisbet, por eso </a:t>
            </a:r>
            <a:r>
              <a:rPr lang="es-CR" sz="1200" u="sng" dirty="0" smtClean="0">
                <a:latin typeface="Arial" panose="020B0604020202020204" pitchFamily="34" charset="0"/>
                <a:cs typeface="Arial" panose="020B0604020202020204" pitchFamily="34" charset="0"/>
              </a:rPr>
              <a:t>somos los hijos espirituales de MelquisedecLisbet</a:t>
            </a:r>
            <a:r>
              <a:rPr lang="es-CR" sz="1200" dirty="0" smtClean="0">
                <a:latin typeface="Arial" panose="020B0604020202020204" pitchFamily="34" charset="0"/>
                <a:cs typeface="Arial" panose="020B0604020202020204" pitchFamily="34" charset="0"/>
              </a:rPr>
              <a:t>.</a:t>
            </a:r>
            <a:endParaRPr lang="es-CR" sz="1200" dirty="0">
              <a:latin typeface="Arial" panose="020B0604020202020204" pitchFamily="34" charset="0"/>
              <a:cs typeface="Arial" panose="020B0604020202020204" pitchFamily="34" charset="0"/>
            </a:endParaRPr>
          </a:p>
          <a:p>
            <a:endParaRPr lang="es-CR" sz="1000" dirty="0" smtClean="0">
              <a:latin typeface="Arial" panose="020B0604020202020204" pitchFamily="34" charset="0"/>
              <a:cs typeface="Arial" panose="020B0604020202020204" pitchFamily="34" charset="0"/>
            </a:endParaRPr>
          </a:p>
          <a:p>
            <a:pPr algn="ctr"/>
            <a:r>
              <a:rPr lang="es-CR" sz="1600" b="1" dirty="0" smtClean="0">
                <a:solidFill>
                  <a:srgbClr val="C00000"/>
                </a:solidFill>
                <a:latin typeface="Bahnschrift SemiBold" panose="020B0502040204020203" pitchFamily="34" charset="0"/>
                <a:cs typeface="Arial" panose="020B0604020202020204" pitchFamily="34" charset="0"/>
              </a:rPr>
              <a:t>¡Cristo Lisbet tu eres la Tierra Fértil que le ha dado a </a:t>
            </a:r>
            <a:endParaRPr lang="es-CR" sz="1600" b="1" dirty="0">
              <a:solidFill>
                <a:srgbClr val="C00000"/>
              </a:solidFill>
              <a:latin typeface="Bahnschrift SemiBold" panose="020B0502040204020203" pitchFamily="34" charset="0"/>
              <a:cs typeface="Arial" panose="020B0604020202020204" pitchFamily="34" charset="0"/>
            </a:endParaRPr>
          </a:p>
          <a:p>
            <a:pPr algn="ctr"/>
            <a:r>
              <a:rPr lang="es-CR" sz="1600" b="1" dirty="0" smtClean="0">
                <a:solidFill>
                  <a:srgbClr val="C00000"/>
                </a:solidFill>
                <a:latin typeface="Bahnschrift SemiBold" panose="020B0502040204020203" pitchFamily="34" charset="0"/>
                <a:cs typeface="Arial" panose="020B0604020202020204" pitchFamily="34" charset="0"/>
              </a:rPr>
              <a:t>Melquisedec muchos hijos espirituales. Amen Aleluya! </a:t>
            </a:r>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6309320" y="8100393"/>
            <a:ext cx="520453" cy="1032032"/>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26669" y="8172401"/>
            <a:ext cx="594019" cy="96002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26669" y="1448001"/>
            <a:ext cx="594019" cy="744855"/>
          </a:xfrm>
          <a:prstGeom prst="rect">
            <a:avLst/>
          </a:prstGeom>
        </p:spPr>
      </p:pic>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6191551" y="1403289"/>
            <a:ext cx="594019" cy="744855"/>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12184" y="1092294"/>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90980" y="1619672"/>
            <a:ext cx="6599727" cy="6340197"/>
          </a:xfrm>
          <a:prstGeom prst="rect">
            <a:avLst/>
          </a:prstGeom>
          <a:noFill/>
        </p:spPr>
        <p:txBody>
          <a:bodyPr wrap="square" rtlCol="0">
            <a:spAutoFit/>
          </a:bodyPr>
          <a:lstStyle/>
          <a:p>
            <a:r>
              <a:rPr lang="es-CR" sz="1200" b="1" dirty="0" smtClean="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200" dirty="0" smtClean="0">
                <a:latin typeface="Arial" panose="020B0604020202020204" pitchFamily="34" charset="0"/>
                <a:cs typeface="Arial" panose="020B0604020202020204" pitchFamily="34" charset="0"/>
              </a:rPr>
              <a:t>Hacer copias de la pagina 1 y 3 para los niños menores.</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Hacer copias de la pagina </a:t>
            </a:r>
            <a:r>
              <a:rPr lang="es-CR" sz="1200" dirty="0" smtClean="0">
                <a:latin typeface="Arial" panose="020B0604020202020204" pitchFamily="34" charset="0"/>
                <a:cs typeface="Arial" panose="020B0604020202020204" pitchFamily="34" charset="0"/>
              </a:rPr>
              <a:t>1 y 4 para los niños mayores.</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El colaborador da una breve introducción al tema </a:t>
            </a:r>
            <a:endParaRPr lang="es-CR"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Pueden hacer las siguientes preguntas para reforzar </a:t>
            </a:r>
            <a:r>
              <a:rPr lang="es-CR" sz="1200" dirty="0" smtClean="0">
                <a:latin typeface="Arial" panose="020B0604020202020204" pitchFamily="34" charset="0"/>
                <a:cs typeface="Arial" panose="020B0604020202020204" pitchFamily="34" charset="0"/>
              </a:rPr>
              <a:t>el tema si no tienen acceso al video.  Se les recuerdan los siguientes significados: </a:t>
            </a:r>
          </a:p>
          <a:p>
            <a:r>
              <a:rPr lang="es-CR" sz="1200" dirty="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     </a:t>
            </a:r>
            <a:r>
              <a:rPr lang="es-CR" sz="1200" b="1" u="sng" dirty="0" smtClean="0">
                <a:latin typeface="Arial" panose="020B0604020202020204" pitchFamily="34" charset="0"/>
                <a:cs typeface="Arial" panose="020B0604020202020204" pitchFamily="34" charset="0"/>
              </a:rPr>
              <a:t>Fértil</a:t>
            </a:r>
            <a:r>
              <a:rPr lang="es-CR" sz="1200" b="1" dirty="0" smtClean="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Cuando alguien puede dar a luz hijos.</a:t>
            </a:r>
          </a:p>
          <a:p>
            <a:r>
              <a:rPr lang="es-CR" sz="1200" dirty="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     </a:t>
            </a:r>
            <a:r>
              <a:rPr lang="es-CR" sz="1200" b="1" u="sng" dirty="0" smtClean="0">
                <a:latin typeface="Arial" panose="020B0604020202020204" pitchFamily="34" charset="0"/>
                <a:cs typeface="Arial" panose="020B0604020202020204" pitchFamily="34" charset="0"/>
              </a:rPr>
              <a:t>Estéril</a:t>
            </a:r>
            <a:r>
              <a:rPr lang="es-CR" sz="1200" b="1" dirty="0" smtClean="0">
                <a:latin typeface="Arial" panose="020B0604020202020204" pitchFamily="34" charset="0"/>
                <a:cs typeface="Arial" panose="020B0604020202020204" pitchFamily="34" charset="0"/>
              </a:rPr>
              <a:t>: </a:t>
            </a:r>
            <a:r>
              <a:rPr lang="es-CR" sz="1200" dirty="0" smtClean="0">
                <a:latin typeface="Arial" panose="020B0604020202020204" pitchFamily="34" charset="0"/>
                <a:cs typeface="Arial" panose="020B0604020202020204" pitchFamily="34" charset="0"/>
              </a:rPr>
              <a:t>No poder tener hijos. </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Pueden hacer las siguientes preguntas para reforzar el tema, si no tienen</a:t>
            </a:r>
          </a:p>
          <a:p>
            <a:r>
              <a:rPr lang="es-CR" sz="1200" dirty="0">
                <a:latin typeface="Arial" panose="020B0604020202020204" pitchFamily="34" charset="0"/>
                <a:cs typeface="Arial" panose="020B0604020202020204" pitchFamily="34" charset="0"/>
              </a:rPr>
              <a:t>      acceso al video</a:t>
            </a:r>
            <a:r>
              <a:rPr lang="es-CR" sz="1200" dirty="0" smtClean="0">
                <a:latin typeface="Arial" panose="020B0604020202020204" pitchFamily="34" charset="0"/>
                <a:cs typeface="Arial" panose="020B0604020202020204" pitchFamily="34" charset="0"/>
              </a:rPr>
              <a:t>:</a:t>
            </a:r>
            <a:endParaRPr lang="es-CR" sz="1200" b="1" dirty="0">
              <a:solidFill>
                <a:srgbClr val="C00000"/>
              </a:solidFill>
              <a:latin typeface="Arial" panose="020B0604020202020204" pitchFamily="34" charset="0"/>
              <a:cs typeface="Arial" panose="020B0604020202020204" pitchFamily="34" charset="0"/>
            </a:endParaRPr>
          </a:p>
          <a:p>
            <a:pPr marL="463550" indent="-177800">
              <a:buFont typeface="+mj-lt"/>
              <a:buAutoNum type="arabicPeriod"/>
            </a:pPr>
            <a:r>
              <a:rPr lang="es-CR" sz="1200" dirty="0" smtClean="0">
                <a:latin typeface="Arial" panose="020B0604020202020204" pitchFamily="34" charset="0"/>
                <a:cs typeface="Arial" panose="020B0604020202020204" pitchFamily="34" charset="0"/>
              </a:rPr>
              <a:t>¿De </a:t>
            </a:r>
            <a:r>
              <a:rPr lang="es-CR" sz="1200" dirty="0">
                <a:latin typeface="Arial" panose="020B0604020202020204" pitchFamily="34" charset="0"/>
                <a:cs typeface="Arial" panose="020B0604020202020204" pitchFamily="34" charset="0"/>
              </a:rPr>
              <a:t>q</a:t>
            </a:r>
            <a:r>
              <a:rPr lang="es-CR" sz="1200" dirty="0" smtClean="0">
                <a:latin typeface="Arial" panose="020B0604020202020204" pitchFamily="34" charset="0"/>
                <a:cs typeface="Arial" panose="020B0604020202020204" pitchFamily="34" charset="0"/>
              </a:rPr>
              <a:t>ué es figura una mujer estéril en la biblia? </a:t>
            </a:r>
            <a:r>
              <a:rPr lang="es-CR" sz="1200" dirty="0" smtClean="0">
                <a:solidFill>
                  <a:srgbClr val="0070C0"/>
                </a:solidFill>
                <a:latin typeface="Arial" panose="020B0604020202020204" pitchFamily="34" charset="0"/>
                <a:cs typeface="Arial" panose="020B0604020202020204" pitchFamily="34" charset="0"/>
              </a:rPr>
              <a:t>Representa a Cristo</a:t>
            </a:r>
            <a:r>
              <a:rPr lang="es-CR" sz="1200" dirty="0">
                <a:solidFill>
                  <a:srgbClr val="0070C0"/>
                </a:solidFill>
                <a:latin typeface="Arial" panose="020B0604020202020204" pitchFamily="34" charset="0"/>
                <a:cs typeface="Arial" panose="020B0604020202020204" pitchFamily="34" charset="0"/>
              </a:rPr>
              <a:t> </a:t>
            </a:r>
            <a:r>
              <a:rPr lang="es-CR" sz="1200" dirty="0" smtClean="0">
                <a:solidFill>
                  <a:srgbClr val="0070C0"/>
                </a:solidFill>
                <a:latin typeface="Arial" panose="020B0604020202020204" pitchFamily="34" charset="0"/>
                <a:cs typeface="Arial" panose="020B0604020202020204" pitchFamily="34" charset="0"/>
              </a:rPr>
              <a:t>cuando no había podido tener hijos espirituales para Dios Padre.</a:t>
            </a:r>
            <a:endParaRPr lang="es-CR" sz="1200" dirty="0">
              <a:solidFill>
                <a:srgbClr val="0070C0"/>
              </a:solidFill>
              <a:latin typeface="Arial" panose="020B0604020202020204" pitchFamily="34" charset="0"/>
              <a:cs typeface="Arial" panose="020B0604020202020204" pitchFamily="34" charset="0"/>
            </a:endParaRPr>
          </a:p>
          <a:p>
            <a:pPr marL="463550" indent="-177800">
              <a:buFont typeface="+mj-lt"/>
              <a:buAutoNum type="arabicPeriod"/>
            </a:pPr>
            <a:r>
              <a:rPr lang="es-CR" sz="1200" dirty="0">
                <a:latin typeface="Arial" panose="020B0604020202020204" pitchFamily="34" charset="0"/>
                <a:cs typeface="Arial" panose="020B0604020202020204" pitchFamily="34" charset="0"/>
              </a:rPr>
              <a:t>¿Cuál es la nación grande que Dios le promete a Cristo? </a:t>
            </a:r>
            <a:r>
              <a:rPr lang="es-CR" sz="1200" dirty="0">
                <a:solidFill>
                  <a:srgbClr val="0070C0"/>
                </a:solidFill>
                <a:latin typeface="Arial" panose="020B0604020202020204" pitchFamily="34" charset="0"/>
                <a:cs typeface="Arial" panose="020B0604020202020204" pitchFamily="34" charset="0"/>
              </a:rPr>
              <a:t>Cuando a través de las Palabras de CL, haría que los dos hermanos o naciones se reconciliaran en amor </a:t>
            </a:r>
            <a:r>
              <a:rPr lang="es-CR" sz="1200" dirty="0" smtClean="0">
                <a:solidFill>
                  <a:srgbClr val="0070C0"/>
                </a:solidFill>
                <a:latin typeface="Arial" panose="020B0604020202020204" pitchFamily="34" charset="0"/>
                <a:cs typeface="Arial" panose="020B0604020202020204" pitchFamily="34" charset="0"/>
              </a:rPr>
              <a:t>en nuestra mente y </a:t>
            </a:r>
            <a:r>
              <a:rPr lang="es-CR" sz="1200" dirty="0">
                <a:solidFill>
                  <a:srgbClr val="0070C0"/>
                </a:solidFill>
                <a:latin typeface="Arial" panose="020B0604020202020204" pitchFamily="34" charset="0"/>
                <a:cs typeface="Arial" panose="020B0604020202020204" pitchFamily="34" charset="0"/>
              </a:rPr>
              <a:t>llegaran a ser una nación grande. </a:t>
            </a:r>
            <a:endParaRPr lang="es-CR" sz="1200" dirty="0" smtClean="0">
              <a:solidFill>
                <a:srgbClr val="0070C0"/>
              </a:solidFill>
              <a:latin typeface="Arial" panose="020B0604020202020204" pitchFamily="34" charset="0"/>
              <a:cs typeface="Arial" panose="020B0604020202020204" pitchFamily="34" charset="0"/>
            </a:endParaRPr>
          </a:p>
          <a:p>
            <a:pPr marL="463550" indent="-177800">
              <a:buFont typeface="+mj-lt"/>
              <a:buAutoNum type="arabicPeriod"/>
            </a:pPr>
            <a:r>
              <a:rPr lang="es-CR" sz="1200" dirty="0" smtClean="0">
                <a:latin typeface="Arial" panose="020B0604020202020204" pitchFamily="34" charset="0"/>
                <a:cs typeface="Arial" panose="020B0604020202020204" pitchFamily="34" charset="0"/>
              </a:rPr>
              <a:t>¿Cómo se logra reconciliar a las dos naciones en la mente? </a:t>
            </a:r>
            <a:r>
              <a:rPr lang="es-CR" sz="1200" dirty="0" smtClean="0">
                <a:solidFill>
                  <a:srgbClr val="0070C0"/>
                </a:solidFill>
                <a:latin typeface="Arial" panose="020B0604020202020204" pitchFamily="34" charset="0"/>
                <a:cs typeface="Arial" panose="020B0604020202020204" pitchFamily="34" charset="0"/>
              </a:rPr>
              <a:t>Al obedecer las Palabras de Cristo y seguir el ejemplo que Ella nos da. </a:t>
            </a:r>
            <a:endParaRPr lang="es-CR" sz="1200" dirty="0" smtClean="0">
              <a:solidFill>
                <a:srgbClr val="C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altLang="es-MX" sz="1200" dirty="0" smtClean="0">
                <a:latin typeface="Arial" panose="020B0604020202020204" pitchFamily="34" charset="0"/>
                <a:cs typeface="Arial" panose="020B0604020202020204" pitchFamily="34" charset="0"/>
              </a:rPr>
              <a:t>El colaborador debe motivar a los niños a contestar las preguntas mientras aparece el reloj en la pantalla del video.  </a:t>
            </a:r>
          </a:p>
          <a:p>
            <a:pPr marL="285750" indent="-285750">
              <a:buFont typeface="Arial" panose="020B0604020202020204" pitchFamily="34" charset="0"/>
              <a:buChar char="•"/>
            </a:pPr>
            <a:r>
              <a:rPr lang="es-CR" altLang="es-MX" sz="1200" dirty="0" smtClean="0">
                <a:latin typeface="Arial" panose="020B0604020202020204" pitchFamily="34" charset="0"/>
                <a:cs typeface="Arial" panose="020B0604020202020204" pitchFamily="34" charset="0"/>
              </a:rPr>
              <a:t>Se recomienda recordarles a los niños la importancia de repasar la clase en sus casas.</a:t>
            </a:r>
          </a:p>
          <a:p>
            <a:endParaRPr lang="es-CR" sz="1200" dirty="0" smtClean="0">
              <a:latin typeface="Arial" panose="020B0604020202020204" pitchFamily="34" charset="0"/>
              <a:cs typeface="Arial" panose="020B0604020202020204" pitchFamily="34" charset="0"/>
            </a:endParaRPr>
          </a:p>
          <a:p>
            <a:r>
              <a:rPr lang="es-CR" sz="1200" b="1" dirty="0" smtClean="0">
                <a:latin typeface="Arial" panose="020B0604020202020204" pitchFamily="34" charset="0"/>
                <a:cs typeface="Arial" panose="020B0604020202020204" pitchFamily="34" charset="0"/>
              </a:rPr>
              <a:t>Actividad</a:t>
            </a:r>
            <a:r>
              <a:rPr lang="es-CR" sz="1200" dirty="0" smtClean="0">
                <a:latin typeface="Arial" panose="020B0604020202020204" pitchFamily="34" charset="0"/>
                <a:cs typeface="Arial" panose="020B0604020202020204" pitchFamily="34" charset="0"/>
              </a:rPr>
              <a:t>: Libro la Tierra es Fértil</a:t>
            </a:r>
          </a:p>
          <a:p>
            <a:r>
              <a:rPr lang="es-CR" sz="1200" dirty="0" smtClean="0">
                <a:latin typeface="Arial" panose="020B0604020202020204" pitchFamily="34" charset="0"/>
                <a:cs typeface="Arial" panose="020B0604020202020204" pitchFamily="34" charset="0"/>
              </a:rPr>
              <a:t>Los niños van a formar un libro de la Tierra Fértil Cristo Lisbet.</a:t>
            </a:r>
          </a:p>
          <a:p>
            <a:pPr marL="171450" indent="-171450">
              <a:buFont typeface="Arial" panose="020B0604020202020204" pitchFamily="34" charset="0"/>
              <a:buChar char="•"/>
            </a:pPr>
            <a:r>
              <a:rPr lang="es-CR" sz="1200" dirty="0" smtClean="0">
                <a:latin typeface="Arial" panose="020B0604020202020204" pitchFamily="34" charset="0"/>
                <a:cs typeface="Arial" panose="020B0604020202020204" pitchFamily="34" charset="0"/>
              </a:rPr>
              <a:t>Pintar las paginas del libro</a:t>
            </a:r>
          </a:p>
          <a:p>
            <a:pPr marL="171450" indent="-171450">
              <a:buFont typeface="Arial" panose="020B0604020202020204" pitchFamily="34" charset="0"/>
              <a:buChar char="•"/>
            </a:pPr>
            <a:r>
              <a:rPr lang="es-CR" sz="1200" dirty="0" smtClean="0">
                <a:latin typeface="Arial" panose="020B0604020202020204" pitchFamily="34" charset="0"/>
                <a:cs typeface="Arial" panose="020B0604020202020204" pitchFamily="34" charset="0"/>
              </a:rPr>
              <a:t>Recortar las paginas</a:t>
            </a:r>
          </a:p>
          <a:p>
            <a:pPr marL="171450" indent="-171450">
              <a:buFont typeface="Arial" panose="020B0604020202020204" pitchFamily="34" charset="0"/>
              <a:buChar char="•"/>
            </a:pPr>
            <a:r>
              <a:rPr lang="es-CR" sz="1200" dirty="0" smtClean="0">
                <a:latin typeface="Arial" panose="020B0604020202020204" pitchFamily="34" charset="0"/>
                <a:cs typeface="Arial" panose="020B0604020202020204" pitchFamily="34" charset="0"/>
              </a:rPr>
              <a:t>Ponerlas en el orden correcto</a:t>
            </a:r>
          </a:p>
          <a:p>
            <a:pPr marL="171450" indent="-171450">
              <a:buFont typeface="Arial" panose="020B0604020202020204" pitchFamily="34" charset="0"/>
              <a:buChar char="•"/>
            </a:pPr>
            <a:r>
              <a:rPr lang="es-CR" sz="1200" dirty="0" smtClean="0">
                <a:latin typeface="Arial" panose="020B0604020202020204" pitchFamily="34" charset="0"/>
                <a:cs typeface="Arial" panose="020B0604020202020204" pitchFamily="34" charset="0"/>
              </a:rPr>
              <a:t>Engraparlas</a:t>
            </a:r>
          </a:p>
          <a:p>
            <a:endParaRPr lang="es-CR" sz="1400" dirty="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Material:</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Tijeras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Engrapadora</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 de color/crayolas</a:t>
            </a:r>
          </a:p>
          <a:p>
            <a:pPr marL="171450" indent="-171450">
              <a:buFont typeface="Arial" panose="020B0604020202020204" pitchFamily="34" charset="0"/>
              <a:buChar char="•"/>
            </a:pPr>
            <a:endParaRPr lang="es-CR" sz="1200" b="1" dirty="0" smtClean="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3" name="Rectangle 12"/>
          <p:cNvSpPr/>
          <p:nvPr/>
        </p:nvSpPr>
        <p:spPr>
          <a:xfrm>
            <a:off x="1312086" y="733775"/>
            <a:ext cx="4248472" cy="338554"/>
          </a:xfrm>
          <a:prstGeom prst="rect">
            <a:avLst/>
          </a:prstGeom>
        </p:spPr>
        <p:txBody>
          <a:bodyPr wrap="square">
            <a:spAutoFit/>
          </a:bodyPr>
          <a:lstStyle/>
          <a:p>
            <a:pPr algn="ctr"/>
            <a:r>
              <a:rPr lang="es-CR" sz="1600" dirty="0" smtClean="0">
                <a:latin typeface="Century Gothic" panose="020B0502020202020204" pitchFamily="34" charset="0"/>
              </a:rPr>
              <a:t>Clase#</a:t>
            </a:r>
            <a:r>
              <a:rPr lang="es-ES" sz="1600" dirty="0" smtClean="0">
                <a:latin typeface="Century Gothic" panose="020B0502020202020204" pitchFamily="34" charset="0"/>
              </a:rPr>
              <a:t>256 La Tierra Fértil</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sp>
        <p:nvSpPr>
          <p:cNvPr id="2" name="Rectangle 4"/>
          <p:cNvSpPr>
            <a:spLocks noChangeArrowheads="1"/>
          </p:cNvSpPr>
          <p:nvPr/>
        </p:nvSpPr>
        <p:spPr bwMode="auto">
          <a:xfrm>
            <a:off x="637280" y="1042554"/>
            <a:ext cx="558344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CR" altLang="en-US" b="1" dirty="0" smtClean="0">
                <a:solidFill>
                  <a:srgbClr val="92D050"/>
                </a:solidFill>
                <a:ea typeface="Times New Roman" panose="02020603050405020304" pitchFamily="18" charset="0"/>
                <a:cs typeface="Times New Roman" panose="02020603050405020304" pitchFamily="18" charset="0"/>
              </a:rPr>
              <a:t>Los niños van a formar un libro de como la tierra fértil Cristo Lisbet da a luz sus hijos espirituales</a:t>
            </a:r>
            <a:r>
              <a:rPr kumimoji="0" lang="es-CR" altLang="en-US" sz="1800" b="1" i="0" u="none" strike="noStrike" cap="none" normalizeH="0" baseline="0" dirty="0" smtClean="0">
                <a:ln>
                  <a:noFill/>
                </a:ln>
                <a:solidFill>
                  <a:srgbClr val="92D050"/>
                </a:solidFill>
                <a:effectLst/>
                <a:ea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R" altLang="en-US" sz="800" b="0" i="0" u="none" strike="noStrike" cap="none" normalizeH="0" baseline="0" dirty="0" smtClean="0">
              <a:ln>
                <a:noFill/>
              </a:ln>
              <a:solidFill>
                <a:schemeClr val="tx1"/>
              </a:solidFill>
              <a:effectLst/>
            </a:endParaRPr>
          </a:p>
        </p:txBody>
      </p:sp>
      <p:sp>
        <p:nvSpPr>
          <p:cNvPr id="3" name="Rectangle 5"/>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5" name="Rectangle 14"/>
          <p:cNvSpPr/>
          <p:nvPr/>
        </p:nvSpPr>
        <p:spPr>
          <a:xfrm>
            <a:off x="1312086" y="733775"/>
            <a:ext cx="4248472" cy="338554"/>
          </a:xfrm>
          <a:prstGeom prst="rect">
            <a:avLst/>
          </a:prstGeom>
        </p:spPr>
        <p:txBody>
          <a:bodyPr wrap="square">
            <a:spAutoFit/>
          </a:bodyPr>
          <a:lstStyle/>
          <a:p>
            <a:pPr algn="ctr"/>
            <a:r>
              <a:rPr lang="es-CR" sz="1600" dirty="0" smtClean="0">
                <a:latin typeface="Century Gothic" panose="020B0502020202020204" pitchFamily="34" charset="0"/>
              </a:rPr>
              <a:t>Clase#</a:t>
            </a:r>
            <a:r>
              <a:rPr lang="es-ES" sz="1600" dirty="0" smtClean="0">
                <a:latin typeface="Century Gothic" panose="020B0502020202020204" pitchFamily="34" charset="0"/>
              </a:rPr>
              <a:t>256 La Tierra Fértil</a:t>
            </a:r>
            <a:endParaRPr lang="es-CR" sz="1600" dirty="0">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2404" y="2359817"/>
            <a:ext cx="1612008" cy="1939251"/>
          </a:xfrm>
          <a:prstGeom prst="rect">
            <a:avLst/>
          </a:prstGeom>
        </p:spPr>
      </p:pic>
      <p:sp>
        <p:nvSpPr>
          <p:cNvPr id="5" name="TextBox 4"/>
          <p:cNvSpPr txBox="1"/>
          <p:nvPr/>
        </p:nvSpPr>
        <p:spPr>
          <a:xfrm>
            <a:off x="3672027" y="1982958"/>
            <a:ext cx="3168352" cy="2469270"/>
          </a:xfrm>
          <a:prstGeom prst="rect">
            <a:avLst/>
          </a:prstGeom>
          <a:noFill/>
          <a:ln w="12700">
            <a:solidFill>
              <a:schemeClr val="tx1"/>
            </a:solidFill>
          </a:ln>
        </p:spPr>
        <p:txBody>
          <a:bodyPr wrap="square" rtlCol="0">
            <a:spAutoFit/>
          </a:bodyPr>
          <a:lstStyle/>
          <a:p>
            <a:endParaRPr lang="en-US" dirty="0"/>
          </a:p>
        </p:txBody>
      </p:sp>
      <p:sp>
        <p:nvSpPr>
          <p:cNvPr id="6" name="TextBox 5"/>
          <p:cNvSpPr txBox="1"/>
          <p:nvPr/>
        </p:nvSpPr>
        <p:spPr>
          <a:xfrm>
            <a:off x="5284035" y="2267744"/>
            <a:ext cx="1556344" cy="2031325"/>
          </a:xfrm>
          <a:prstGeom prst="rect">
            <a:avLst/>
          </a:prstGeom>
          <a:noFill/>
        </p:spPr>
        <p:txBody>
          <a:bodyPr wrap="square" rtlCol="0">
            <a:spAutoFit/>
          </a:bodyPr>
          <a:lstStyle/>
          <a:p>
            <a:pPr algn="ctr"/>
            <a:r>
              <a:rPr lang="es-CR" dirty="0" smtClean="0"/>
              <a:t>Cristo Lisbet habla lo que Dios Padre dice y forma al hombre nuevo en los que en Ella creen</a:t>
            </a:r>
            <a:endParaRPr lang="es-CR" dirty="0"/>
          </a:p>
        </p:txBody>
      </p:sp>
      <p:sp>
        <p:nvSpPr>
          <p:cNvPr id="24" name="TextBox 23"/>
          <p:cNvSpPr txBox="1"/>
          <p:nvPr/>
        </p:nvSpPr>
        <p:spPr>
          <a:xfrm>
            <a:off x="234407" y="1958714"/>
            <a:ext cx="3168352" cy="2469270"/>
          </a:xfrm>
          <a:prstGeom prst="rect">
            <a:avLst/>
          </a:prstGeom>
          <a:noFill/>
          <a:ln w="12700">
            <a:solidFill>
              <a:schemeClr val="tx1"/>
            </a:solidFill>
          </a:ln>
        </p:spPr>
        <p:txBody>
          <a:bodyPr wrap="square" rtlCol="0">
            <a:spAutoFit/>
          </a:bodyPr>
          <a:lstStyle/>
          <a:p>
            <a:endParaRPr lang="en-US" dirty="0"/>
          </a:p>
        </p:txBody>
      </p:sp>
      <p:sp>
        <p:nvSpPr>
          <p:cNvPr id="25" name="TextBox 24"/>
          <p:cNvSpPr txBox="1"/>
          <p:nvPr/>
        </p:nvSpPr>
        <p:spPr>
          <a:xfrm>
            <a:off x="313097" y="2423770"/>
            <a:ext cx="1662595" cy="1938992"/>
          </a:xfrm>
          <a:prstGeom prst="rect">
            <a:avLst/>
          </a:prstGeom>
          <a:noFill/>
        </p:spPr>
        <p:txBody>
          <a:bodyPr wrap="square" rtlCol="0">
            <a:spAutoFit/>
          </a:bodyPr>
          <a:lstStyle/>
          <a:p>
            <a:pPr algn="ctr"/>
            <a:r>
              <a:rPr lang="es-CR" sz="2400" dirty="0" smtClean="0"/>
              <a:t>Cristo </a:t>
            </a:r>
          </a:p>
          <a:p>
            <a:pPr algn="ctr"/>
            <a:r>
              <a:rPr lang="es-CR" sz="2400" dirty="0" smtClean="0"/>
              <a:t>Lisbet </a:t>
            </a:r>
          </a:p>
          <a:p>
            <a:pPr algn="ctr"/>
            <a:r>
              <a:rPr lang="es-CR" sz="2400" dirty="0" smtClean="0"/>
              <a:t>es la </a:t>
            </a:r>
          </a:p>
          <a:p>
            <a:pPr algn="ctr"/>
            <a:r>
              <a:rPr lang="es-CR" sz="2400" dirty="0" smtClean="0"/>
              <a:t>Tierra </a:t>
            </a:r>
          </a:p>
          <a:p>
            <a:pPr algn="ctr"/>
            <a:r>
              <a:rPr lang="es-CR" sz="2400" dirty="0" smtClean="0"/>
              <a:t>Fértil</a:t>
            </a:r>
            <a:endParaRPr lang="es-CR" sz="2400" dirty="0"/>
          </a:p>
        </p:txBody>
      </p:sp>
      <p:pic>
        <p:nvPicPr>
          <p:cNvPr id="7" name="Picture 6"/>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234407" y="5262784"/>
            <a:ext cx="1839305" cy="2439495"/>
          </a:xfrm>
          <a:prstGeom prst="rect">
            <a:avLst/>
          </a:prstGeom>
        </p:spPr>
      </p:pic>
      <p:sp>
        <p:nvSpPr>
          <p:cNvPr id="27" name="TextBox 26"/>
          <p:cNvSpPr txBox="1"/>
          <p:nvPr/>
        </p:nvSpPr>
        <p:spPr>
          <a:xfrm>
            <a:off x="234407" y="5262784"/>
            <a:ext cx="3168352" cy="2469270"/>
          </a:xfrm>
          <a:prstGeom prst="rect">
            <a:avLst/>
          </a:prstGeom>
          <a:noFill/>
          <a:ln w="12700">
            <a:solidFill>
              <a:schemeClr val="tx1"/>
            </a:solidFill>
          </a:ln>
        </p:spPr>
        <p:txBody>
          <a:bodyPr wrap="square" rtlCol="0">
            <a:spAutoFit/>
          </a:bodyPr>
          <a:lstStyle/>
          <a:p>
            <a:endParaRPr lang="en-US" dirty="0"/>
          </a:p>
        </p:txBody>
      </p:sp>
      <p:sp>
        <p:nvSpPr>
          <p:cNvPr id="28" name="TextBox 27"/>
          <p:cNvSpPr txBox="1"/>
          <p:nvPr/>
        </p:nvSpPr>
        <p:spPr>
          <a:xfrm>
            <a:off x="1975692" y="5490863"/>
            <a:ext cx="1377985" cy="1754326"/>
          </a:xfrm>
          <a:prstGeom prst="rect">
            <a:avLst/>
          </a:prstGeom>
          <a:noFill/>
        </p:spPr>
        <p:txBody>
          <a:bodyPr wrap="square" rtlCol="0">
            <a:spAutoFit/>
          </a:bodyPr>
          <a:lstStyle/>
          <a:p>
            <a:pPr algn="ctr"/>
            <a:r>
              <a:rPr lang="es-CR" dirty="0" smtClean="0"/>
              <a:t>Cristo Lisbet me ense</a:t>
            </a:r>
            <a:r>
              <a:rPr lang="es-CR" dirty="0">
                <a:latin typeface="+mn-lt"/>
                <a:cs typeface="Arial" panose="020B0604020202020204" pitchFamily="34" charset="0"/>
              </a:rPr>
              <a:t>ñ</a:t>
            </a:r>
            <a:r>
              <a:rPr lang="es-CR" dirty="0" smtClean="0"/>
              <a:t>o  a reconciliar al  hermano mayor y al menor en mi</a:t>
            </a:r>
            <a:endParaRPr lang="es-CR" dirty="0"/>
          </a:p>
        </p:txBody>
      </p:sp>
      <p:sp>
        <p:nvSpPr>
          <p:cNvPr id="29" name="TextBox 28"/>
          <p:cNvSpPr txBox="1"/>
          <p:nvPr/>
        </p:nvSpPr>
        <p:spPr>
          <a:xfrm>
            <a:off x="3672027" y="5262784"/>
            <a:ext cx="3168352" cy="2469270"/>
          </a:xfrm>
          <a:prstGeom prst="rect">
            <a:avLst/>
          </a:prstGeom>
          <a:noFill/>
          <a:ln w="12700">
            <a:solidFill>
              <a:schemeClr val="tx1"/>
            </a:solidFill>
          </a:ln>
        </p:spPr>
        <p:txBody>
          <a:bodyPr wrap="square" rtlCol="0">
            <a:spAutoFit/>
          </a:bodyPr>
          <a:lstStyle/>
          <a:p>
            <a:endParaRPr lang="en-US" dirty="0"/>
          </a:p>
        </p:txBody>
      </p:sp>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t="8725"/>
          <a:stretch/>
        </p:blipFill>
        <p:spPr>
          <a:xfrm>
            <a:off x="3714143" y="5367444"/>
            <a:ext cx="1846415" cy="2259950"/>
          </a:xfrm>
          <a:prstGeom prst="rect">
            <a:avLst/>
          </a:prstGeom>
        </p:spPr>
      </p:pic>
      <p:sp>
        <p:nvSpPr>
          <p:cNvPr id="33" name="TextBox 32"/>
          <p:cNvSpPr txBox="1"/>
          <p:nvPr/>
        </p:nvSpPr>
        <p:spPr>
          <a:xfrm>
            <a:off x="5502407" y="5343257"/>
            <a:ext cx="1405630" cy="2308324"/>
          </a:xfrm>
          <a:prstGeom prst="rect">
            <a:avLst/>
          </a:prstGeom>
          <a:noFill/>
        </p:spPr>
        <p:txBody>
          <a:bodyPr wrap="square" rtlCol="0">
            <a:spAutoFit/>
          </a:bodyPr>
          <a:lstStyle/>
          <a:p>
            <a:pPr algn="ctr"/>
            <a:r>
              <a:rPr lang="es-CR" dirty="0" smtClean="0"/>
              <a:t>Nosotros obedecemos lo que nos pide Cristo Lisbet.  Somos sus hijos espirituales</a:t>
            </a:r>
            <a:endParaRPr lang="es-CR" dirty="0"/>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62406" y="2018047"/>
            <a:ext cx="1806693" cy="2399092"/>
          </a:xfrm>
          <a:prstGeom prst="rect">
            <a:avLst/>
          </a:prstGeom>
        </p:spPr>
      </p:pic>
    </p:spTree>
    <p:extLst>
      <p:ext uri="{BB962C8B-B14F-4D97-AF65-F5344CB8AC3E}">
        <p14:creationId xmlns:p14="http://schemas.microsoft.com/office/powerpoint/2010/main" val="3140762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sp>
        <p:nvSpPr>
          <p:cNvPr id="3" name="Rectangle 5"/>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5" name="Rectangle 14"/>
          <p:cNvSpPr/>
          <p:nvPr/>
        </p:nvSpPr>
        <p:spPr>
          <a:xfrm>
            <a:off x="1312086" y="733775"/>
            <a:ext cx="4248472" cy="338554"/>
          </a:xfrm>
          <a:prstGeom prst="rect">
            <a:avLst/>
          </a:prstGeom>
        </p:spPr>
        <p:txBody>
          <a:bodyPr wrap="square">
            <a:spAutoFit/>
          </a:bodyPr>
          <a:lstStyle/>
          <a:p>
            <a:pPr algn="ctr"/>
            <a:r>
              <a:rPr lang="es-CR" sz="1600" dirty="0" smtClean="0">
                <a:latin typeface="Century Gothic" panose="020B0502020202020204" pitchFamily="34" charset="0"/>
              </a:rPr>
              <a:t>Clase#</a:t>
            </a:r>
            <a:r>
              <a:rPr lang="es-ES" sz="1600" dirty="0" smtClean="0">
                <a:latin typeface="Century Gothic" panose="020B0502020202020204" pitchFamily="34" charset="0"/>
              </a:rPr>
              <a:t>256 La Tierra Fértil</a:t>
            </a:r>
            <a:endParaRPr lang="es-CR" sz="1600" dirty="0">
              <a:latin typeface="Century Gothic" panose="020B0502020202020204" pitchFamily="34" charset="0"/>
            </a:endParaRPr>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1" y="1072329"/>
            <a:ext cx="6858000" cy="8071671"/>
          </a:xfrm>
          <a:prstGeom prst="rect">
            <a:avLst/>
          </a:prstGeom>
        </p:spPr>
      </p:pic>
      <p:cxnSp>
        <p:nvCxnSpPr>
          <p:cNvPr id="5" name="Straight Connector 4"/>
          <p:cNvCxnSpPr/>
          <p:nvPr/>
        </p:nvCxnSpPr>
        <p:spPr>
          <a:xfrm>
            <a:off x="3632448" y="3059832"/>
            <a:ext cx="3474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44824" y="558011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619872" y="3639663"/>
            <a:ext cx="360040" cy="105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32448" y="4307167"/>
            <a:ext cx="3474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32448" y="558011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632448" y="495732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13823" y="3680275"/>
            <a:ext cx="310921" cy="117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632448" y="6228184"/>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04864" y="305983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04864" y="3676445"/>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44824" y="495732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13823" y="4307167"/>
            <a:ext cx="3109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32448" y="2339752"/>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632448" y="1763688"/>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64904" y="3347864"/>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65982" y="3357286"/>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284984" y="4626857"/>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19872" y="4626857"/>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093296" y="4626857"/>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33256" y="4626857"/>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373216" y="4626857"/>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894630" y="4634333"/>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554930" y="4609051"/>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590156" y="3357285"/>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144019" y="3329675"/>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13823" y="3314790"/>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273563" y="3329675"/>
            <a:ext cx="0" cy="3229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168860" y="2629719"/>
            <a:ext cx="216024" cy="246221"/>
          </a:xfrm>
          <a:prstGeom prst="rect">
            <a:avLst/>
          </a:prstGeom>
          <a:noFill/>
        </p:spPr>
        <p:txBody>
          <a:bodyPr wrap="square" rtlCol="0">
            <a:spAutoFit/>
          </a:bodyPr>
          <a:lstStyle/>
          <a:p>
            <a:r>
              <a:rPr lang="en-US" sz="1000" b="1" dirty="0" smtClean="0"/>
              <a:t>2</a:t>
            </a:r>
            <a:endParaRPr lang="en-US" sz="1000" b="1" dirty="0"/>
          </a:p>
        </p:txBody>
      </p:sp>
      <p:sp>
        <p:nvSpPr>
          <p:cNvPr id="60" name="TextBox 59"/>
          <p:cNvSpPr txBox="1"/>
          <p:nvPr/>
        </p:nvSpPr>
        <p:spPr>
          <a:xfrm>
            <a:off x="355615" y="3272558"/>
            <a:ext cx="216024" cy="246221"/>
          </a:xfrm>
          <a:prstGeom prst="rect">
            <a:avLst/>
          </a:prstGeom>
          <a:noFill/>
        </p:spPr>
        <p:txBody>
          <a:bodyPr wrap="square" rtlCol="0">
            <a:spAutoFit/>
          </a:bodyPr>
          <a:lstStyle/>
          <a:p>
            <a:r>
              <a:rPr lang="en-US" sz="1000" b="1" dirty="0" smtClean="0"/>
              <a:t>4</a:t>
            </a:r>
            <a:endParaRPr lang="en-US" sz="1000" b="1" dirty="0"/>
          </a:p>
        </p:txBody>
      </p:sp>
      <p:sp>
        <p:nvSpPr>
          <p:cNvPr id="61" name="TextBox 60"/>
          <p:cNvSpPr txBox="1"/>
          <p:nvPr/>
        </p:nvSpPr>
        <p:spPr>
          <a:xfrm>
            <a:off x="1790226" y="4562339"/>
            <a:ext cx="216024" cy="246221"/>
          </a:xfrm>
          <a:prstGeom prst="rect">
            <a:avLst/>
          </a:prstGeom>
          <a:noFill/>
        </p:spPr>
        <p:txBody>
          <a:bodyPr wrap="square" rtlCol="0">
            <a:spAutoFit/>
          </a:bodyPr>
          <a:lstStyle/>
          <a:p>
            <a:r>
              <a:rPr lang="en-US" sz="1000" b="1" dirty="0" smtClean="0"/>
              <a:t>6</a:t>
            </a:r>
            <a:endParaRPr lang="en-US" sz="1000" b="1" dirty="0"/>
          </a:p>
        </p:txBody>
      </p:sp>
      <p:sp>
        <p:nvSpPr>
          <p:cNvPr id="62" name="TextBox 61"/>
          <p:cNvSpPr txBox="1"/>
          <p:nvPr/>
        </p:nvSpPr>
        <p:spPr>
          <a:xfrm>
            <a:off x="1813086" y="4280470"/>
            <a:ext cx="216024" cy="246221"/>
          </a:xfrm>
          <a:prstGeom prst="rect">
            <a:avLst/>
          </a:prstGeom>
          <a:noFill/>
        </p:spPr>
        <p:txBody>
          <a:bodyPr wrap="square" rtlCol="0">
            <a:spAutoFit/>
          </a:bodyPr>
          <a:lstStyle/>
          <a:p>
            <a:r>
              <a:rPr lang="en-US" sz="1000" b="1" dirty="0" smtClean="0"/>
              <a:t>5</a:t>
            </a:r>
            <a:endParaRPr lang="en-US" sz="1000" b="1" dirty="0"/>
          </a:p>
        </p:txBody>
      </p:sp>
      <p:sp>
        <p:nvSpPr>
          <p:cNvPr id="63" name="TextBox 62"/>
          <p:cNvSpPr txBox="1"/>
          <p:nvPr/>
        </p:nvSpPr>
        <p:spPr>
          <a:xfrm>
            <a:off x="720199" y="2955995"/>
            <a:ext cx="216024" cy="246221"/>
          </a:xfrm>
          <a:prstGeom prst="rect">
            <a:avLst/>
          </a:prstGeom>
          <a:noFill/>
        </p:spPr>
        <p:txBody>
          <a:bodyPr wrap="square" rtlCol="0">
            <a:spAutoFit/>
          </a:bodyPr>
          <a:lstStyle/>
          <a:p>
            <a:r>
              <a:rPr lang="en-US" sz="1000" b="1" dirty="0" smtClean="0"/>
              <a:t>3</a:t>
            </a:r>
            <a:endParaRPr lang="en-US" sz="1000" b="1" dirty="0"/>
          </a:p>
        </p:txBody>
      </p:sp>
      <p:sp>
        <p:nvSpPr>
          <p:cNvPr id="64" name="TextBox 63"/>
          <p:cNvSpPr txBox="1"/>
          <p:nvPr/>
        </p:nvSpPr>
        <p:spPr>
          <a:xfrm>
            <a:off x="3590156" y="1384725"/>
            <a:ext cx="216024" cy="246221"/>
          </a:xfrm>
          <a:prstGeom prst="rect">
            <a:avLst/>
          </a:prstGeom>
          <a:noFill/>
        </p:spPr>
        <p:txBody>
          <a:bodyPr wrap="square" rtlCol="0">
            <a:spAutoFit/>
          </a:bodyPr>
          <a:lstStyle/>
          <a:p>
            <a:r>
              <a:rPr lang="en-US" sz="1000" b="1" dirty="0" smtClean="0"/>
              <a:t>1</a:t>
            </a:r>
            <a:endParaRPr lang="en-US" sz="1000" b="1" dirty="0"/>
          </a:p>
        </p:txBody>
      </p:sp>
    </p:spTree>
    <p:extLst>
      <p:ext uri="{BB962C8B-B14F-4D97-AF65-F5344CB8AC3E}">
        <p14:creationId xmlns:p14="http://schemas.microsoft.com/office/powerpoint/2010/main" val="75035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sp>
        <p:nvSpPr>
          <p:cNvPr id="3" name="Rectangle 5"/>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5" name="Rectangle 14"/>
          <p:cNvSpPr/>
          <p:nvPr/>
        </p:nvSpPr>
        <p:spPr>
          <a:xfrm>
            <a:off x="1366038" y="696637"/>
            <a:ext cx="4248472" cy="338554"/>
          </a:xfrm>
          <a:prstGeom prst="rect">
            <a:avLst/>
          </a:prstGeom>
        </p:spPr>
        <p:txBody>
          <a:bodyPr wrap="square">
            <a:spAutoFit/>
          </a:bodyPr>
          <a:lstStyle/>
          <a:p>
            <a:pPr algn="ctr"/>
            <a:r>
              <a:rPr lang="es-CR" sz="1600" dirty="0" smtClean="0">
                <a:latin typeface="Century Gothic" panose="020B0502020202020204" pitchFamily="34" charset="0"/>
              </a:rPr>
              <a:t>Clase#</a:t>
            </a:r>
            <a:r>
              <a:rPr lang="es-ES" sz="1600" dirty="0" smtClean="0">
                <a:latin typeface="Century Gothic" panose="020B0502020202020204" pitchFamily="34" charset="0"/>
              </a:rPr>
              <a:t>256 La Tierra Fértil</a:t>
            </a:r>
            <a:endParaRPr lang="es-CR" sz="1600" dirty="0">
              <a:latin typeface="Century Gothic" panose="020B0502020202020204" pitchFamily="34" charset="0"/>
            </a:endParaRPr>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116630" y="1135087"/>
            <a:ext cx="6747287" cy="8008913"/>
          </a:xfrm>
          <a:prstGeom prst="rect">
            <a:avLst/>
          </a:prstGeom>
        </p:spPr>
      </p:pic>
    </p:spTree>
    <p:extLst>
      <p:ext uri="{BB962C8B-B14F-4D97-AF65-F5344CB8AC3E}">
        <p14:creationId xmlns:p14="http://schemas.microsoft.com/office/powerpoint/2010/main" val="57187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1216385</TotalTime>
  <Words>911</Words>
  <Application>Microsoft Office PowerPoint</Application>
  <PresentationFormat>On-screen Show (4:3)</PresentationFormat>
  <Paragraphs>69</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Bahnschrift SemiBold</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8741</cp:revision>
  <cp:lastPrinted>2015-12-22T05:03:42Z</cp:lastPrinted>
  <dcterms:created xsi:type="dcterms:W3CDTF">2011-04-01T14:17:38Z</dcterms:created>
  <dcterms:modified xsi:type="dcterms:W3CDTF">2019-10-05T13:09:18Z</dcterms:modified>
</cp:coreProperties>
</file>