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80" r:id="rId4"/>
    <p:sldId id="284" r:id="rId5"/>
  </p:sldIdLst>
  <p:sldSz cx="6858000" cy="9144000" type="screen4x3"/>
  <p:notesSz cx="7010400" cy="92964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F419F"/>
    <a:srgbClr val="FB9BE2"/>
    <a:srgbClr val="CC66FF"/>
    <a:srgbClr val="FF0066"/>
    <a:srgbClr val="669900"/>
    <a:srgbClr val="FFCCFF"/>
    <a:srgbClr val="F81D06"/>
    <a:srgbClr val="FFFF00"/>
    <a:srgbClr val="F6BB00"/>
    <a:srgbClr val="2006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250" autoAdjust="0"/>
    <p:restoredTop sz="94434" autoAdjust="0"/>
  </p:normalViewPr>
  <p:slideViewPr>
    <p:cSldViewPr>
      <p:cViewPr>
        <p:scale>
          <a:sx n="97" d="100"/>
          <a:sy n="97" d="100"/>
        </p:scale>
        <p:origin x="1476" y="-378"/>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2928"/>
        <p:guide pos="220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463" cy="465409"/>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71321" y="0"/>
            <a:ext cx="3037463" cy="465409"/>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7/12/2021</a:t>
            </a:fld>
            <a:endParaRPr lang="es-PE" dirty="0"/>
          </a:p>
        </p:txBody>
      </p:sp>
      <p:sp>
        <p:nvSpPr>
          <p:cNvPr id="4" name="3 Marcador de imagen de diapositiva"/>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701202" y="4415496"/>
            <a:ext cx="5607997" cy="4184264"/>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8829519"/>
            <a:ext cx="3037463" cy="465409"/>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71321" y="8829519"/>
            <a:ext cx="3037463" cy="465409"/>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7/12/2021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7/12/2021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https://www.flickr.com/photos/psubw_engage/8007464867/" TargetMode="External"/><Relationship Id="rId5" Type="http://schemas.openxmlformats.org/officeDocument/2006/relationships/image" Target="../media/image7.jpeg"/><Relationship Id="rId4" Type="http://schemas.openxmlformats.org/officeDocument/2006/relationships/image" Target="../media/image6.jpe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9.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347" y="1107005"/>
            <a:ext cx="2340875" cy="430887"/>
          </a:xfrm>
          <a:prstGeom prst="rect">
            <a:avLst/>
          </a:prstGeom>
          <a:noFill/>
          <a:ln w="9525">
            <a:noFill/>
            <a:miter lim="800000"/>
            <a:headEnd/>
            <a:tailEnd/>
          </a:ln>
        </p:spPr>
        <p:txBody>
          <a:bodyPr wrap="square">
            <a:spAutoFit/>
          </a:bodyPr>
          <a:lstStyle/>
          <a:p>
            <a:pPr eaLnBrk="1" hangingPunct="1"/>
            <a:r>
              <a:rPr lang="es-CR" sz="1100" b="1" dirty="0">
                <a:latin typeface="+mn-lt"/>
                <a:cs typeface="Arial" panose="020B0604020202020204" pitchFamily="34" charset="0"/>
              </a:rPr>
              <a:t>¡</a:t>
            </a:r>
            <a:r>
              <a:rPr lang="es-CR" altLang="es-MX" sz="1100" b="1" dirty="0"/>
              <a:t>Por MelquisedecLisbet!</a:t>
            </a:r>
          </a:p>
          <a:p>
            <a:pPr eaLnBrk="1" hangingPunct="1"/>
            <a:r>
              <a:rPr lang="es-CR" sz="1100" b="1" dirty="0">
                <a:cs typeface="Arial" panose="020B0604020202020204" pitchFamily="34" charset="0"/>
              </a:rPr>
              <a:t>¡</a:t>
            </a:r>
            <a:r>
              <a:rPr lang="es-CR" altLang="es-MX" sz="1100" b="1" dirty="0"/>
              <a:t>Por nuestro Padre y nuestra Madre!</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55277" y="247508"/>
            <a:ext cx="835915" cy="578665"/>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8556" y="-17179"/>
            <a:ext cx="4836105" cy="902699"/>
          </a:xfrm>
          <a:prstGeom prst="rect">
            <a:avLst/>
          </a:prstGeom>
        </p:spPr>
      </p:pic>
      <p:sp>
        <p:nvSpPr>
          <p:cNvPr id="2" name="TextBox 1"/>
          <p:cNvSpPr txBox="1"/>
          <p:nvPr/>
        </p:nvSpPr>
        <p:spPr>
          <a:xfrm>
            <a:off x="129753" y="1568670"/>
            <a:ext cx="6598493" cy="7571303"/>
          </a:xfrm>
          <a:prstGeom prst="rect">
            <a:avLst/>
          </a:prstGeom>
          <a:noFill/>
          <a:ln w="38100">
            <a:noFill/>
            <a:prstDash val="dash"/>
          </a:ln>
        </p:spPr>
        <p:txBody>
          <a:bodyPr wrap="square" rtlCol="0">
            <a:spAutoFit/>
          </a:bodyPr>
          <a:lstStyle/>
          <a:p>
            <a:pPr algn="ctr"/>
            <a:r>
              <a:rPr lang="es-CR" sz="1000" dirty="0">
                <a:latin typeface="Arial Narrow" panose="020B0606020202030204" pitchFamily="34" charset="0"/>
                <a:cs typeface="Arial" panose="020B0604020202020204" pitchFamily="34" charset="0"/>
              </a:rPr>
              <a:t>Hermanos Pacificadores, hoy aprenderemos mas sobre como Dios MelquisedecLisbet son Iguales, tienen el mismo poder </a:t>
            </a:r>
          </a:p>
          <a:p>
            <a:pPr algn="ctr"/>
            <a:r>
              <a:rPr lang="es-CR" sz="1000" dirty="0">
                <a:latin typeface="Arial Narrow" panose="020B0606020202030204" pitchFamily="34" charset="0"/>
                <a:cs typeface="Arial" panose="020B0604020202020204" pitchFamily="34" charset="0"/>
              </a:rPr>
              <a:t>al ser Dos en Uno, y como Cristo Lisbet es la Ayuda Idónea para el ser humano.</a:t>
            </a:r>
          </a:p>
          <a:p>
            <a:pPr algn="ctr"/>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Nuestros Padres espirituales nos explican lo importante que es que nos dejemos guiar por la Espíritu Santa Cristo Lisbet al reconciliar a los dos hermanos para que siempre haya Armonía y Perfección entre todos nuestros hermanos espirituales.  Si estamos unidos a Cristo Lisbet nuestra cabeza, nos ayudamos los unos a los otros en Humildad, Gratitud y Felicidad. Cada uno siempre buscando hacer Solo la Voluntad de Dios para así cumplir el mandamiento de Honrar a nuestro Padre y Madre Espiritual y tener Vida Eterna.</a:t>
            </a:r>
          </a:p>
          <a:p>
            <a:endParaRPr lang="es-CR" sz="10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Cristo Lisbet la Ayuda Idónea para los hombre es la Única Mediadora entre Dios MelquisedecLisbet y los hombres.  Ella es la Cabeza de Su Iglesia, la Salvadora, el Único y Perfecto Ejemplo que nos limpia para llegar a ser amigos del Rey y la Reina. Es la Mujer Virtuosa y sin Ella no podemos hacer nada.</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Entre Dios Padre Melquisedec y Dios Madre Cristo Lisbet existe una Perfecta Unidad. Gracias a que se manifestó Cristo Lisbet es que podemos ver que no hay diferencia, ni desigualdad entre el hombre y la mujer.   Porque Dios Madre es igual a Dios Padre.  En </a:t>
            </a:r>
            <a:r>
              <a:rPr lang="es-CR" sz="1000" i="1" dirty="0">
                <a:latin typeface="Arial Narrow" panose="020B0606020202030204" pitchFamily="34" charset="0"/>
                <a:cs typeface="Arial" panose="020B0604020202020204" pitchFamily="34" charset="0"/>
              </a:rPr>
              <a:t>Genesis 2:18 </a:t>
            </a:r>
            <a:r>
              <a:rPr lang="es-CR" sz="1000" dirty="0">
                <a:latin typeface="Arial Narrow" panose="020B0606020202030204" pitchFamily="34" charset="0"/>
                <a:cs typeface="Arial" panose="020B0604020202020204" pitchFamily="34" charset="0"/>
              </a:rPr>
              <a:t>dice que la Ayuda seria para el hombre (el ser humano) no para Dios Padre Melquisedec, pues Cristo y el Padre Son Uno, Son Dios y Dios son Todopoderosos, no necesitan ayuda. Entre los Dos hicieron la Ayuda para el hombre. Toda la Creación es hecha entre ambos, entre los Dos hacen todas las cosas.  Como dice en </a:t>
            </a:r>
            <a:r>
              <a:rPr lang="es-CR" sz="1000" i="1" dirty="0">
                <a:latin typeface="Arial Narrow" panose="020B0606020202030204" pitchFamily="34" charset="0"/>
                <a:cs typeface="Arial" panose="020B0604020202020204" pitchFamily="34" charset="0"/>
              </a:rPr>
              <a:t>Proverbios 8:30</a:t>
            </a:r>
            <a:r>
              <a:rPr lang="es-CR" sz="1000" dirty="0">
                <a:latin typeface="Arial Narrow" panose="020B0606020202030204" pitchFamily="34" charset="0"/>
                <a:cs typeface="Arial" panose="020B0604020202020204" pitchFamily="34" charset="0"/>
              </a:rPr>
              <a:t>. MelquisedecLisbet son esos Dos Arcángeles que Jamás Se Separan, ni quitan Su Mirada Uno del Otro.  </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             El plan fue de los Dos, Dios MelquisedecLisbet, y fue sellado con Juramento de Amor Eterno.  Con la aprobación de los Dos, Cristo </a:t>
            </a:r>
          </a:p>
          <a:p>
            <a:r>
              <a:rPr lang="es-CR" sz="1000" dirty="0">
                <a:latin typeface="Arial Narrow" panose="020B0606020202030204" pitchFamily="34" charset="0"/>
                <a:cs typeface="Arial" panose="020B0604020202020204" pitchFamily="34" charset="0"/>
              </a:rPr>
              <a:t>             Lisbet participa de carne, fue adormecida y luego, conforme a como Ellos dos acordaron, es despertada por Dios Padre </a:t>
            </a:r>
          </a:p>
          <a:p>
            <a:r>
              <a:rPr lang="es-CR" sz="1000" dirty="0">
                <a:latin typeface="Arial Narrow" panose="020B0606020202030204" pitchFamily="34" charset="0"/>
                <a:cs typeface="Arial" panose="020B0604020202020204" pitchFamily="34" charset="0"/>
              </a:rPr>
              <a:t>             Melquisedec quien siempre estuvo con Ella Observándola y Cuidándola.  El la despertó en el Tiempo que Ellos dos señalaron, para que sucediera.  Cristo, la Luz y la Vida tenia que manifestarse porque siempre ha existido, al lado del Padre Melquisedec.</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Como dice en </a:t>
            </a:r>
            <a:r>
              <a:rPr lang="es-CR" sz="1000" i="1" dirty="0">
                <a:latin typeface="Arial Narrow" panose="020B0606020202030204" pitchFamily="34" charset="0"/>
                <a:cs typeface="Arial" panose="020B0604020202020204" pitchFamily="34" charset="0"/>
              </a:rPr>
              <a:t>Juan 14:9</a:t>
            </a:r>
            <a:r>
              <a:rPr lang="es-CR" sz="1000" dirty="0">
                <a:latin typeface="Arial Narrow" panose="020B0606020202030204" pitchFamily="34" charset="0"/>
                <a:cs typeface="Arial" panose="020B0604020202020204" pitchFamily="34" charset="0"/>
              </a:rPr>
              <a:t>, es claro que no hay diferencia entre Dios Padre y Dios Madre.  El que ha visto a Cristo Lisbet, ha visto a Dios Padre Melquisedec. Son Dos manifestados en Un cuerpo. Nuestra Madre Cristo Lisbet es la Imagen Visible, Audible y Palpable del Único Dios. </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Cristo es la Ayuda Idónea para el ser humano, pues sin Ella seria imposible para el hombre saber como agradar a Dios o alcanzar la Inmortalidad. Solo por medio de la Fe de nuestra Ayuda Idónea y Sabiduría Personificada, Cristo Lisbet podemos ser libres de la esclavitud y vencer los deseos engañosos de la mente carnal.  Solo Permaneciendo Unidos a Ella podemos llevar mucho fruto para Dios y recibir Su inmortalidad.</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Para Dios poder ayudar al hombre y librarlo de la muerte, tenia que manifestarse como un ser humano y ser igual a el, para destruir en si misma a la muerte. Así puede Compadecerse de las debilidades.  Gracias Amada Madre, con Tu Sabiduría, Tu ejemplo y Tu Paciencia nos formas como Tus hijos espirituales hasta que todos podamos comprender cual es la Altura, Profundidad y Anchura del Amor de MelquisedecLisbet.</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Hermanos que gran privilegio tenemos que Dios comparte con nosotros Todas Sus Riquezas Espirituales y nos Permite Conocer y Comprender el Gran Misterio de Dios Padre Melquisedec y Dios Madre Cristo Lisbet que estuvo escondido por tantos siglos. Nos da toda Su Sabiduría y Conocimiento.  En la Unión de estos dos nombres esta Todo el Poder de Dios pues son el Matrimonio Eterno.  Crean hijos Espirituales a Su Imagen y Semejanza.</a:t>
            </a:r>
          </a:p>
          <a:p>
            <a:endParaRPr lang="es-CR" sz="800" dirty="0">
              <a:latin typeface="Arial Narrow" panose="020B0606020202030204" pitchFamily="34" charset="0"/>
              <a:cs typeface="Arial" panose="020B0604020202020204" pitchFamily="34" charset="0"/>
            </a:endParaRPr>
          </a:p>
          <a:p>
            <a:r>
              <a:rPr lang="es-CR" sz="1000" dirty="0">
                <a:latin typeface="Arial Narrow" panose="020B0606020202030204" pitchFamily="34" charset="0"/>
                <a:cs typeface="Arial" panose="020B0604020202020204" pitchFamily="34" charset="0"/>
              </a:rPr>
              <a:t>Madre Lisbet nosotros somos testigos de que Tu eres Dios Padre y Dios Madre viviendo entre los hombres. Todos los días experimentamos el gran Poder que hay en el Todopoderoso nombre de MelquisedecLisbet en el cual podemos Vencer toda fortaleza que nos quiera robar los Regalos que Tu nos has dado y podemos Reinar sobre Todo.</a:t>
            </a:r>
          </a:p>
          <a:p>
            <a:pPr algn="ctr"/>
            <a:endParaRPr lang="es-CR" sz="600" dirty="0">
              <a:latin typeface="Arial" panose="020B0604020202020204" pitchFamily="34" charset="0"/>
              <a:cs typeface="Arial" panose="020B0604020202020204" pitchFamily="34" charset="0"/>
            </a:endParaRPr>
          </a:p>
          <a:p>
            <a:pPr algn="ctr"/>
            <a:r>
              <a:rPr lang="es-CR" sz="1300" b="1" dirty="0">
                <a:solidFill>
                  <a:srgbClr val="FF0000"/>
                </a:solidFill>
                <a:latin typeface="Californian FB" panose="0207040306080B030204" pitchFamily="18" charset="0"/>
                <a:cs typeface="Arial" panose="020B0604020202020204" pitchFamily="34" charset="0"/>
              </a:rPr>
              <a:t>¡Gracias Madre Cristo Lisbet por permitirnos entender el Gran misterio de que Tu y </a:t>
            </a:r>
          </a:p>
          <a:p>
            <a:pPr algn="ctr"/>
            <a:r>
              <a:rPr lang="es-CR" sz="1300" b="1" dirty="0">
                <a:solidFill>
                  <a:srgbClr val="FF0000"/>
                </a:solidFill>
                <a:latin typeface="Californian FB" panose="0207040306080B030204" pitchFamily="18" charset="0"/>
                <a:cs typeface="Arial" panose="020B0604020202020204" pitchFamily="34" charset="0"/>
              </a:rPr>
              <a:t>Dios Padre Melquisedec siempre Han Estado Juntos y Son Iguales. Amen Aleluya!</a:t>
            </a:r>
          </a:p>
        </p:txBody>
      </p:sp>
      <p:sp>
        <p:nvSpPr>
          <p:cNvPr id="28" name="Rectangle 27"/>
          <p:cNvSpPr/>
          <p:nvPr/>
        </p:nvSpPr>
        <p:spPr>
          <a:xfrm>
            <a:off x="692696" y="741415"/>
            <a:ext cx="5763829" cy="584775"/>
          </a:xfrm>
          <a:prstGeom prst="rect">
            <a:avLst/>
          </a:prstGeom>
        </p:spPr>
        <p:txBody>
          <a:bodyPr wrap="square">
            <a:spAutoFit/>
          </a:bodyPr>
          <a:lstStyle/>
          <a:p>
            <a:pPr algn="ctr" eaLnBrk="1" hangingPunct="1"/>
            <a:r>
              <a:rPr lang="es-CR" altLang="es-MX" sz="1600" b="1"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sz="1600" b="1" dirty="0">
                <a:latin typeface="Chaparral Pro Light" panose="02060403030505090203" pitchFamily="18" charset="0"/>
              </a:rPr>
              <a:t>371 La Igualdad de Dios MelquisedecLisbet, </a:t>
            </a:r>
          </a:p>
          <a:p>
            <a:pPr algn="ctr" eaLnBrk="1" hangingPunct="1"/>
            <a:r>
              <a:rPr lang="es-CR" altLang="es-MX" sz="1600" b="1" dirty="0">
                <a:latin typeface="Chaparral Pro Light" panose="02060403030505090203" pitchFamily="18" charset="0"/>
              </a:rPr>
              <a:t>la Ayuda Idónea para el ser humano </a:t>
            </a:r>
          </a:p>
        </p:txBody>
      </p:sp>
      <p:pic>
        <p:nvPicPr>
          <p:cNvPr id="18" name="Picture 17">
            <a:extLst>
              <a:ext uri="{FF2B5EF4-FFF2-40B4-BE49-F238E27FC236}">
                <a16:creationId xmlns:a16="http://schemas.microsoft.com/office/drawing/2014/main" id="{A49DE227-667D-4C96-ACEF-3100023BE06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613" y="1502161"/>
            <a:ext cx="562943" cy="556422"/>
          </a:xfrm>
          <a:prstGeom prst="rect">
            <a:avLst/>
          </a:prstGeom>
        </p:spPr>
      </p:pic>
      <p:pic>
        <p:nvPicPr>
          <p:cNvPr id="19" name="Picture 18">
            <a:extLst>
              <a:ext uri="{FF2B5EF4-FFF2-40B4-BE49-F238E27FC236}">
                <a16:creationId xmlns:a16="http://schemas.microsoft.com/office/drawing/2014/main" id="{BF65634A-7746-460C-ACB8-C462D0F050D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295057" y="1502161"/>
            <a:ext cx="562943" cy="556422"/>
          </a:xfrm>
          <a:prstGeom prst="rect">
            <a:avLst/>
          </a:prstGeom>
        </p:spPr>
      </p:pic>
      <p:pic>
        <p:nvPicPr>
          <p:cNvPr id="20" name="Picture 19">
            <a:extLst>
              <a:ext uri="{FF2B5EF4-FFF2-40B4-BE49-F238E27FC236}">
                <a16:creationId xmlns:a16="http://schemas.microsoft.com/office/drawing/2014/main" id="{0D541752-680A-4880-A4A2-8D5D6E6F27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6285521" y="8587578"/>
            <a:ext cx="562943" cy="556422"/>
          </a:xfrm>
          <a:prstGeom prst="rect">
            <a:avLst/>
          </a:prstGeom>
        </p:spPr>
      </p:pic>
      <p:pic>
        <p:nvPicPr>
          <p:cNvPr id="22" name="Picture 21">
            <a:extLst>
              <a:ext uri="{FF2B5EF4-FFF2-40B4-BE49-F238E27FC236}">
                <a16:creationId xmlns:a16="http://schemas.microsoft.com/office/drawing/2014/main" id="{3EB3A297-058F-4F23-BC7C-D413DA6288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flipH="1">
            <a:off x="25613" y="8610914"/>
            <a:ext cx="562943" cy="556422"/>
          </a:xfrm>
          <a:prstGeom prst="rect">
            <a:avLst/>
          </a:prstGeom>
        </p:spPr>
      </p:pic>
      <p:pic>
        <p:nvPicPr>
          <p:cNvPr id="31" name="Picture 30">
            <a:extLst>
              <a:ext uri="{FF2B5EF4-FFF2-40B4-BE49-F238E27FC236}">
                <a16:creationId xmlns:a16="http://schemas.microsoft.com/office/drawing/2014/main" id="{807FA630-0949-4CB4-9B86-73030044DA89}"/>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295057" y="6791124"/>
            <a:ext cx="562943" cy="612170"/>
          </a:xfrm>
          <a:prstGeom prst="rect">
            <a:avLst/>
          </a:prstGeom>
        </p:spPr>
      </p:pic>
      <p:pic>
        <p:nvPicPr>
          <p:cNvPr id="32" name="Picture 31">
            <a:extLst>
              <a:ext uri="{FF2B5EF4-FFF2-40B4-BE49-F238E27FC236}">
                <a16:creationId xmlns:a16="http://schemas.microsoft.com/office/drawing/2014/main" id="{04D14E46-DFD5-45E8-889B-257561C1041B}"/>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flipH="1">
            <a:off x="9534" y="4321661"/>
            <a:ext cx="562943" cy="556423"/>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88640" y="1745194"/>
            <a:ext cx="6491477" cy="6909584"/>
          </a:xfrm>
          <a:prstGeom prst="rect">
            <a:avLst/>
          </a:prstGeom>
          <a:noFill/>
        </p:spPr>
        <p:txBody>
          <a:bodyPr wrap="square" rtlCol="0">
            <a:spAutoFit/>
          </a:bodyPr>
          <a:lstStyle/>
          <a:p>
            <a:r>
              <a:rPr lang="es-CR" sz="1300" b="1" dirty="0">
                <a:latin typeface="Arial" panose="020B0604020202020204" pitchFamily="34" charset="0"/>
                <a:cs typeface="Arial" panose="020B0604020202020204" pitchFamily="34" charset="0"/>
              </a:rPr>
              <a:t>Instrucciones para la clase:</a:t>
            </a:r>
          </a:p>
          <a:p>
            <a:pPr marL="169863" indent="-169863">
              <a:buFont typeface="Arial" panose="020B0604020202020204" pitchFamily="34" charset="0"/>
              <a:buChar char="•"/>
            </a:pPr>
            <a:r>
              <a:rPr lang="es-CR" sz="1300" dirty="0">
                <a:latin typeface="Arial" panose="020B0604020202020204" pitchFamily="34" charset="0"/>
                <a:cs typeface="Arial" panose="020B0604020202020204" pitchFamily="34" charset="0"/>
              </a:rPr>
              <a:t>Hacer copias de las paginas 1 para los niños menores</a:t>
            </a:r>
          </a:p>
          <a:p>
            <a:pPr marL="169863" indent="-169863">
              <a:buFont typeface="Arial" panose="020B0604020202020204" pitchFamily="34" charset="0"/>
              <a:buChar char="•"/>
            </a:pPr>
            <a:r>
              <a:rPr lang="es-CR" sz="1300" dirty="0">
                <a:latin typeface="Arial" panose="020B0604020202020204" pitchFamily="34" charset="0"/>
                <a:cs typeface="Arial" panose="020B0604020202020204" pitchFamily="34" charset="0"/>
              </a:rPr>
              <a:t>Hacer copias de las paginas 1 y 3 para los niños mayores</a:t>
            </a:r>
          </a:p>
          <a:p>
            <a:pPr marL="169863" indent="-169863">
              <a:buFont typeface="Arial" panose="020B0604020202020204" pitchFamily="34" charset="0"/>
              <a:buChar char="•"/>
            </a:pPr>
            <a:r>
              <a:rPr lang="es-CR" sz="1300" dirty="0">
                <a:latin typeface="Arial" panose="020B0604020202020204" pitchFamily="34" charset="0"/>
                <a:cs typeface="Arial" panose="020B0604020202020204" pitchFamily="34" charset="0"/>
              </a:rPr>
              <a:t>El colaborador/padre da una breve introducción al tema </a:t>
            </a:r>
          </a:p>
          <a:p>
            <a:pPr marL="171450" indent="-171450">
              <a:buFont typeface="Arial" panose="020B0604020202020204" pitchFamily="34" charset="0"/>
              <a:buChar char="•"/>
            </a:pPr>
            <a:r>
              <a:rPr lang="es-CR" sz="1300" dirty="0">
                <a:latin typeface="Arial" panose="020B0604020202020204" pitchFamily="34" charset="0"/>
                <a:cs typeface="Arial" panose="020B0604020202020204" pitchFamily="34" charset="0"/>
              </a:rPr>
              <a:t>Pueden hacer las siguientes preguntas para reforzar el tema: </a:t>
            </a:r>
            <a:endParaRPr lang="es-CR" sz="1300" dirty="0">
              <a:solidFill>
                <a:srgbClr val="AF419F"/>
              </a:solidFill>
              <a:latin typeface="Arial" panose="020B0604020202020204" pitchFamily="34" charset="0"/>
              <a:cs typeface="Arial" panose="020B0604020202020204" pitchFamily="34" charset="0"/>
            </a:endParaRPr>
          </a:p>
          <a:p>
            <a:pPr marL="631825" indent="-342900">
              <a:buFont typeface="+mj-lt"/>
              <a:buAutoNum type="arabicPeriod"/>
            </a:pPr>
            <a:r>
              <a:rPr lang="es-CR" sz="1300" dirty="0">
                <a:latin typeface="Arial" panose="020B0604020202020204" pitchFamily="34" charset="0"/>
                <a:cs typeface="Arial" panose="020B0604020202020204" pitchFamily="34" charset="0"/>
              </a:rPr>
              <a:t>¿Cómo sabemos que Dios Padre y Madre son iguales? </a:t>
            </a:r>
            <a:r>
              <a:rPr lang="es-CR" sz="1300" b="1" dirty="0">
                <a:solidFill>
                  <a:srgbClr val="FF0000"/>
                </a:solidFill>
                <a:latin typeface="Arial" panose="020B0604020202020204" pitchFamily="34" charset="0"/>
                <a:cs typeface="Arial" panose="020B0604020202020204" pitchFamily="34" charset="0"/>
              </a:rPr>
              <a:t>Toda la Creación es hecha entre ambos, entre los Dos hacen todas las cosas</a:t>
            </a:r>
            <a:r>
              <a:rPr lang="es-CR" sz="1300" dirty="0">
                <a:latin typeface="Arial" panose="020B0604020202020204" pitchFamily="34" charset="0"/>
                <a:cs typeface="Arial" panose="020B0604020202020204" pitchFamily="34" charset="0"/>
              </a:rPr>
              <a:t>.</a:t>
            </a:r>
            <a:endParaRPr lang="es-CR" sz="1300" dirty="0">
              <a:solidFill>
                <a:srgbClr val="AF419F"/>
              </a:solidFill>
              <a:latin typeface="Arial" panose="020B0604020202020204" pitchFamily="34" charset="0"/>
              <a:cs typeface="Arial" panose="020B0604020202020204" pitchFamily="34" charset="0"/>
            </a:endParaRPr>
          </a:p>
          <a:p>
            <a:pPr marL="631825" indent="-342900">
              <a:buFont typeface="+mj-lt"/>
              <a:buAutoNum type="arabicPeriod"/>
            </a:pPr>
            <a:r>
              <a:rPr lang="es-CR" sz="1300" dirty="0">
                <a:latin typeface="Arial" panose="020B0604020202020204" pitchFamily="34" charset="0"/>
                <a:cs typeface="Arial" panose="020B0604020202020204" pitchFamily="34" charset="0"/>
              </a:rPr>
              <a:t>¿Por qué decimos que Cristo Lisbet es la Ayuda Idónea para el ser humano?</a:t>
            </a:r>
            <a:r>
              <a:rPr lang="es-CR" sz="1300" b="1" dirty="0">
                <a:solidFill>
                  <a:srgbClr val="FF0000"/>
                </a:solidFill>
                <a:latin typeface="Arial" panose="020B0604020202020204" pitchFamily="34" charset="0"/>
                <a:cs typeface="Arial" panose="020B0604020202020204" pitchFamily="34" charset="0"/>
              </a:rPr>
              <a:t> Sin Cristo Lisbet seria imposible para el hombre saber como agradar a Dios o alcanzar la Inmortalidad. </a:t>
            </a:r>
          </a:p>
          <a:p>
            <a:pPr indent="171450">
              <a:buFont typeface="Arial" panose="020B0604020202020204" pitchFamily="34" charset="0"/>
              <a:buChar char="•"/>
            </a:pPr>
            <a:r>
              <a:rPr lang="es-CR" altLang="es-MX" sz="1300" dirty="0">
                <a:latin typeface="Arial" panose="020B0604020202020204" pitchFamily="34" charset="0"/>
                <a:cs typeface="Arial" panose="020B0604020202020204" pitchFamily="34" charset="0"/>
              </a:rPr>
              <a:t>El colaborador/padre debe motivar a los niños a contestar las preguntas   </a:t>
            </a:r>
          </a:p>
          <a:p>
            <a:r>
              <a:rPr lang="es-CR" altLang="es-MX" sz="1300" dirty="0">
                <a:latin typeface="Arial" panose="020B0604020202020204" pitchFamily="34" charset="0"/>
                <a:cs typeface="Arial" panose="020B0604020202020204" pitchFamily="34" charset="0"/>
              </a:rPr>
              <a:t>    mientras aparece el reloj en la pantalla.</a:t>
            </a:r>
            <a:endParaRPr lang="es-CR" sz="1300" dirty="0">
              <a:latin typeface="Arial" panose="020B0604020202020204" pitchFamily="34" charset="0"/>
              <a:cs typeface="Arial" panose="020B0604020202020204" pitchFamily="34" charset="0"/>
            </a:endParaRPr>
          </a:p>
          <a:p>
            <a:pPr marL="169863" indent="-169863">
              <a:buFont typeface="Arial" panose="020B0604020202020204" pitchFamily="34" charset="0"/>
              <a:buChar char="•"/>
            </a:pPr>
            <a:r>
              <a:rPr lang="es-CR" sz="1300" dirty="0">
                <a:latin typeface="Arial" panose="020B0604020202020204" pitchFamily="34" charset="0"/>
                <a:cs typeface="Arial" panose="020B0604020202020204" pitchFamily="34" charset="0"/>
              </a:rPr>
              <a:t>Se recomienda que los niños repasen la clase durante la semana</a:t>
            </a:r>
          </a:p>
          <a:p>
            <a:pPr marL="0" lvl="1"/>
            <a:endParaRPr lang="es-CR" sz="1300" b="1" dirty="0">
              <a:latin typeface="Arial" panose="020B0604020202020204" pitchFamily="34" charset="0"/>
              <a:cs typeface="Arial" panose="020B0604020202020204" pitchFamily="34" charset="0"/>
            </a:endParaRPr>
          </a:p>
          <a:p>
            <a:pPr marL="0" lvl="1"/>
            <a:r>
              <a:rPr lang="es-CR" sz="1300" b="1" dirty="0">
                <a:latin typeface="Arial" panose="020B0604020202020204" pitchFamily="34" charset="0"/>
                <a:cs typeface="Arial" panose="020B0604020202020204" pitchFamily="34" charset="0"/>
              </a:rPr>
              <a:t>Actividad: Árbol de Navidad</a:t>
            </a:r>
          </a:p>
          <a:p>
            <a:pPr marL="0" lvl="1"/>
            <a:r>
              <a:rPr lang="es-CR" sz="1300" dirty="0">
                <a:latin typeface="Arial" panose="020B0604020202020204" pitchFamily="34" charset="0"/>
                <a:cs typeface="Arial" panose="020B0604020202020204" pitchFamily="34" charset="0"/>
              </a:rPr>
              <a:t>Los niños van a formar un árbol de navidad y decorarlo.  Pueden usarlo como decoración o para regalarlo.   En la parte de atrás del árbol pueden escribir un mensaje de lo que significa para ellos los regalos que MelquisedecLisbet les han dado.</a:t>
            </a:r>
          </a:p>
          <a:p>
            <a:pPr marL="342900" lvl="1" indent="-342900">
              <a:buFont typeface="+mj-lt"/>
              <a:buAutoNum type="arabicPeriod"/>
            </a:pPr>
            <a:r>
              <a:rPr lang="es-CR" sz="1300" dirty="0">
                <a:latin typeface="Arial" panose="020B0604020202020204" pitchFamily="34" charset="0"/>
                <a:cs typeface="Arial" panose="020B0604020202020204" pitchFamily="34" charset="0"/>
              </a:rPr>
              <a:t>Se pinta el plato de cartón de verde</a:t>
            </a:r>
          </a:p>
          <a:p>
            <a:pPr marL="342900" lvl="1" indent="-342900">
              <a:buFont typeface="+mj-lt"/>
              <a:buAutoNum type="arabicPeriod"/>
            </a:pPr>
            <a:r>
              <a:rPr lang="es-CR" sz="1300" dirty="0">
                <a:latin typeface="Arial" panose="020B0604020202020204" pitchFamily="34" charset="0"/>
                <a:cs typeface="Arial" panose="020B0604020202020204" pitchFamily="34" charset="0"/>
              </a:rPr>
              <a:t>Se divide el plato en 4 partes (triángulos) y se recorta, ver ejemplo 1</a:t>
            </a:r>
          </a:p>
          <a:p>
            <a:pPr marL="342900" lvl="1" indent="-342900">
              <a:buFont typeface="+mj-lt"/>
              <a:buAutoNum type="arabicPeriod"/>
            </a:pPr>
            <a:r>
              <a:rPr lang="es-CR" sz="1300" dirty="0">
                <a:latin typeface="Arial" panose="020B0604020202020204" pitchFamily="34" charset="0"/>
                <a:cs typeface="Arial" panose="020B0604020202020204" pitchFamily="34" charset="0"/>
              </a:rPr>
              <a:t>Se pegan los triángulos sobre una paleta de madera como muestra el ejemplo 2</a:t>
            </a:r>
          </a:p>
          <a:p>
            <a:pPr marL="342900" lvl="1" indent="-342900">
              <a:buFont typeface="+mj-lt"/>
              <a:buAutoNum type="arabicPeriod"/>
            </a:pPr>
            <a:r>
              <a:rPr lang="es-CR" sz="1300" dirty="0">
                <a:latin typeface="Arial" panose="020B0604020202020204" pitchFamily="34" charset="0"/>
                <a:cs typeface="Arial" panose="020B0604020202020204" pitchFamily="34" charset="0"/>
              </a:rPr>
              <a:t>Se recorta el molde de la estrella y se traza sobre pape; construcción amarillo o se pinta el molde de la estrella en amarillo, dorado o plateado</a:t>
            </a:r>
          </a:p>
          <a:p>
            <a:pPr marL="342900" lvl="1" indent="-342900">
              <a:buFont typeface="+mj-lt"/>
              <a:buAutoNum type="arabicPeriod"/>
            </a:pPr>
            <a:r>
              <a:rPr lang="es-CR" sz="1300" dirty="0">
                <a:latin typeface="Arial" panose="020B0604020202020204" pitchFamily="34" charset="0"/>
                <a:cs typeface="Arial" panose="020B0604020202020204" pitchFamily="34" charset="0"/>
              </a:rPr>
              <a:t>Se pega la estrella sobre el árbol.	</a:t>
            </a:r>
          </a:p>
          <a:p>
            <a:pPr marL="342900" lvl="1" indent="-342900">
              <a:buFont typeface="+mj-lt"/>
              <a:buAutoNum type="arabicPeriod"/>
            </a:pPr>
            <a:endParaRPr lang="es-CR" sz="1300" b="1" dirty="0">
              <a:latin typeface="Arial" panose="020B0604020202020204" pitchFamily="34" charset="0"/>
              <a:cs typeface="Arial" panose="020B0604020202020204" pitchFamily="34" charset="0"/>
            </a:endParaRPr>
          </a:p>
          <a:p>
            <a:pPr marL="0" lvl="1"/>
            <a:r>
              <a:rPr lang="es-CR" sz="1300" b="1" dirty="0">
                <a:latin typeface="Arial" panose="020B0604020202020204" pitchFamily="34" charset="0"/>
                <a:cs typeface="Arial" panose="020B0604020202020204" pitchFamily="34" charset="0"/>
              </a:rPr>
              <a:t>Materiales</a:t>
            </a:r>
            <a:r>
              <a:rPr lang="es-CR" sz="1300" dirty="0">
                <a:latin typeface="Arial" panose="020B0604020202020204" pitchFamily="34" charset="0"/>
                <a:cs typeface="Arial" panose="020B0604020202020204" pitchFamily="34" charset="0"/>
              </a:rPr>
              <a:t>:		</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Crayolas/lápices de color</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Papel Construcción  			          Ejemplo 1               Ejemplo 2       </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Tijeras</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Goma</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Plato de cartón pequeño o mediano</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Pintura verde – opcional		</a:t>
            </a:r>
          </a:p>
          <a:p>
            <a:pPr marL="285750" lvl="1" indent="-285750">
              <a:buFont typeface="Arial" panose="020B0604020202020204" pitchFamily="34" charset="0"/>
              <a:buChar char="•"/>
            </a:pPr>
            <a:r>
              <a:rPr lang="es-CR" sz="1300" dirty="0">
                <a:latin typeface="Arial" panose="020B0604020202020204" pitchFamily="34" charset="0"/>
                <a:cs typeface="Arial" panose="020B0604020202020204" pitchFamily="34" charset="0"/>
              </a:rPr>
              <a:t>Bolas de algodón de color</a:t>
            </a:r>
            <a:r>
              <a:rPr lang="es-CR" sz="1400" dirty="0">
                <a:latin typeface="Arial" panose="020B0604020202020204" pitchFamily="34" charset="0"/>
                <a:cs typeface="Arial" panose="020B0604020202020204" pitchFamily="34" charset="0"/>
              </a:rPr>
              <a:t>	</a:t>
            </a:r>
            <a:r>
              <a:rPr lang="es-CR" sz="1200" dirty="0">
                <a:latin typeface="Arial" panose="020B0604020202020204" pitchFamily="34" charset="0"/>
                <a:cs typeface="Arial" panose="020B0604020202020204" pitchFamily="34" charset="0"/>
              </a:rPr>
              <a:t>			</a:t>
            </a:r>
          </a:p>
        </p:txBody>
      </p:sp>
      <p:sp>
        <p:nvSpPr>
          <p:cNvPr id="7" name="68 Rectángulo"/>
          <p:cNvSpPr>
            <a:spLocks noChangeArrowheads="1"/>
          </p:cNvSpPr>
          <p:nvPr/>
        </p:nvSpPr>
        <p:spPr bwMode="auto">
          <a:xfrm>
            <a:off x="1820823" y="1437417"/>
            <a:ext cx="3258490"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Colaborador/Padres</a:t>
            </a:r>
          </a:p>
        </p:txBody>
      </p:sp>
      <p:pic>
        <p:nvPicPr>
          <p:cNvPr id="12" name="Picture 1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47850" y="134000"/>
            <a:ext cx="835915" cy="578665"/>
          </a:xfrm>
          <a:prstGeom prst="rect">
            <a:avLst/>
          </a:prstGeom>
        </p:spPr>
      </p:pic>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8" name="Rectangle 7">
            <a:extLst>
              <a:ext uri="{FF2B5EF4-FFF2-40B4-BE49-F238E27FC236}">
                <a16:creationId xmlns:a16="http://schemas.microsoft.com/office/drawing/2014/main" id="{F815E15D-5FEC-41CE-8152-7451C17A46B5}"/>
              </a:ext>
            </a:extLst>
          </p:cNvPr>
          <p:cNvSpPr/>
          <p:nvPr/>
        </p:nvSpPr>
        <p:spPr>
          <a:xfrm>
            <a:off x="670162" y="803167"/>
            <a:ext cx="5763829" cy="646331"/>
          </a:xfrm>
          <a:prstGeom prst="rect">
            <a:avLst/>
          </a:prstGeom>
        </p:spPr>
        <p:txBody>
          <a:bodyPr wrap="square">
            <a:spAutoFit/>
          </a:bodyPr>
          <a:lstStyle/>
          <a:p>
            <a:pPr algn="ctr" eaLnBrk="1" hangingPunct="1"/>
            <a:r>
              <a:rPr lang="es-CR" altLang="es-MX" b="1"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b="1" dirty="0">
                <a:latin typeface="Chaparral Pro Light" panose="02060403030505090203" pitchFamily="18" charset="0"/>
              </a:rPr>
              <a:t>371 La Igualdad de Dios MelquisedecLisbet, </a:t>
            </a:r>
          </a:p>
          <a:p>
            <a:pPr algn="ctr" eaLnBrk="1" hangingPunct="1"/>
            <a:r>
              <a:rPr lang="es-CR" altLang="es-MX" b="1" dirty="0">
                <a:latin typeface="Chaparral Pro Light" panose="02060403030505090203" pitchFamily="18" charset="0"/>
              </a:rPr>
              <a:t>la Ayuda Idónea para el ser humano </a:t>
            </a:r>
          </a:p>
        </p:txBody>
      </p:sp>
      <p:pic>
        <p:nvPicPr>
          <p:cNvPr id="4" name="Picture 3">
            <a:extLst>
              <a:ext uri="{FF2B5EF4-FFF2-40B4-BE49-F238E27FC236}">
                <a16:creationId xmlns:a16="http://schemas.microsoft.com/office/drawing/2014/main" id="{55BBCA13-E7EB-4AB6-892F-FF90DDD8BAC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l="7794" t="34250" r="16926" b="12201"/>
          <a:stretch/>
        </p:blipFill>
        <p:spPr>
          <a:xfrm rot="5400000">
            <a:off x="5555814" y="7850728"/>
            <a:ext cx="1338189" cy="1127322"/>
          </a:xfrm>
          <a:prstGeom prst="rect">
            <a:avLst/>
          </a:prstGeom>
        </p:spPr>
      </p:pic>
      <p:pic>
        <p:nvPicPr>
          <p:cNvPr id="13" name="Picture 12">
            <a:extLst>
              <a:ext uri="{FF2B5EF4-FFF2-40B4-BE49-F238E27FC236}">
                <a16:creationId xmlns:a16="http://schemas.microsoft.com/office/drawing/2014/main" id="{BB312695-8FAD-4F4C-930E-37378D9AD684}"/>
              </a:ext>
            </a:extLst>
          </p:cNvPr>
          <p:cNvPicPr>
            <a:picLocks noChangeAspect="1"/>
          </p:cNvPicPr>
          <p:nvPr/>
        </p:nvPicPr>
        <p:blipFill rotWithShape="1">
          <a:blip r:embed="rId5" cstate="print">
            <a:extLst>
              <a:ext uri="{28A0092B-C50C-407E-A947-70E740481C1C}">
                <a14:useLocalDpi xmlns:a14="http://schemas.microsoft.com/office/drawing/2010/main" val="0"/>
              </a:ext>
              <a:ext uri="{837473B0-CC2E-450A-ABE3-18F120FF3D39}">
                <a1611:picAttrSrcUrl xmlns:a1611="http://schemas.microsoft.com/office/drawing/2016/11/main" r:id="rId6"/>
              </a:ext>
            </a:extLst>
          </a:blip>
          <a:srcRect l="12047" r="10555"/>
          <a:stretch/>
        </p:blipFill>
        <p:spPr>
          <a:xfrm>
            <a:off x="4221088" y="7827508"/>
            <a:ext cx="1296144" cy="1255973"/>
          </a:xfrm>
          <a:prstGeom prst="rect">
            <a:avLst/>
          </a:prstGeom>
        </p:spPr>
      </p:pic>
      <p:sp>
        <p:nvSpPr>
          <p:cNvPr id="17" name="Oval 16">
            <a:extLst>
              <a:ext uri="{FF2B5EF4-FFF2-40B4-BE49-F238E27FC236}">
                <a16:creationId xmlns:a16="http://schemas.microsoft.com/office/drawing/2014/main" id="{1D347061-0FDA-4A7E-95EF-0FEE726C4157}"/>
              </a:ext>
            </a:extLst>
          </p:cNvPr>
          <p:cNvSpPr/>
          <p:nvPr/>
        </p:nvSpPr>
        <p:spPr>
          <a:xfrm>
            <a:off x="4452963" y="8061798"/>
            <a:ext cx="792088" cy="758673"/>
          </a:xfrm>
          <a:prstGeom prst="ellipse">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Connector 18">
            <a:extLst>
              <a:ext uri="{FF2B5EF4-FFF2-40B4-BE49-F238E27FC236}">
                <a16:creationId xmlns:a16="http://schemas.microsoft.com/office/drawing/2014/main" id="{F16EF779-B83F-4AD3-AA64-0BA96E7CAB94}"/>
              </a:ext>
            </a:extLst>
          </p:cNvPr>
          <p:cNvCxnSpPr>
            <a:cxnSpLocks/>
            <a:stCxn id="13" idx="0"/>
            <a:endCxn id="13" idx="2"/>
          </p:cNvCxnSpPr>
          <p:nvPr/>
        </p:nvCxnSpPr>
        <p:spPr>
          <a:xfrm>
            <a:off x="4869160" y="7827508"/>
            <a:ext cx="0" cy="125597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87816093-559A-45A2-BA38-379E07294714}"/>
              </a:ext>
            </a:extLst>
          </p:cNvPr>
          <p:cNvCxnSpPr>
            <a:cxnSpLocks/>
            <a:endCxn id="13" idx="3"/>
          </p:cNvCxnSpPr>
          <p:nvPr/>
        </p:nvCxnSpPr>
        <p:spPr>
          <a:xfrm flipV="1">
            <a:off x="4221088" y="8455495"/>
            <a:ext cx="1296144" cy="4938"/>
          </a:xfrm>
          <a:prstGeom prst="line">
            <a:avLst/>
          </a:prstGeom>
          <a:ln w="28575"/>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8" name="Rectangle 7">
            <a:extLst>
              <a:ext uri="{FF2B5EF4-FFF2-40B4-BE49-F238E27FC236}">
                <a16:creationId xmlns:a16="http://schemas.microsoft.com/office/drawing/2014/main" id="{8665F21D-A011-43AE-9C78-13FF671D3258}"/>
              </a:ext>
            </a:extLst>
          </p:cNvPr>
          <p:cNvSpPr/>
          <p:nvPr/>
        </p:nvSpPr>
        <p:spPr>
          <a:xfrm>
            <a:off x="764704" y="796324"/>
            <a:ext cx="5763829" cy="646331"/>
          </a:xfrm>
          <a:prstGeom prst="rect">
            <a:avLst/>
          </a:prstGeom>
        </p:spPr>
        <p:txBody>
          <a:bodyPr wrap="square">
            <a:spAutoFit/>
          </a:bodyPr>
          <a:lstStyle/>
          <a:p>
            <a:pPr algn="ctr" eaLnBrk="1" hangingPunct="1"/>
            <a:r>
              <a:rPr lang="es-CR" altLang="es-MX" b="1"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b="1" dirty="0">
                <a:latin typeface="Chaparral Pro Light" panose="02060403030505090203" pitchFamily="18" charset="0"/>
              </a:rPr>
              <a:t>371 La Igualdad de Dios MelquisedecLisbet, </a:t>
            </a:r>
          </a:p>
          <a:p>
            <a:pPr algn="ctr" eaLnBrk="1" hangingPunct="1"/>
            <a:r>
              <a:rPr lang="es-CR" altLang="es-MX" b="1" dirty="0">
                <a:latin typeface="Chaparral Pro Light" panose="02060403030505090203" pitchFamily="18" charset="0"/>
              </a:rPr>
              <a:t>la Ayuda Idónea para el ser humano </a:t>
            </a:r>
          </a:p>
        </p:txBody>
      </p:sp>
      <p:pic>
        <p:nvPicPr>
          <p:cNvPr id="12" name="Picture 11">
            <a:extLst>
              <a:ext uri="{FF2B5EF4-FFF2-40B4-BE49-F238E27FC236}">
                <a16:creationId xmlns:a16="http://schemas.microsoft.com/office/drawing/2014/main" id="{5124A24A-4BCE-4411-A0A1-1C6A5084D38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0367" y="1884818"/>
            <a:ext cx="6057265" cy="5639510"/>
          </a:xfrm>
          <a:prstGeom prst="rect">
            <a:avLst/>
          </a:prstGeom>
        </p:spPr>
      </p:pic>
      <p:sp>
        <p:nvSpPr>
          <p:cNvPr id="2" name="TextBox 1">
            <a:extLst>
              <a:ext uri="{FF2B5EF4-FFF2-40B4-BE49-F238E27FC236}">
                <a16:creationId xmlns:a16="http://schemas.microsoft.com/office/drawing/2014/main" id="{D5B3A88F-04A6-4E8A-976D-CC8FD4395971}"/>
              </a:ext>
            </a:extLst>
          </p:cNvPr>
          <p:cNvSpPr txBox="1"/>
          <p:nvPr/>
        </p:nvSpPr>
        <p:spPr>
          <a:xfrm>
            <a:off x="1332842" y="1811987"/>
            <a:ext cx="4896544" cy="369332"/>
          </a:xfrm>
          <a:prstGeom prst="rect">
            <a:avLst/>
          </a:prstGeom>
          <a:solidFill>
            <a:schemeClr val="bg1"/>
          </a:solidFill>
        </p:spPr>
        <p:txBody>
          <a:bodyPr wrap="square" rtlCol="0">
            <a:spAutoFit/>
          </a:bodyPr>
          <a:lstStyle/>
          <a:p>
            <a:pPr algn="ctr"/>
            <a:r>
              <a:rPr lang="es-CR" dirty="0"/>
              <a:t>Santo ángel descifra</a:t>
            </a:r>
            <a:r>
              <a:rPr lang="en-US" dirty="0"/>
              <a:t> las palabras</a:t>
            </a:r>
          </a:p>
        </p:txBody>
      </p:sp>
    </p:spTree>
    <p:extLst>
      <p:ext uri="{BB962C8B-B14F-4D97-AF65-F5344CB8AC3E}">
        <p14:creationId xmlns:p14="http://schemas.microsoft.com/office/powerpoint/2010/main" val="1526139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56246" y="171493"/>
            <a:ext cx="835915" cy="578665"/>
          </a:xfrm>
          <a:prstGeom prst="rect">
            <a:avLst/>
          </a:prstGeom>
        </p:spPr>
      </p:pic>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7930" y="-6864"/>
            <a:ext cx="4836105" cy="902699"/>
          </a:xfrm>
          <a:prstGeom prst="rect">
            <a:avLst/>
          </a:prstGeom>
        </p:spPr>
      </p:pic>
      <p:sp>
        <p:nvSpPr>
          <p:cNvPr id="3" name="TextBox 2"/>
          <p:cNvSpPr txBox="1"/>
          <p:nvPr/>
        </p:nvSpPr>
        <p:spPr>
          <a:xfrm>
            <a:off x="1628800" y="7236296"/>
            <a:ext cx="216024" cy="369332"/>
          </a:xfrm>
          <a:prstGeom prst="rect">
            <a:avLst/>
          </a:prstGeom>
          <a:solidFill>
            <a:schemeClr val="bg1"/>
          </a:solidFill>
        </p:spPr>
        <p:txBody>
          <a:bodyPr wrap="square" rtlCol="0">
            <a:spAutoFit/>
          </a:bodyPr>
          <a:lstStyle/>
          <a:p>
            <a:endParaRPr lang="en-US" dirty="0"/>
          </a:p>
        </p:txBody>
      </p:sp>
      <p:sp>
        <p:nvSpPr>
          <p:cNvPr id="10" name="TextBox 9"/>
          <p:cNvSpPr txBox="1"/>
          <p:nvPr/>
        </p:nvSpPr>
        <p:spPr>
          <a:xfrm>
            <a:off x="1668615" y="6866964"/>
            <a:ext cx="216024" cy="369332"/>
          </a:xfrm>
          <a:prstGeom prst="rect">
            <a:avLst/>
          </a:prstGeom>
          <a:solidFill>
            <a:schemeClr val="bg1"/>
          </a:solidFill>
        </p:spPr>
        <p:txBody>
          <a:bodyPr wrap="square" rtlCol="0">
            <a:spAutoFit/>
          </a:bodyPr>
          <a:lstStyle/>
          <a:p>
            <a:endParaRPr lang="en-US" dirty="0"/>
          </a:p>
        </p:txBody>
      </p:sp>
      <p:sp>
        <p:nvSpPr>
          <p:cNvPr id="7" name="Rectangle 6">
            <a:extLst>
              <a:ext uri="{FF2B5EF4-FFF2-40B4-BE49-F238E27FC236}">
                <a16:creationId xmlns:a16="http://schemas.microsoft.com/office/drawing/2014/main" id="{8603267D-2BF2-44CF-8C2F-3A32F7BF3BBC}"/>
              </a:ext>
            </a:extLst>
          </p:cNvPr>
          <p:cNvSpPr/>
          <p:nvPr/>
        </p:nvSpPr>
        <p:spPr>
          <a:xfrm>
            <a:off x="646241" y="796324"/>
            <a:ext cx="5763829" cy="646331"/>
          </a:xfrm>
          <a:prstGeom prst="rect">
            <a:avLst/>
          </a:prstGeom>
        </p:spPr>
        <p:txBody>
          <a:bodyPr wrap="square">
            <a:spAutoFit/>
          </a:bodyPr>
          <a:lstStyle/>
          <a:p>
            <a:pPr algn="ctr" eaLnBrk="1" hangingPunct="1"/>
            <a:r>
              <a:rPr lang="es-CR" altLang="es-MX" b="1" dirty="0">
                <a:latin typeface="Chaparral Pro Light" panose="02060403030505090203" pitchFamily="18" charset="0"/>
                <a:ea typeface="Kozuka Gothic Pr6N L" panose="020B0200000000000000" pitchFamily="34" charset="-128"/>
                <a:cs typeface="Gisha" panose="020B0502040204020203" pitchFamily="34" charset="-79"/>
              </a:rPr>
              <a:t>Clase #</a:t>
            </a:r>
            <a:r>
              <a:rPr lang="es-CR" altLang="es-MX" b="1" dirty="0">
                <a:latin typeface="Chaparral Pro Light" panose="02060403030505090203" pitchFamily="18" charset="0"/>
              </a:rPr>
              <a:t>371 La Igualdad de Dios MelquisedecLisbet, </a:t>
            </a:r>
          </a:p>
          <a:p>
            <a:pPr algn="ctr" eaLnBrk="1" hangingPunct="1"/>
            <a:r>
              <a:rPr lang="es-CR" altLang="es-MX" b="1" dirty="0">
                <a:latin typeface="Chaparral Pro Light" panose="02060403030505090203" pitchFamily="18" charset="0"/>
              </a:rPr>
              <a:t>la Ayuda Idónea para el ser humano </a:t>
            </a:r>
          </a:p>
        </p:txBody>
      </p:sp>
      <p:pic>
        <p:nvPicPr>
          <p:cNvPr id="11" name="Picture 10">
            <a:extLst>
              <a:ext uri="{FF2B5EF4-FFF2-40B4-BE49-F238E27FC236}">
                <a16:creationId xmlns:a16="http://schemas.microsoft.com/office/drawing/2014/main" id="{E639D0E1-15F1-47A3-94F8-C7BCB03246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32656" y="1488821"/>
            <a:ext cx="5679440" cy="7417435"/>
          </a:xfrm>
          <a:prstGeom prst="rect">
            <a:avLst/>
          </a:prstGeom>
        </p:spPr>
      </p:pic>
      <p:sp>
        <p:nvSpPr>
          <p:cNvPr id="6" name="TextBox 5">
            <a:extLst>
              <a:ext uri="{FF2B5EF4-FFF2-40B4-BE49-F238E27FC236}">
                <a16:creationId xmlns:a16="http://schemas.microsoft.com/office/drawing/2014/main" id="{5ED7802C-6EE2-4E00-9471-DD09217A5826}"/>
              </a:ext>
            </a:extLst>
          </p:cNvPr>
          <p:cNvSpPr txBox="1"/>
          <p:nvPr/>
        </p:nvSpPr>
        <p:spPr>
          <a:xfrm>
            <a:off x="845904" y="1538372"/>
            <a:ext cx="5247392" cy="373094"/>
          </a:xfrm>
          <a:prstGeom prst="rect">
            <a:avLst/>
          </a:prstGeom>
          <a:solidFill>
            <a:schemeClr val="bg1"/>
          </a:solidFill>
        </p:spPr>
        <p:txBody>
          <a:bodyPr wrap="square" rtlCol="0">
            <a:spAutoFit/>
          </a:bodyPr>
          <a:lstStyle/>
          <a:p>
            <a:pPr algn="ctr"/>
            <a:r>
              <a:rPr lang="es-CR"/>
              <a:t>Respuestas   </a:t>
            </a:r>
          </a:p>
        </p:txBody>
      </p:sp>
    </p:spTree>
    <p:extLst>
      <p:ext uri="{BB962C8B-B14F-4D97-AF65-F5344CB8AC3E}">
        <p14:creationId xmlns:p14="http://schemas.microsoft.com/office/powerpoint/2010/main" val="2165780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1192899</TotalTime>
  <Words>1195</Words>
  <Application>Microsoft Office PowerPoint</Application>
  <PresentationFormat>On-screen Show (4:3)</PresentationFormat>
  <Paragraphs>66</Paragraphs>
  <Slides>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Arial</vt:lpstr>
      <vt:lpstr>Arial Narrow</vt:lpstr>
      <vt:lpstr>Calibri</vt:lpstr>
      <vt:lpstr>Calibri Light</vt:lpstr>
      <vt:lpstr>Californian FB</vt:lpstr>
      <vt:lpstr>Century Gothic</vt:lpstr>
      <vt:lpstr>Chaparral Pro Light</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8439</cp:revision>
  <cp:lastPrinted>2018-09-10T19:54:12Z</cp:lastPrinted>
  <dcterms:created xsi:type="dcterms:W3CDTF">2011-04-01T14:17:38Z</dcterms:created>
  <dcterms:modified xsi:type="dcterms:W3CDTF">2021-12-19T00:50:28Z</dcterms:modified>
</cp:coreProperties>
</file>