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83" r:id="rId4"/>
    <p:sldId id="284" r:id="rId5"/>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F419F"/>
    <a:srgbClr val="FF0066"/>
    <a:srgbClr val="F81D06"/>
    <a:srgbClr val="2006BA"/>
    <a:srgbClr val="FB9BE2"/>
    <a:srgbClr val="FFFBEF"/>
    <a:srgbClr val="FFF9E7"/>
    <a:srgbClr val="178317"/>
    <a:srgbClr val="F26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206" autoAdjust="0"/>
  </p:normalViewPr>
  <p:slideViewPr>
    <p:cSldViewPr>
      <p:cViewPr>
        <p:scale>
          <a:sx n="90" d="100"/>
          <a:sy n="90" d="100"/>
        </p:scale>
        <p:origin x="1372" y="-17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8/06/2023</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8/06/2023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8/06/2023</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pixabay.com/en/volleyball-sport-black-white-306791/"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publicdomainpictures.net/en/view-image.php?image=50111&amp;picture=soccer-ball-clipart" TargetMode="External"/><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freepngimg.com/png/7045-basketball-ball-png-image" TargetMode="External"/><Relationship Id="rId5"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volleyball-sport-black-white-306791/" TargetMode="External"/><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ixabay.com/es/pelota-de-tenis-b%C3%A9isbol-tenis-bola-146917/" TargetMode="External"/><Relationship Id="rId5" Type="http://schemas.openxmlformats.org/officeDocument/2006/relationships/image" Target="../media/image9.png"/><Relationship Id="rId10" Type="http://schemas.openxmlformats.org/officeDocument/2006/relationships/hyperlink" Target="https://openclipart.org/detail/212899/american%20football" TargetMode="External"/><Relationship Id="rId4" Type="http://schemas.openxmlformats.org/officeDocument/2006/relationships/image" Target="../media/image1.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sp>
        <p:nvSpPr>
          <p:cNvPr id="11" name="Rectangle 10"/>
          <p:cNvSpPr/>
          <p:nvPr/>
        </p:nvSpPr>
        <p:spPr>
          <a:xfrm>
            <a:off x="476672" y="839778"/>
            <a:ext cx="5832648"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#448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Blessed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are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those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invited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to</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Wedding</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Supper</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Lamb</a:t>
            </a:r>
          </a:p>
        </p:txBody>
      </p:sp>
      <p:sp>
        <p:nvSpPr>
          <p:cNvPr id="2" name="TextBox 1"/>
          <p:cNvSpPr txBox="1"/>
          <p:nvPr/>
        </p:nvSpPr>
        <p:spPr>
          <a:xfrm>
            <a:off x="188639" y="1633068"/>
            <a:ext cx="6480720" cy="7417415"/>
          </a:xfrm>
          <a:prstGeom prst="rect">
            <a:avLst/>
          </a:prstGeom>
          <a:noFill/>
          <a:ln w="28575">
            <a:solidFill>
              <a:srgbClr val="00B0F0"/>
            </a:solidFill>
            <a:prstDash val="dashDot"/>
          </a:ln>
        </p:spPr>
        <p:txBody>
          <a:bodyPr wrap="square" rtlCol="0">
            <a:spAutoFit/>
          </a:bodyPr>
          <a:lstStyle/>
          <a:p>
            <a:pPr algn="ctr"/>
            <a:r>
              <a:rPr lang="en-US" sz="1200" dirty="0">
                <a:latin typeface="Arial" panose="020B0604020202020204" pitchFamily="34" charset="0"/>
                <a:cs typeface="Arial" panose="020B0604020202020204" pitchFamily="34" charset="0"/>
              </a:rPr>
              <a:t>Holy angels, today Christ Lisbet tells us the great privilege it is to be invited to </a:t>
            </a:r>
          </a:p>
          <a:p>
            <a:pPr algn="ctr"/>
            <a:r>
              <a:rPr lang="en-US" sz="1200" dirty="0">
                <a:latin typeface="Arial" panose="020B0604020202020204" pitchFamily="34" charset="0"/>
                <a:cs typeface="Arial" panose="020B0604020202020204" pitchFamily="34" charset="0"/>
              </a:rPr>
              <a:t>the wedding supper of the Lamb and of God the Father.</a:t>
            </a:r>
          </a:p>
          <a:p>
            <a:pPr algn="ctr"/>
            <a:endParaRPr lang="en-US" sz="1200" dirty="0">
              <a:solidFill>
                <a:srgbClr val="F81D06"/>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Our Mother </a:t>
            </a:r>
            <a:r>
              <a:rPr lang="en-US" sz="1200" u="sng" dirty="0">
                <a:latin typeface="Arial" panose="020B0604020202020204" pitchFamily="34" charset="0"/>
                <a:cs typeface="Arial" panose="020B0604020202020204" pitchFamily="34" charset="0"/>
              </a:rPr>
              <a:t>explains how great it is to receive the invitation, directly from the Kings of Salem</a:t>
            </a:r>
            <a:r>
              <a:rPr lang="en-US" sz="1200" dirty="0">
                <a:latin typeface="Arial" panose="020B0604020202020204" pitchFamily="34" charset="0"/>
                <a:cs typeface="Arial" panose="020B0604020202020204" pitchFamily="34" charset="0"/>
              </a:rPr>
              <a:t>, to sit at Their table everyday and eat with Them. It is so important for us </a:t>
            </a:r>
            <a:r>
              <a:rPr lang="en-US" sz="1200" u="sng" dirty="0">
                <a:latin typeface="Arial" panose="020B0604020202020204" pitchFamily="34" charset="0"/>
                <a:cs typeface="Arial" panose="020B0604020202020204" pitchFamily="34" charset="0"/>
              </a:rPr>
              <a:t>to separate that time of the Great Feast for the King and the Queen and for us to sit in the Seat Assigned by God Themselves</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What Christ is saying is that this privilege They are giving us is priceless and cannot be compared to anything else. </a:t>
            </a:r>
            <a:r>
              <a:rPr lang="en-US" sz="1200" u="sng" dirty="0">
                <a:latin typeface="Arial" panose="020B0604020202020204" pitchFamily="34" charset="0"/>
                <a:cs typeface="Arial" panose="020B0604020202020204" pitchFamily="34" charset="0"/>
              </a:rPr>
              <a:t>They take Their time to share Their Wisdom, Their Holy Words of Truth with us to clean, purify, and perfect us</a:t>
            </a:r>
            <a:r>
              <a:rPr lang="en-US" sz="1200" dirty="0">
                <a:latin typeface="Arial" panose="020B0604020202020204" pitchFamily="34" charset="0"/>
                <a:cs typeface="Arial" panose="020B0604020202020204" pitchFamily="34" charset="0"/>
              </a:rPr>
              <a:t>. We should have respect towards God and listen to Their instructions with attention, reverence, and humility so we can understand, learn, and grow spiritually along with Christ each day and be able to Live Eternally.</a:t>
            </a:r>
          </a:p>
          <a:p>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It is an honor to be able to hear that Great Voice that says:</a:t>
            </a:r>
            <a:r>
              <a:rPr lang="en-US" sz="1200" b="1" dirty="0">
                <a:latin typeface="Arial" panose="020B0604020202020204" pitchFamily="34" charset="0"/>
                <a:cs typeface="Arial" panose="020B0604020202020204" pitchFamily="34" charset="0"/>
              </a:rPr>
              <a:t> </a:t>
            </a:r>
          </a:p>
          <a:p>
            <a:pPr algn="ctr"/>
            <a:r>
              <a:rPr lang="en-US" sz="1200" b="1" dirty="0">
                <a:latin typeface="Arial" panose="020B0604020202020204" pitchFamily="34" charset="0"/>
                <a:cs typeface="Arial" panose="020B0604020202020204" pitchFamily="34" charset="0"/>
              </a:rPr>
              <a:t>“</a:t>
            </a:r>
            <a:r>
              <a:rPr lang="en-US" sz="1200" b="1" dirty="0">
                <a:latin typeface="Arial Rounded MT Bold" panose="020F0704030504030204" pitchFamily="34" charset="0"/>
                <a:cs typeface="Arial" panose="020B0604020202020204" pitchFamily="34" charset="0"/>
              </a:rPr>
              <a:t>Hallelujah</a:t>
            </a:r>
            <a:r>
              <a:rPr lang="en-US" sz="1200" b="1" dirty="0">
                <a:latin typeface="Arial" panose="020B0604020202020204" pitchFamily="34" charset="0"/>
                <a:cs typeface="Arial" panose="020B0604020202020204" pitchFamily="34" charset="0"/>
              </a:rPr>
              <a:t>! Salvation and Honor and Glory and Power are of your God, MelquisedecLisbet; because our Judgements are True and Just.”  </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Our spiritual Parents want us, those who Fear God with Reverence, to Praise Them because The Lord and Lady Lord, the Almighty God, reign in our mind</a:t>
            </a:r>
            <a:r>
              <a:rPr lang="en-US" sz="1200" dirty="0">
                <a:latin typeface="Arial" panose="020B0604020202020204" pitchFamily="34" charset="0"/>
                <a:cs typeface="Arial" panose="020B0604020202020204" pitchFamily="34" charset="0"/>
              </a:rPr>
              <a:t>. They say that all, small and big should Praise Them. They ask this of us, Christ Kids, directly. </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We understand the magnitude of the privilege to be seated in the wedding supper of the Lamb and God the Father. We are overjoyed and happy and give Them Honor because the Supper of the Wedding of the Lamb, the Wife of God the Father has arrived.  </a:t>
            </a:r>
          </a:p>
          <a:p>
            <a:endParaRPr lang="en-US" sz="1200" dirty="0">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Christ has prepared Herself because She was granted to dress in Fine, Clean and Resplendent linens. The fine linens are the righteous actions of us, the Saints</a:t>
            </a:r>
            <a:r>
              <a:rPr lang="en-US" sz="1200" dirty="0">
                <a:latin typeface="Arial" panose="020B0604020202020204" pitchFamily="34" charset="0"/>
                <a:cs typeface="Arial" panose="020B0604020202020204" pitchFamily="34" charset="0"/>
              </a:rPr>
              <a:t>. We can give Them those righteous actions because Christ Lisbet has cleaned and formed the spiritual man, created according to God MelquisedecLisbet, in our mind. Those wonderful daily verses, testimonies, writings, and greetings help us remain firm and constant.</a:t>
            </a:r>
          </a:p>
          <a:p>
            <a:endParaRPr lang="en-US" sz="1200" b="1" dirty="0">
              <a:solidFill>
                <a:srgbClr val="7030A0"/>
              </a:solidFill>
              <a:latin typeface="Arial" panose="020B0604020202020204" pitchFamily="34" charset="0"/>
              <a:cs typeface="Arial" panose="020B0604020202020204" pitchFamily="34" charset="0"/>
            </a:endParaRPr>
          </a:p>
          <a:p>
            <a:pPr algn="ctr" eaLnBrk="1" hangingPunct="1"/>
            <a:r>
              <a:rPr lang="en-US" sz="1600" b="1" dirty="0">
                <a:solidFill>
                  <a:srgbClr val="F6BB00"/>
                </a:solidFill>
                <a:latin typeface="Arial Rounded MT Bold" panose="020F0704030504030204" pitchFamily="34" charset="0"/>
                <a:cs typeface="Arial" panose="020B0604020202020204" pitchFamily="34" charset="0"/>
              </a:rPr>
              <a:t>Thank you Christ Lisbet because by giving us Your Wisdom, you fill us with Your Prescence, and we are Complete. Amen Hallelujah!! </a:t>
            </a:r>
          </a:p>
          <a:p>
            <a:pPr algn="ctr" eaLnBrk="1" hangingPunct="1"/>
            <a:r>
              <a:rPr lang="en-US" altLang="es-MX" sz="1600" b="1" dirty="0">
                <a:solidFill>
                  <a:srgbClr val="F6BB00"/>
                </a:solidFill>
                <a:latin typeface="Arial Rounded MT Bold" panose="020F0704030504030204" pitchFamily="34" charset="0"/>
                <a:cs typeface="Arial" panose="020B0604020202020204" pitchFamily="34" charset="0"/>
              </a:rPr>
              <a:t>F</a:t>
            </a:r>
            <a:r>
              <a:rPr lang="en-US" altLang="es-MX" sz="1600" b="1" dirty="0">
                <a:solidFill>
                  <a:srgbClr val="F6BB00"/>
                </a:solidFill>
                <a:latin typeface="Arial Rounded MT Bold" panose="020F0704030504030204" pitchFamily="34" charset="0"/>
              </a:rPr>
              <a:t>or MelquisedecLisbet! </a:t>
            </a:r>
            <a:r>
              <a:rPr lang="en-US" altLang="es-MX" sz="1600" b="1" dirty="0">
                <a:solidFill>
                  <a:srgbClr val="F6BB00"/>
                </a:solidFill>
                <a:latin typeface="Arial Rounded MT Bold" panose="020F0704030504030204" pitchFamily="34" charset="0"/>
                <a:cs typeface="Arial" panose="020B0604020202020204" pitchFamily="34" charset="0"/>
              </a:rPr>
              <a:t>F</a:t>
            </a:r>
            <a:r>
              <a:rPr lang="en-US" altLang="es-MX" sz="1600" b="1" dirty="0">
                <a:solidFill>
                  <a:srgbClr val="F6BB00"/>
                </a:solidFill>
                <a:latin typeface="Arial Rounded MT Bold" panose="020F0704030504030204" pitchFamily="34" charset="0"/>
              </a:rPr>
              <a:t>or our Father and our Mother!</a:t>
            </a:r>
            <a:endParaRPr lang="en-US" sz="1600" dirty="0">
              <a:solidFill>
                <a:srgbClr val="F6BB00"/>
              </a:solidFill>
              <a:latin typeface="Arial Rounded MT Bold" panose="020F0704030504030204" pitchFamily="34" charset="0"/>
            </a:endParaRPr>
          </a:p>
        </p:txBody>
      </p:sp>
      <p:pic>
        <p:nvPicPr>
          <p:cNvPr id="24" name="Picture 23">
            <a:extLst>
              <a:ext uri="{FF2B5EF4-FFF2-40B4-BE49-F238E27FC236}">
                <a16:creationId xmlns:a16="http://schemas.microsoft.com/office/drawing/2014/main" id="{E9BB5BD1-550A-85F8-8D34-E58FFD3927A1}"/>
              </a:ext>
            </a:extLst>
          </p:cNvPr>
          <p:cNvPicPr/>
          <p:nvPr/>
        </p:nvPicPr>
        <p:blipFill rotWithShape="1">
          <a:blip r:embed="rId4">
            <a:extLst>
              <a:ext uri="{28A0092B-C50C-407E-A947-70E740481C1C}">
                <a14:useLocalDpi xmlns:a14="http://schemas.microsoft.com/office/drawing/2010/main" val="0"/>
              </a:ext>
            </a:extLst>
          </a:blip>
          <a:srcRect r="10022"/>
          <a:stretch/>
        </p:blipFill>
        <p:spPr bwMode="auto">
          <a:xfrm rot="759334">
            <a:off x="6113121" y="6308474"/>
            <a:ext cx="691544" cy="476802"/>
          </a:xfrm>
          <a:prstGeom prst="rect">
            <a:avLst/>
          </a:prstGeom>
          <a:noFill/>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241E1439-3290-D795-50B6-B352BBB967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89" y="1391242"/>
            <a:ext cx="494776" cy="707886"/>
          </a:xfrm>
          <a:prstGeom prst="rect">
            <a:avLst/>
          </a:prstGeom>
        </p:spPr>
      </p:pic>
      <p:pic>
        <p:nvPicPr>
          <p:cNvPr id="27" name="Picture 26">
            <a:extLst>
              <a:ext uri="{FF2B5EF4-FFF2-40B4-BE49-F238E27FC236}">
                <a16:creationId xmlns:a16="http://schemas.microsoft.com/office/drawing/2014/main" id="{07B6F921-7FAA-134F-485C-310C49771B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328" y="1414062"/>
            <a:ext cx="494777" cy="707886"/>
          </a:xfrm>
          <a:prstGeom prst="rect">
            <a:avLst/>
          </a:prstGeom>
        </p:spPr>
      </p:pic>
      <p:pic>
        <p:nvPicPr>
          <p:cNvPr id="28" name="Picture 27">
            <a:extLst>
              <a:ext uri="{FF2B5EF4-FFF2-40B4-BE49-F238E27FC236}">
                <a16:creationId xmlns:a16="http://schemas.microsoft.com/office/drawing/2014/main" id="{4058970F-A590-9AE6-F031-7136731674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6" y="8316416"/>
            <a:ext cx="398908" cy="827584"/>
          </a:xfrm>
          <a:prstGeom prst="rect">
            <a:avLst/>
          </a:prstGeom>
        </p:spPr>
      </p:pic>
      <p:pic>
        <p:nvPicPr>
          <p:cNvPr id="29" name="Picture 28">
            <a:extLst>
              <a:ext uri="{FF2B5EF4-FFF2-40B4-BE49-F238E27FC236}">
                <a16:creationId xmlns:a16="http://schemas.microsoft.com/office/drawing/2014/main" id="{90E3EFA3-8ADE-B5F9-41FD-713ABC87D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8110" y="8316416"/>
            <a:ext cx="398908" cy="827584"/>
          </a:xfrm>
          <a:prstGeom prst="rect">
            <a:avLst/>
          </a:prstGeom>
        </p:spPr>
      </p:pic>
      <p:pic>
        <p:nvPicPr>
          <p:cNvPr id="30" name="Picture 29">
            <a:extLst>
              <a:ext uri="{FF2B5EF4-FFF2-40B4-BE49-F238E27FC236}">
                <a16:creationId xmlns:a16="http://schemas.microsoft.com/office/drawing/2014/main" id="{EE6959CB-C977-ACFB-1998-F1A7B92F6A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8840" y="3941068"/>
            <a:ext cx="2577465" cy="630932"/>
          </a:xfrm>
          <a:prstGeom prst="rect">
            <a:avLst/>
          </a:prstGeom>
        </p:spPr>
      </p:pic>
      <p:pic>
        <p:nvPicPr>
          <p:cNvPr id="3" name="Picture 2">
            <a:extLst>
              <a:ext uri="{FF2B5EF4-FFF2-40B4-BE49-F238E27FC236}">
                <a16:creationId xmlns:a16="http://schemas.microsoft.com/office/drawing/2014/main" id="{994CBE38-026A-452A-CA5D-B676D850D6CA}"/>
              </a:ext>
            </a:extLst>
          </p:cNvPr>
          <p:cNvPicPr>
            <a:picLocks noChangeAspect="1" noChangeArrowheads="1"/>
          </p:cNvPicPr>
          <p:nvPr/>
        </p:nvPicPr>
        <p:blipFill rotWithShape="1">
          <a:blip r:embed="rId7" cstate="print">
            <a:clrChange>
              <a:clrFrom>
                <a:srgbClr val="000000"/>
              </a:clrFrom>
              <a:clrTo>
                <a:srgbClr val="000000">
                  <a:alpha val="0"/>
                </a:srgbClr>
              </a:clrTo>
            </a:clrChang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88639" y="7686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40" y="1984703"/>
            <a:ext cx="6423116" cy="677108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Make copies of  pages 1,3, and 4 for all the children.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collaborator gives a brief introduction of the topic and shares the following definition:</a:t>
            </a:r>
          </a:p>
          <a:p>
            <a:r>
              <a:rPr lang="en-US" sz="1200" dirty="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Magnitude</a:t>
            </a:r>
            <a:r>
              <a:rPr lang="en-US" sz="1200" dirty="0">
                <a:latin typeface="Arial" panose="020B0604020202020204" pitchFamily="34" charset="0"/>
                <a:cs typeface="Arial" panose="020B0604020202020204" pitchFamily="34" charset="0"/>
              </a:rPr>
              <a:t>: the great amount of importance something has. </a:t>
            </a:r>
            <a:endParaRPr lang="en-US"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collaborator gives a brief introduction of the topic: </a:t>
            </a:r>
            <a:endParaRPr lang="en-US" sz="1200" dirty="0">
              <a:solidFill>
                <a:srgbClr val="FF0000"/>
              </a:solidFill>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Do you know the magnitude of what it means to be called to the wedding supper of the Lamb? </a:t>
            </a:r>
            <a:r>
              <a:rPr lang="en-US" sz="1200" b="1" dirty="0">
                <a:solidFill>
                  <a:srgbClr val="FFC000"/>
                </a:solidFill>
                <a:latin typeface="Arial" panose="020B0604020202020204" pitchFamily="34" charset="0"/>
                <a:cs typeface="Arial" panose="020B0604020202020204" pitchFamily="34" charset="0"/>
              </a:rPr>
              <a:t>We understand that it is a Great Honor and Privilege to be invited directly by the Kings of Salem. That is why we separate that time of the Great Feast for the King and the Queen and sit in the Seat Assigned by God Themselves. </a:t>
            </a:r>
          </a:p>
          <a:p>
            <a:pPr marL="228600" indent="-228600">
              <a:buFont typeface="+mj-lt"/>
              <a:buAutoNum type="arabicPeriod"/>
            </a:pPr>
            <a:r>
              <a:rPr lang="en-US" sz="1200" dirty="0">
                <a:latin typeface="Arial" panose="020B0604020202020204" pitchFamily="34" charset="0"/>
                <a:cs typeface="Arial" panose="020B0604020202020204" pitchFamily="34" charset="0"/>
              </a:rPr>
              <a:t>What happens in the wedding supper of the Lamb? </a:t>
            </a:r>
            <a:r>
              <a:rPr lang="en-US" sz="1200" b="1" dirty="0">
                <a:solidFill>
                  <a:srgbClr val="FFC000"/>
                </a:solidFill>
                <a:latin typeface="Arial" panose="020B0604020202020204" pitchFamily="34" charset="0"/>
                <a:cs typeface="Arial" panose="020B0604020202020204" pitchFamily="34" charset="0"/>
              </a:rPr>
              <a:t>MelquisedecLisbet share Their Wisdom, Their Holy Words of Truth with us to clean, purify, and perfect us. By having Respect towards God, we listen to Their instructions with attention, reverence, and humility so we can understand, learn, and grow spiritually along with Christ each day and be able to Live Eternally. </a:t>
            </a:r>
            <a:endParaRPr lang="en-US" sz="12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s-MX" sz="1200" dirty="0">
                <a:latin typeface="Arial" panose="020B0604020202020204" pitchFamily="34" charset="0"/>
                <a:cs typeface="Arial" panose="020B0604020202020204" pitchFamily="34" charset="0"/>
              </a:rPr>
              <a:t>The collaborator should motivate the children too answer the questions while the time clock is on the screen of the video.</a:t>
            </a:r>
          </a:p>
          <a:p>
            <a:endParaRPr lang="en-US" sz="1200" b="1" dirty="0">
              <a:latin typeface="Arial" panose="020B0604020202020204" pitchFamily="34" charset="0"/>
              <a:cs typeface="Arial" panose="020B0604020202020204" pitchFamily="34" charset="0"/>
            </a:endParaRPr>
          </a:p>
          <a:p>
            <a:pPr marL="0" lvl="1"/>
            <a:r>
              <a:rPr lang="en-US" sz="1200" b="1" dirty="0">
                <a:latin typeface="Arial" panose="020B0604020202020204" pitchFamily="34" charset="0"/>
                <a:cs typeface="Arial" panose="020B0604020202020204" pitchFamily="34" charset="0"/>
              </a:rPr>
              <a:t>Activity: </a:t>
            </a:r>
            <a:endParaRPr lang="en-US" sz="1200" dirty="0">
              <a:latin typeface="Arial" panose="020B0604020202020204" pitchFamily="34" charset="0"/>
              <a:cs typeface="Arial" panose="020B0604020202020204" pitchFamily="34" charset="0"/>
            </a:endParaRPr>
          </a:p>
          <a:p>
            <a:pPr marL="0" lvl="1"/>
            <a:r>
              <a:rPr lang="en-US" sz="1200" dirty="0">
                <a:latin typeface="Arial" panose="020B0604020202020204" pitchFamily="34" charset="0"/>
                <a:cs typeface="Arial" panose="020B0604020202020204" pitchFamily="34" charset="0"/>
              </a:rPr>
              <a:t>The children will make a card for his/her dad or a family member, for Fathers Day.</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Cut out one of the sports balls from page 3 or 4</a:t>
            </a:r>
          </a:p>
          <a:p>
            <a:pPr marL="0" lvl="1"/>
            <a:r>
              <a:rPr lang="en-US" sz="1200" dirty="0">
                <a:latin typeface="Arial" panose="020B0604020202020204" pitchFamily="34" charset="0"/>
                <a:cs typeface="Arial" panose="020B0604020202020204" pitchFamily="34" charset="0"/>
              </a:rPr>
              <a:t>Pick one of the following:</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Fold a piece of construction paper in half and trace the ball on the edge of the folded paper and cut out the ball, leaving the fold on the side. </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Fold a piece of paper in half for the card</a:t>
            </a:r>
          </a:p>
          <a:p>
            <a:pPr marL="0" lvl="1"/>
            <a:r>
              <a:rPr lang="en-US" sz="1200" dirty="0">
                <a:latin typeface="Arial" panose="020B0604020202020204" pitchFamily="34" charset="0"/>
                <a:cs typeface="Arial" panose="020B0604020202020204" pitchFamily="34" charset="0"/>
              </a:rPr>
              <a:t>Then:</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Color the ball you cut out from page 3 or 4 and glue it onto the front of the card</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On the inside write why you are grateful to MelquisedecLisbet for that person</a:t>
            </a:r>
          </a:p>
          <a:p>
            <a:pPr marL="171450" lvl="1" indent="-1714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0" lvl="1"/>
            <a:endParaRPr lang="en-US" sz="1200" b="1" dirty="0">
              <a:latin typeface="Arial" panose="020B0604020202020204" pitchFamily="34" charset="0"/>
              <a:cs typeface="Arial" panose="020B0604020202020204" pitchFamily="34" charset="0"/>
            </a:endParaRPr>
          </a:p>
          <a:p>
            <a:pPr marL="0" lvl="1"/>
            <a:r>
              <a:rPr lang="en-US" sz="1200" b="1" dirty="0">
                <a:latin typeface="Arial" panose="020B0604020202020204" pitchFamily="34" charset="0"/>
                <a:cs typeface="Arial" panose="020B0604020202020204" pitchFamily="34" charset="0"/>
              </a:rPr>
              <a:t>Materials</a:t>
            </a:r>
            <a:r>
              <a:rPr lang="en-US" sz="12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Colored pencils/ crayons</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Construction paper</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Scissors</a:t>
            </a:r>
          </a:p>
          <a:p>
            <a:pPr marL="2857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Glue</a:t>
            </a:r>
          </a:p>
          <a:p>
            <a:pPr marL="0" lvl="1"/>
            <a:r>
              <a:rPr lang="es-CR" sz="14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C2A73D56-944F-5E40-EA7E-6745A191E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sp>
        <p:nvSpPr>
          <p:cNvPr id="18" name="Rectangle 17">
            <a:extLst>
              <a:ext uri="{FF2B5EF4-FFF2-40B4-BE49-F238E27FC236}">
                <a16:creationId xmlns:a16="http://schemas.microsoft.com/office/drawing/2014/main" id="{BEB53658-0813-9527-DACF-DED95EE39FF7}"/>
              </a:ext>
            </a:extLst>
          </p:cNvPr>
          <p:cNvSpPr/>
          <p:nvPr/>
        </p:nvSpPr>
        <p:spPr>
          <a:xfrm>
            <a:off x="5229200" y="7740352"/>
            <a:ext cx="1008112" cy="1177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A319411-3ECB-E987-6FEE-55850AC857C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0930" y="8006055"/>
            <a:ext cx="745641" cy="750331"/>
          </a:xfrm>
          <a:prstGeom prst="rect">
            <a:avLst/>
          </a:prstGeom>
        </p:spPr>
      </p:pic>
      <p:pic>
        <p:nvPicPr>
          <p:cNvPr id="2" name="Picture 1">
            <a:extLst>
              <a:ext uri="{FF2B5EF4-FFF2-40B4-BE49-F238E27FC236}">
                <a16:creationId xmlns:a16="http://schemas.microsoft.com/office/drawing/2014/main" id="{13908CDE-61C3-BC07-CF2C-E50C8546C2CC}"/>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527B5BF5-7AAD-070C-BC9A-A8815AFDBDB8}"/>
              </a:ext>
            </a:extLst>
          </p:cNvPr>
          <p:cNvSpPr/>
          <p:nvPr/>
        </p:nvSpPr>
        <p:spPr>
          <a:xfrm>
            <a:off x="512674" y="749103"/>
            <a:ext cx="5832648"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#448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Blessed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are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those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invited</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to</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Wedding</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Supper</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of</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a:t>
            </a:r>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the</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Lamb</a:t>
            </a:r>
          </a:p>
        </p:txBody>
      </p:sp>
      <p:sp>
        <p:nvSpPr>
          <p:cNvPr id="5" name="68 Rectángulo">
            <a:extLst>
              <a:ext uri="{FF2B5EF4-FFF2-40B4-BE49-F238E27FC236}">
                <a16:creationId xmlns:a16="http://schemas.microsoft.com/office/drawing/2014/main" id="{F955DF87-D088-F6D2-B8A7-F21C0AC8D0FB}"/>
              </a:ext>
            </a:extLst>
          </p:cNvPr>
          <p:cNvSpPr>
            <a:spLocks noChangeArrowheads="1"/>
          </p:cNvSpPr>
          <p:nvPr/>
        </p:nvSpPr>
        <p:spPr bwMode="auto">
          <a:xfrm>
            <a:off x="1772816" y="1577745"/>
            <a:ext cx="3312368"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Collaborator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Parent</a:t>
            </a:r>
            <a:endParaRPr lang="es-CR" altLang="es-MX" sz="14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9BEFF6E-931F-DB1D-A6E0-1A850F79E90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26" t="3150" r="2647" b="4738"/>
          <a:stretch/>
        </p:blipFill>
        <p:spPr>
          <a:xfrm>
            <a:off x="2492896" y="4716016"/>
            <a:ext cx="4244467" cy="4211357"/>
          </a:xfrm>
          <a:prstGeom prst="rect">
            <a:avLst/>
          </a:prstGeom>
          <a:ln>
            <a:noFill/>
          </a:ln>
        </p:spPr>
      </p:pic>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4BECCF11-80D4-9D96-E03F-A9F9E02D6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pic>
        <p:nvPicPr>
          <p:cNvPr id="22" name="Picture 21">
            <a:extLst>
              <a:ext uri="{FF2B5EF4-FFF2-40B4-BE49-F238E27FC236}">
                <a16:creationId xmlns:a16="http://schemas.microsoft.com/office/drawing/2014/main" id="{4991294B-8594-0543-A5DF-6493DF4BA9F7}"/>
              </a:ext>
            </a:extLst>
          </p:cNvPr>
          <p:cNvPicPr>
            <a:picLocks noChangeAspect="1"/>
          </p:cNvPicPr>
          <p:nvPr/>
        </p:nvPicPr>
        <p:blipFill>
          <a:blip r:embed="rId5" cstate="print">
            <a:biLevel thresh="25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043608"/>
            <a:ext cx="4032448" cy="4032448"/>
          </a:xfrm>
          <a:prstGeom prst="rect">
            <a:avLst/>
          </a:prstGeom>
        </p:spPr>
      </p:pic>
      <p:pic>
        <p:nvPicPr>
          <p:cNvPr id="2" name="Picture 1">
            <a:extLst>
              <a:ext uri="{FF2B5EF4-FFF2-40B4-BE49-F238E27FC236}">
                <a16:creationId xmlns:a16="http://schemas.microsoft.com/office/drawing/2014/main" id="{4B9361BC-BF92-7847-0007-EF8F2AFC8EBF}"/>
              </a:ext>
            </a:extLst>
          </p:cNvPr>
          <p:cNvPicPr>
            <a:picLocks noChangeAspect="1" noChangeArrowheads="1"/>
          </p:cNvPicPr>
          <p:nvPr/>
        </p:nvPicPr>
        <p:blipFill rotWithShape="1">
          <a:blip r:embed="rId7" cstate="print">
            <a:clrChange>
              <a:clrFrom>
                <a:srgbClr val="000000"/>
              </a:clrFrom>
              <a:clrTo>
                <a:srgbClr val="000000">
                  <a:alpha val="0"/>
                </a:srgbClr>
              </a:clrTo>
            </a:clrChang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91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7E57D-F292-18CA-EB37-5DE9F2F0C399}"/>
              </a:ext>
            </a:extLst>
          </p:cNvPr>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4BECCF11-80D4-9D96-E03F-A9F9E02D6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857" y="216627"/>
            <a:ext cx="618506" cy="428163"/>
          </a:xfrm>
          <a:prstGeom prst="rect">
            <a:avLst/>
          </a:prstGeom>
        </p:spPr>
      </p:pic>
      <p:pic>
        <p:nvPicPr>
          <p:cNvPr id="6" name="Picture 5">
            <a:extLst>
              <a:ext uri="{FF2B5EF4-FFF2-40B4-BE49-F238E27FC236}">
                <a16:creationId xmlns:a16="http://schemas.microsoft.com/office/drawing/2014/main" id="{D3150202-EDF6-58CF-2C3A-F795F83DA46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08212" y="771162"/>
            <a:ext cx="3449787" cy="3512910"/>
          </a:xfrm>
          <a:prstGeom prst="rect">
            <a:avLst/>
          </a:prstGeom>
        </p:spPr>
      </p:pic>
      <p:pic>
        <p:nvPicPr>
          <p:cNvPr id="8" name="Picture 7">
            <a:extLst>
              <a:ext uri="{FF2B5EF4-FFF2-40B4-BE49-F238E27FC236}">
                <a16:creationId xmlns:a16="http://schemas.microsoft.com/office/drawing/2014/main" id="{44407BEB-429E-5BD2-9FE9-54FECF1BC9D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83505" y="5014373"/>
            <a:ext cx="4035044" cy="4060421"/>
          </a:xfrm>
          <a:prstGeom prst="rect">
            <a:avLst/>
          </a:prstGeom>
        </p:spPr>
      </p:pic>
      <p:pic>
        <p:nvPicPr>
          <p:cNvPr id="15" name="Picture 14">
            <a:extLst>
              <a:ext uri="{FF2B5EF4-FFF2-40B4-BE49-F238E27FC236}">
                <a16:creationId xmlns:a16="http://schemas.microsoft.com/office/drawing/2014/main" id="{279C48EF-A099-C062-02CD-95BC675B340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6200000">
            <a:off x="-1135565" y="2570177"/>
            <a:ext cx="5715042" cy="3333774"/>
          </a:xfrm>
          <a:prstGeom prst="rect">
            <a:avLst/>
          </a:prstGeom>
        </p:spPr>
      </p:pic>
    </p:spTree>
    <p:extLst>
      <p:ext uri="{BB962C8B-B14F-4D97-AF65-F5344CB8AC3E}">
        <p14:creationId xmlns:p14="http://schemas.microsoft.com/office/powerpoint/2010/main" val="3036310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1097619</TotalTime>
  <Words>820</Words>
  <Application>Microsoft Office PowerPoint</Application>
  <PresentationFormat>On-screen Show (4:3)</PresentationFormat>
  <Paragraphs>49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Calibri</vt:lpstr>
      <vt:lpstr>Calibri Light</vt:lpstr>
      <vt:lpstr>Century Gothic</vt:lpstr>
      <vt:lpstr>Chaparral Pro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7990</cp:revision>
  <cp:lastPrinted>2018-09-10T19:54:12Z</cp:lastPrinted>
  <dcterms:created xsi:type="dcterms:W3CDTF">2011-04-01T14:17:38Z</dcterms:created>
  <dcterms:modified xsi:type="dcterms:W3CDTF">2023-06-11T16:23:57Z</dcterms:modified>
</cp:coreProperties>
</file>