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83" r:id="rId4"/>
    <p:sldId id="284" r:id="rId5"/>
    <p:sldId id="285"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19F"/>
    <a:srgbClr val="FF0066"/>
    <a:srgbClr val="F81D06"/>
    <a:srgbClr val="2006BA"/>
    <a:srgbClr val="FB9BE2"/>
    <a:srgbClr val="FFFBEF"/>
    <a:srgbClr val="FFF9E7"/>
    <a:srgbClr val="178317"/>
    <a:srgbClr val="F26A1E"/>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6" autoAdjust="0"/>
    <p:restoredTop sz="94206" autoAdjust="0"/>
  </p:normalViewPr>
  <p:slideViewPr>
    <p:cSldViewPr>
      <p:cViewPr>
        <p:scale>
          <a:sx n="80" d="100"/>
          <a:sy n="80" d="100"/>
        </p:scale>
        <p:origin x="1584" y="4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4/06/2023</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4/06/2023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4/06/2023</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hyperlink" Target="http://english.stackexchange.com/questions/231231/what-is-the-etymology-of-gatefol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hyperlink" Target="http://www.thekingofsalem.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8857" y="216627"/>
            <a:ext cx="618506" cy="428163"/>
          </a:xfrm>
          <a:prstGeom prst="rect">
            <a:avLst/>
          </a:prstGeom>
        </p:spPr>
      </p:pic>
      <p:sp>
        <p:nvSpPr>
          <p:cNvPr id="11" name="Rectangle 10"/>
          <p:cNvSpPr/>
          <p:nvPr/>
        </p:nvSpPr>
        <p:spPr>
          <a:xfrm>
            <a:off x="243765" y="762779"/>
            <a:ext cx="6493598"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#447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Accepting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invitation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to</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wedding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p>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of</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King and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Queen</a:t>
            </a:r>
          </a:p>
        </p:txBody>
      </p:sp>
      <p:sp>
        <p:nvSpPr>
          <p:cNvPr id="2" name="TextBox 1"/>
          <p:cNvSpPr txBox="1"/>
          <p:nvPr/>
        </p:nvSpPr>
        <p:spPr>
          <a:xfrm>
            <a:off x="243765" y="1547664"/>
            <a:ext cx="6353587" cy="5878532"/>
          </a:xfrm>
          <a:prstGeom prst="rect">
            <a:avLst/>
          </a:prstGeom>
          <a:noFill/>
          <a:ln w="28575">
            <a:noFill/>
            <a:prstDash val="lgDashDotDot"/>
          </a:ln>
        </p:spPr>
        <p:txBody>
          <a:bodyPr wrap="square" rtlCol="0">
            <a:spAutoFit/>
          </a:bodyPr>
          <a:lstStyle/>
          <a:p>
            <a:pPr algn="ctr"/>
            <a:r>
              <a:rPr lang="en-US" sz="1200" dirty="0">
                <a:latin typeface="Arial" panose="020B0604020202020204" pitchFamily="34" charset="0"/>
                <a:cs typeface="Arial" panose="020B0604020202020204" pitchFamily="34" charset="0"/>
              </a:rPr>
              <a:t>Docile brothers, today Christ Lisbet tells us how important it is to accept the </a:t>
            </a:r>
          </a:p>
          <a:p>
            <a:pPr algn="ctr"/>
            <a:r>
              <a:rPr lang="en-US" sz="1200" dirty="0">
                <a:latin typeface="Arial" panose="020B0604020202020204" pitchFamily="34" charset="0"/>
                <a:cs typeface="Arial" panose="020B0604020202020204" pitchFamily="34" charset="0"/>
              </a:rPr>
              <a:t>invitation to the Weddings of the King and the Queen, God MelquisedecLisbet.</a:t>
            </a:r>
          </a:p>
          <a:p>
            <a:pPr algn="ctr"/>
            <a:r>
              <a:rPr lang="en-US" sz="1200" dirty="0">
                <a:solidFill>
                  <a:srgbClr val="F81D06"/>
                </a:solidFill>
                <a:latin typeface="Arial" panose="020B0604020202020204" pitchFamily="34" charset="0"/>
                <a:cs typeface="Arial" panose="020B0604020202020204" pitchFamily="34" charset="0"/>
              </a:rPr>
              <a:t>CLIP</a:t>
            </a:r>
          </a:p>
          <a:p>
            <a:r>
              <a:rPr lang="en-US" sz="1200" dirty="0">
                <a:latin typeface="Arial" panose="020B0604020202020204" pitchFamily="34" charset="0"/>
                <a:cs typeface="Arial" panose="020B0604020202020204" pitchFamily="34" charset="0"/>
              </a:rPr>
              <a:t>If we believe with the Faith of Christ Lisbet, we are perfected by Christ Herself. The Perfection and most Sacred to God, is open to us and is giving us all of Her Truth. She, the Bridal-Chamber of God, invited us to enter the Wedding.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have accepted that important invitation to enter the wedding of the King and the Queen and we have entered the Chamber of our Spiritual Parents, God MelquisedecLisbet. It is nice when the children of MelquisedecLisbet have the Confidence to enter our Spiritual Parents’ bedroom because we know that we will always find it Clean and transparent. That They always wait for us with open arms, ready to speak to us with the Truth, without lies or tricks, but instead with Cleanliness and Absolute Holiness so that we know what Their Perfect Will is.</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When we enter the Chamber of God, we are seated at Their Holy Table, eating the food that comes from the Heaven of God, the mind of Christ Lisbet. She is the bread and wine of the Heaven of God. In the Wedding Suppers, God gives us the Holy and Eternal food which is all of the Wisdom of God the Father and Mother, that does not have beginning of days nor end of time that has always existed and will exist forever. </a:t>
            </a:r>
          </a:p>
          <a:p>
            <a:pPr algn="ct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how wonderful it is to know that these are not just words, but that we live according to the Will of God and have been able to prove the Promises of God fulfilled in our lives. We know we have the protection of God and that is why we are the most fortunate people in the world. </a:t>
            </a:r>
          </a:p>
          <a:p>
            <a:endParaRPr lang="en-US" sz="1200" b="1" dirty="0">
              <a:solidFill>
                <a:srgbClr val="7030A0"/>
              </a:solidFill>
              <a:latin typeface="Arial" panose="020B0604020202020204" pitchFamily="34" charset="0"/>
              <a:cs typeface="Arial" panose="020B0604020202020204" pitchFamily="34" charset="0"/>
            </a:endParaRPr>
          </a:p>
          <a:p>
            <a:pPr algn="ctr" eaLnBrk="1" hangingPunct="1"/>
            <a:r>
              <a:rPr lang="en-US" sz="1600" b="1" dirty="0">
                <a:solidFill>
                  <a:srgbClr val="7030A0"/>
                </a:solidFill>
                <a:latin typeface="Arial Rounded MT Bold" panose="020F0704030504030204" pitchFamily="34" charset="0"/>
                <a:cs typeface="Arial" panose="020B0604020202020204" pitchFamily="34" charset="0"/>
              </a:rPr>
              <a:t>Thank you MelquisedecLisbet for Your invitation to the Wedding and for teaching us all Your Wisdom, so we can live according to the Will of God the Father.  Amen Hallelujah! </a:t>
            </a:r>
          </a:p>
          <a:p>
            <a:pPr algn="ctr" eaLnBrk="1" hangingPunct="1"/>
            <a:r>
              <a:rPr lang="en-US" altLang="es-MX" sz="1600" b="1" dirty="0">
                <a:solidFill>
                  <a:srgbClr val="7030A0"/>
                </a:solidFill>
                <a:latin typeface="Arial Rounded MT Bold" panose="020F0704030504030204" pitchFamily="34" charset="0"/>
                <a:cs typeface="Arial" panose="020B0604020202020204" pitchFamily="34" charset="0"/>
              </a:rPr>
              <a:t>F</a:t>
            </a:r>
            <a:r>
              <a:rPr lang="en-US" altLang="es-MX" sz="1600" b="1" dirty="0">
                <a:solidFill>
                  <a:srgbClr val="7030A0"/>
                </a:solidFill>
                <a:latin typeface="Arial Rounded MT Bold" panose="020F0704030504030204" pitchFamily="34" charset="0"/>
              </a:rPr>
              <a:t>or MelquisedecLisbet! </a:t>
            </a:r>
            <a:r>
              <a:rPr lang="en-US" altLang="es-MX" sz="1600" b="1" dirty="0">
                <a:solidFill>
                  <a:srgbClr val="7030A0"/>
                </a:solidFill>
                <a:latin typeface="Arial Rounded MT Bold" panose="020F0704030504030204" pitchFamily="34" charset="0"/>
                <a:cs typeface="Arial" panose="020B0604020202020204" pitchFamily="34" charset="0"/>
              </a:rPr>
              <a:t>F</a:t>
            </a:r>
            <a:r>
              <a:rPr lang="en-US" altLang="es-MX" sz="1600" b="1" dirty="0">
                <a:solidFill>
                  <a:srgbClr val="7030A0"/>
                </a:solidFill>
                <a:latin typeface="Arial Rounded MT Bold" panose="020F0704030504030204" pitchFamily="34" charset="0"/>
              </a:rPr>
              <a:t>or our Father and our Mother!</a:t>
            </a:r>
            <a:endParaRPr lang="en-US" sz="1600" dirty="0">
              <a:solidFill>
                <a:srgbClr val="7030A0"/>
              </a:solidFill>
              <a:latin typeface="Arial Rounded MT Bold" panose="020F0704030504030204" pitchFamily="34" charset="0"/>
            </a:endParaRPr>
          </a:p>
        </p:txBody>
      </p:sp>
      <p:pic>
        <p:nvPicPr>
          <p:cNvPr id="17" name="Picture 16">
            <a:extLst>
              <a:ext uri="{FF2B5EF4-FFF2-40B4-BE49-F238E27FC236}">
                <a16:creationId xmlns:a16="http://schemas.microsoft.com/office/drawing/2014/main" id="{51386B67-4300-1164-91C1-A2BCC606B9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747164">
            <a:off x="5851744" y="7678767"/>
            <a:ext cx="643890" cy="575310"/>
          </a:xfrm>
          <a:prstGeom prst="rect">
            <a:avLst/>
          </a:prstGeom>
        </p:spPr>
      </p:pic>
      <p:pic>
        <p:nvPicPr>
          <p:cNvPr id="18" name="Picture 17">
            <a:extLst>
              <a:ext uri="{FF2B5EF4-FFF2-40B4-BE49-F238E27FC236}">
                <a16:creationId xmlns:a16="http://schemas.microsoft.com/office/drawing/2014/main" id="{DCDB8D0A-D99B-9C84-815D-5AD6E890F4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818717">
            <a:off x="164622" y="7684217"/>
            <a:ext cx="643890" cy="575310"/>
          </a:xfrm>
          <a:prstGeom prst="rect">
            <a:avLst/>
          </a:prstGeom>
        </p:spPr>
      </p:pic>
      <p:pic>
        <p:nvPicPr>
          <p:cNvPr id="20" name="Picture 19">
            <a:extLst>
              <a:ext uri="{FF2B5EF4-FFF2-40B4-BE49-F238E27FC236}">
                <a16:creationId xmlns:a16="http://schemas.microsoft.com/office/drawing/2014/main" id="{C7B5EDE0-2FAC-0356-5DCF-A347EEF59D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747164">
            <a:off x="6135704" y="1515667"/>
            <a:ext cx="587133" cy="524598"/>
          </a:xfrm>
          <a:prstGeom prst="rect">
            <a:avLst/>
          </a:prstGeom>
        </p:spPr>
      </p:pic>
      <p:pic>
        <p:nvPicPr>
          <p:cNvPr id="22" name="Picture 21">
            <a:extLst>
              <a:ext uri="{FF2B5EF4-FFF2-40B4-BE49-F238E27FC236}">
                <a16:creationId xmlns:a16="http://schemas.microsoft.com/office/drawing/2014/main" id="{2AA29DEB-B447-7B12-02D7-1EB75C899D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473292">
            <a:off x="113852" y="1486988"/>
            <a:ext cx="590690" cy="527777"/>
          </a:xfrm>
          <a:prstGeom prst="rect">
            <a:avLst/>
          </a:prstGeom>
        </p:spPr>
      </p:pic>
      <p:pic>
        <p:nvPicPr>
          <p:cNvPr id="23" name="Picture 22">
            <a:extLst>
              <a:ext uri="{FF2B5EF4-FFF2-40B4-BE49-F238E27FC236}">
                <a16:creationId xmlns:a16="http://schemas.microsoft.com/office/drawing/2014/main" id="{56CD5D03-991C-D065-49EF-38172BA128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64659" y="3779912"/>
            <a:ext cx="3051810" cy="746760"/>
          </a:xfrm>
          <a:prstGeom prst="rect">
            <a:avLst/>
          </a:prstGeom>
        </p:spPr>
      </p:pic>
      <p:pic>
        <p:nvPicPr>
          <p:cNvPr id="1026" name="Picture 2" descr="Cute Flowers SPRING Clip Art Free PNG Image｜Illustoon">
            <a:extLst>
              <a:ext uri="{FF2B5EF4-FFF2-40B4-BE49-F238E27FC236}">
                <a16:creationId xmlns:a16="http://schemas.microsoft.com/office/drawing/2014/main" id="{FBC7F74D-F144-FB4C-C696-3B5D12B08C5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53150" b="7484"/>
          <a:stretch/>
        </p:blipFill>
        <p:spPr bwMode="auto">
          <a:xfrm>
            <a:off x="1364059" y="7501908"/>
            <a:ext cx="4081165" cy="160659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B8CF6E9C-C393-461D-7EE3-98473CE0D1C6}"/>
              </a:ext>
            </a:extLst>
          </p:cNvPr>
          <p:cNvPicPr>
            <a:picLocks noChangeAspect="1" noChangeArrowheads="1"/>
          </p:cNvPicPr>
          <p:nvPr/>
        </p:nvPicPr>
        <p:blipFill rotWithShape="1">
          <a:blip r:embed="rId7" cstate="print">
            <a:clrChange>
              <a:clrFrom>
                <a:srgbClr val="000000"/>
              </a:clrFrom>
              <a:clrTo>
                <a:srgbClr val="000000">
                  <a:alpha val="0"/>
                </a:srgbClr>
              </a:clrTo>
            </a:clrChang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7440" y="1958033"/>
            <a:ext cx="6423116" cy="6955750"/>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&amp; 3 for the younger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&amp; 4 for the older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gives a brief introduction of the topic</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 if you don’t have access to the video:</a:t>
            </a:r>
            <a:r>
              <a:rPr lang="es-CR" sz="1200" dirty="0">
                <a:latin typeface="Arial" panose="020B0604020202020204" pitchFamily="34" charset="0"/>
                <a:cs typeface="Arial" panose="020B0604020202020204" pitchFamily="34" charset="0"/>
              </a:rPr>
              <a:t> </a:t>
            </a:r>
            <a:endParaRPr lang="es-CR" sz="1200" dirty="0">
              <a:solidFill>
                <a:srgbClr val="F26A1E"/>
              </a:solidFill>
              <a:latin typeface="Arial" panose="020B0604020202020204" pitchFamily="34" charset="0"/>
              <a:cs typeface="Arial" panose="020B0604020202020204" pitchFamily="34" charset="0"/>
            </a:endParaRPr>
          </a:p>
          <a:p>
            <a:pPr marL="631825" indent="-342900">
              <a:buFont typeface="+mj-lt"/>
              <a:buAutoNum type="arabicPeriod"/>
            </a:pPr>
            <a:r>
              <a:rPr lang="es-CR" sz="1200" dirty="0" err="1">
                <a:latin typeface="Arial" panose="020B0604020202020204" pitchFamily="34" charset="0"/>
                <a:cs typeface="Arial" panose="020B0604020202020204" pitchFamily="34" charset="0"/>
              </a:rPr>
              <a:t>What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does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it</a:t>
            </a:r>
            <a:r>
              <a:rPr lang="es-CR" sz="1200" dirty="0">
                <a:latin typeface="Arial" panose="020B0604020202020204" pitchFamily="34" charset="0"/>
                <a:cs typeface="Arial" panose="020B0604020202020204" pitchFamily="34" charset="0"/>
              </a:rPr>
              <a:t> mean </a:t>
            </a:r>
            <a:r>
              <a:rPr lang="es-CR" sz="1200" dirty="0" err="1">
                <a:latin typeface="Arial" panose="020B0604020202020204" pitchFamily="34" charset="0"/>
                <a:cs typeface="Arial" panose="020B0604020202020204" pitchFamily="34" charset="0"/>
              </a:rPr>
              <a:t>to</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accept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invitation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to</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wedding</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of</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King and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Queen? </a:t>
            </a:r>
            <a:r>
              <a:rPr lang="es-CR" sz="1200" b="1" dirty="0" err="1">
                <a:solidFill>
                  <a:srgbClr val="7030A0"/>
                </a:solidFill>
                <a:latin typeface="Arial" panose="020B0604020202020204" pitchFamily="34" charset="0"/>
                <a:cs typeface="Arial" panose="020B0604020202020204" pitchFamily="34" charset="0"/>
              </a:rPr>
              <a:t>To</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have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Confidence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to</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enter</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the</a:t>
            </a:r>
            <a:r>
              <a:rPr lang="es-CR" sz="1200" b="1" dirty="0">
                <a:solidFill>
                  <a:srgbClr val="7030A0"/>
                </a:solidFill>
                <a:latin typeface="Arial" panose="020B0604020202020204" pitchFamily="34" charset="0"/>
                <a:cs typeface="Arial" panose="020B0604020202020204" pitchFamily="34" charset="0"/>
              </a:rPr>
              <a:t> Chambers, </a:t>
            </a:r>
            <a:r>
              <a:rPr lang="es-CR" sz="1200" b="1" dirty="0" err="1">
                <a:solidFill>
                  <a:srgbClr val="7030A0"/>
                </a:solidFill>
                <a:latin typeface="Arial" panose="020B0604020202020204" pitchFamily="34" charset="0"/>
                <a:cs typeface="Arial" panose="020B0604020202020204" pitchFamily="34" charset="0"/>
              </a:rPr>
              <a:t>the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bedroom</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of</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our</a:t>
            </a:r>
            <a:r>
              <a:rPr lang="es-CR" sz="1200" b="1" dirty="0">
                <a:solidFill>
                  <a:srgbClr val="7030A0"/>
                </a:solidFill>
                <a:latin typeface="Arial" panose="020B0604020202020204" pitchFamily="34" charset="0"/>
                <a:cs typeface="Arial" panose="020B0604020202020204" pitchFamily="34" charset="0"/>
              </a:rPr>
              <a:t> Spiritual </a:t>
            </a:r>
            <a:r>
              <a:rPr lang="es-CR" sz="1200" b="1" dirty="0" err="1">
                <a:solidFill>
                  <a:srgbClr val="7030A0"/>
                </a:solidFill>
                <a:latin typeface="Arial" panose="020B0604020202020204" pitchFamily="34" charset="0"/>
                <a:cs typeface="Arial" panose="020B0604020202020204" pitchFamily="34" charset="0"/>
              </a:rPr>
              <a:t>Parents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God</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MelquisedecLisbet</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because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we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know</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that</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we</a:t>
            </a:r>
            <a:r>
              <a:rPr lang="es-CR" sz="1200" b="1" dirty="0">
                <a:solidFill>
                  <a:srgbClr val="7030A0"/>
                </a:solidFill>
                <a:latin typeface="Arial" panose="020B0604020202020204" pitchFamily="34" charset="0"/>
                <a:cs typeface="Arial" panose="020B0604020202020204" pitchFamily="34" charset="0"/>
              </a:rPr>
              <a:t> Will </a:t>
            </a:r>
            <a:r>
              <a:rPr lang="es-CR" sz="1200" b="1" dirty="0" err="1">
                <a:solidFill>
                  <a:srgbClr val="7030A0"/>
                </a:solidFill>
                <a:latin typeface="Arial" panose="020B0604020202020204" pitchFamily="34" charset="0"/>
                <a:cs typeface="Arial" panose="020B0604020202020204" pitchFamily="34" charset="0"/>
              </a:rPr>
              <a:t>always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find</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it</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Clean</a:t>
            </a:r>
            <a:r>
              <a:rPr lang="es-CR" sz="1200" b="1" dirty="0">
                <a:solidFill>
                  <a:srgbClr val="7030A0"/>
                </a:solidFill>
                <a:latin typeface="Arial" panose="020B0604020202020204" pitchFamily="34" charset="0"/>
                <a:cs typeface="Arial" panose="020B0604020202020204" pitchFamily="34" charset="0"/>
              </a:rPr>
              <a:t> and </a:t>
            </a:r>
            <a:r>
              <a:rPr lang="es-CR" sz="1200" b="1" dirty="0" err="1">
                <a:solidFill>
                  <a:srgbClr val="7030A0"/>
                </a:solidFill>
                <a:latin typeface="Arial" panose="020B0604020202020204" pitchFamily="34" charset="0"/>
                <a:cs typeface="Arial" panose="020B0604020202020204" pitchFamily="34" charset="0"/>
              </a:rPr>
              <a:t>Transparent</a:t>
            </a:r>
            <a:r>
              <a:rPr lang="es-CR" sz="1200" b="1" dirty="0">
                <a:solidFill>
                  <a:srgbClr val="7030A0"/>
                </a:solidFill>
                <a:latin typeface="Arial" panose="020B0604020202020204" pitchFamily="34" charset="0"/>
                <a:cs typeface="Arial" panose="020B0604020202020204" pitchFamily="34" charset="0"/>
              </a:rPr>
              <a:t>.</a:t>
            </a:r>
            <a:r>
              <a:rPr lang="es-CR" sz="1200" dirty="0">
                <a:latin typeface="Arial" panose="020B0604020202020204" pitchFamily="34" charset="0"/>
                <a:cs typeface="Arial" panose="020B0604020202020204" pitchFamily="34" charset="0"/>
              </a:rPr>
              <a:t> </a:t>
            </a:r>
            <a:r>
              <a:rPr lang="es-CR" sz="1200" dirty="0">
                <a:solidFill>
                  <a:srgbClr val="00B050"/>
                </a:solidFill>
                <a:latin typeface="Arial" panose="020B0604020202020204" pitchFamily="34" charset="0"/>
                <a:cs typeface="Arial" panose="020B0604020202020204" pitchFamily="34" charset="0"/>
              </a:rPr>
              <a:t> </a:t>
            </a:r>
          </a:p>
          <a:p>
            <a:pPr marL="631825" indent="-342900">
              <a:buFont typeface="+mj-lt"/>
              <a:buAutoNum type="arabicPeriod"/>
            </a:pPr>
            <a:r>
              <a:rPr lang="es-CR" sz="1200" dirty="0" err="1">
                <a:latin typeface="Arial" panose="020B0604020202020204" pitchFamily="34" charset="0"/>
                <a:cs typeface="Arial" panose="020B0604020202020204" pitchFamily="34" charset="0"/>
              </a:rPr>
              <a:t>What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happens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when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enter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Chambers </a:t>
            </a:r>
            <a:r>
              <a:rPr lang="es-CR" sz="1200" dirty="0" err="1">
                <a:latin typeface="Arial" panose="020B0604020202020204" pitchFamily="34" charset="0"/>
                <a:cs typeface="Arial" panose="020B0604020202020204" pitchFamily="34" charset="0"/>
              </a:rPr>
              <a:t>of</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God</a:t>
            </a:r>
            <a:r>
              <a:rPr lang="es-CR" sz="1200" dirty="0">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We</a:t>
            </a:r>
            <a:r>
              <a:rPr lang="es-CR" sz="1200" b="1" dirty="0">
                <a:solidFill>
                  <a:srgbClr val="7030A0"/>
                </a:solidFill>
                <a:latin typeface="Arial" panose="020B0604020202020204" pitchFamily="34" charset="0"/>
                <a:cs typeface="Arial" panose="020B0604020202020204" pitchFamily="34" charset="0"/>
              </a:rPr>
              <a:t> are </a:t>
            </a:r>
            <a:r>
              <a:rPr lang="es-CR" sz="1200" b="1" dirty="0" err="1">
                <a:solidFill>
                  <a:srgbClr val="7030A0"/>
                </a:solidFill>
                <a:latin typeface="Arial" panose="020B0604020202020204" pitchFamily="34" charset="0"/>
                <a:cs typeface="Arial" panose="020B0604020202020204" pitchFamily="34" charset="0"/>
              </a:rPr>
              <a:t>sitting</a:t>
            </a:r>
            <a:r>
              <a:rPr lang="es-CR" sz="1200" b="1" dirty="0">
                <a:solidFill>
                  <a:srgbClr val="7030A0"/>
                </a:solidFill>
                <a:latin typeface="Arial" panose="020B0604020202020204" pitchFamily="34" charset="0"/>
                <a:cs typeface="Arial" panose="020B0604020202020204" pitchFamily="34" charset="0"/>
              </a:rPr>
              <a:t> in </a:t>
            </a:r>
            <a:r>
              <a:rPr lang="es-CR" sz="1200" b="1" dirty="0" err="1">
                <a:solidFill>
                  <a:srgbClr val="7030A0"/>
                </a:solidFill>
                <a:latin typeface="Arial" panose="020B0604020202020204" pitchFamily="34" charset="0"/>
                <a:cs typeface="Arial" panose="020B0604020202020204" pitchFamily="34" charset="0"/>
              </a:rPr>
              <a:t>Their</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Holy</a:t>
            </a:r>
            <a:r>
              <a:rPr lang="es-CR" sz="1200" b="1" dirty="0">
                <a:solidFill>
                  <a:srgbClr val="7030A0"/>
                </a:solidFill>
                <a:latin typeface="Arial" panose="020B0604020202020204" pitchFamily="34" charset="0"/>
                <a:cs typeface="Arial" panose="020B0604020202020204" pitchFamily="34" charset="0"/>
              </a:rPr>
              <a:t> Table, </a:t>
            </a:r>
            <a:r>
              <a:rPr lang="es-CR" sz="1200" b="1" dirty="0" err="1">
                <a:solidFill>
                  <a:srgbClr val="7030A0"/>
                </a:solidFill>
                <a:latin typeface="Arial" panose="020B0604020202020204" pitchFamily="34" charset="0"/>
                <a:cs typeface="Arial" panose="020B0604020202020204" pitchFamily="34" charset="0"/>
              </a:rPr>
              <a:t>eating</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food</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that</a:t>
            </a:r>
            <a:r>
              <a:rPr lang="es-CR" sz="1200" b="1" dirty="0">
                <a:solidFill>
                  <a:srgbClr val="7030A0"/>
                </a:solidFill>
                <a:latin typeface="Arial" panose="020B0604020202020204" pitchFamily="34" charset="0"/>
                <a:cs typeface="Arial" panose="020B0604020202020204" pitchFamily="34" charset="0"/>
              </a:rPr>
              <a:t> comes </a:t>
            </a:r>
            <a:r>
              <a:rPr lang="es-CR" sz="1200" b="1" dirty="0" err="1">
                <a:solidFill>
                  <a:srgbClr val="7030A0"/>
                </a:solidFill>
                <a:latin typeface="Arial" panose="020B0604020202020204" pitchFamily="34" charset="0"/>
                <a:cs typeface="Arial" panose="020B0604020202020204" pitchFamily="34" charset="0"/>
              </a:rPr>
              <a:t>from</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Heaven</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of</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God</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mind</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of</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Christ</a:t>
            </a:r>
            <a:r>
              <a:rPr lang="es-CR" sz="1200" b="1" dirty="0">
                <a:solidFill>
                  <a:srgbClr val="7030A0"/>
                </a:solidFill>
                <a:latin typeface="Arial" panose="020B0604020202020204" pitchFamily="34" charset="0"/>
                <a:cs typeface="Arial" panose="020B0604020202020204" pitchFamily="34" charset="0"/>
              </a:rPr>
              <a:t> Lisbet. </a:t>
            </a:r>
            <a:r>
              <a:rPr lang="es-CR" sz="1200" b="1" dirty="0" err="1">
                <a:solidFill>
                  <a:srgbClr val="7030A0"/>
                </a:solidFill>
                <a:latin typeface="Arial" panose="020B0604020202020204" pitchFamily="34" charset="0"/>
                <a:cs typeface="Arial" panose="020B0604020202020204" pitchFamily="34" charset="0"/>
              </a:rPr>
              <a:t>God</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gives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us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the</a:t>
            </a:r>
            <a:r>
              <a:rPr lang="es-CR" sz="1200" b="1" dirty="0">
                <a:solidFill>
                  <a:srgbClr val="7030A0"/>
                </a:solidFill>
                <a:latin typeface="Arial" panose="020B0604020202020204" pitchFamily="34" charset="0"/>
                <a:cs typeface="Arial" panose="020B0604020202020204" pitchFamily="34" charset="0"/>
              </a:rPr>
              <a:t> Holt and Eternal </a:t>
            </a:r>
            <a:r>
              <a:rPr lang="es-CR" sz="1200" b="1" dirty="0" err="1">
                <a:solidFill>
                  <a:srgbClr val="7030A0"/>
                </a:solidFill>
                <a:latin typeface="Arial" panose="020B0604020202020204" pitchFamily="34" charset="0"/>
                <a:cs typeface="Arial" panose="020B0604020202020204" pitchFamily="34" charset="0"/>
              </a:rPr>
              <a:t>Food</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which</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is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all</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of</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Wisdom</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from</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God</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Father</a:t>
            </a:r>
            <a:r>
              <a:rPr lang="es-CR" sz="1200" b="1" dirty="0">
                <a:solidFill>
                  <a:srgbClr val="7030A0"/>
                </a:solidFill>
                <a:latin typeface="Arial" panose="020B0604020202020204" pitchFamily="34" charset="0"/>
                <a:cs typeface="Arial" panose="020B0604020202020204" pitchFamily="34" charset="0"/>
              </a:rPr>
              <a:t> and </a:t>
            </a:r>
            <a:r>
              <a:rPr lang="es-CR" sz="1200" b="1" dirty="0" err="1">
                <a:solidFill>
                  <a:srgbClr val="7030A0"/>
                </a:solidFill>
                <a:latin typeface="Arial" panose="020B0604020202020204" pitchFamily="34" charset="0"/>
                <a:cs typeface="Arial" panose="020B0604020202020204" pitchFamily="34" charset="0"/>
              </a:rPr>
              <a:t>Mother</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that</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does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not</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have</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beginning</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of</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days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nor</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end</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of</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days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that</a:t>
            </a:r>
            <a:r>
              <a:rPr lang="es-CR" sz="1200" b="1" dirty="0">
                <a:solidFill>
                  <a:srgbClr val="7030A0"/>
                </a:solidFill>
                <a:latin typeface="Arial" panose="020B0604020202020204" pitchFamily="34" charset="0"/>
                <a:cs typeface="Arial" panose="020B0604020202020204" pitchFamily="34" charset="0"/>
              </a:rPr>
              <a:t> has </a:t>
            </a:r>
            <a:r>
              <a:rPr lang="es-CR" sz="1200" b="1" dirty="0" err="1">
                <a:solidFill>
                  <a:srgbClr val="7030A0"/>
                </a:solidFill>
                <a:latin typeface="Arial" panose="020B0604020202020204" pitchFamily="34" charset="0"/>
                <a:cs typeface="Arial" panose="020B0604020202020204" pitchFamily="34" charset="0"/>
              </a:rPr>
              <a:t>always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existed</a:t>
            </a:r>
            <a:r>
              <a:rPr lang="es-CR" sz="1200" b="1" dirty="0">
                <a:solidFill>
                  <a:srgbClr val="7030A0"/>
                </a:solidFill>
                <a:latin typeface="Arial" panose="020B0604020202020204" pitchFamily="34" charset="0"/>
                <a:cs typeface="Arial" panose="020B0604020202020204" pitchFamily="34" charset="0"/>
              </a:rPr>
              <a:t> and </a:t>
            </a:r>
            <a:r>
              <a:rPr lang="es-CR" sz="1200" b="1" dirty="0" err="1">
                <a:solidFill>
                  <a:srgbClr val="7030A0"/>
                </a:solidFill>
                <a:latin typeface="Arial" panose="020B0604020202020204" pitchFamily="34" charset="0"/>
                <a:cs typeface="Arial" panose="020B0604020202020204" pitchFamily="34" charset="0"/>
              </a:rPr>
              <a:t>will</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always</a:t>
            </a:r>
            <a:r>
              <a:rPr lang="es-CR" sz="1200" b="1" dirty="0">
                <a:solidFill>
                  <a:srgbClr val="7030A0"/>
                </a:solidFill>
                <a:latin typeface="Arial" panose="020B0604020202020204" pitchFamily="34" charset="0"/>
                <a:cs typeface="Arial" panose="020B0604020202020204" pitchFamily="34" charset="0"/>
              </a:rPr>
              <a:t> </a:t>
            </a:r>
            <a:r>
              <a:rPr lang="es-CR" sz="1200" b="1" dirty="0" err="1">
                <a:solidFill>
                  <a:srgbClr val="7030A0"/>
                </a:solidFill>
                <a:latin typeface="Arial" panose="020B0604020202020204" pitchFamily="34" charset="0"/>
                <a:cs typeface="Arial" panose="020B0604020202020204" pitchFamily="34" charset="0"/>
              </a:rPr>
              <a:t>exist</a:t>
            </a:r>
            <a:r>
              <a:rPr lang="es-CR" sz="1200" b="1" dirty="0">
                <a:solidFill>
                  <a:srgbClr val="7030A0"/>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 should motivate the children too answer the questions while the time clock is on the screen of the video</a:t>
            </a:r>
            <a:r>
              <a:rPr lang="es-CR" altLang="es-MX" sz="1200" dirty="0">
                <a:latin typeface="Arial" panose="020B0604020202020204" pitchFamily="34" charset="0"/>
                <a:cs typeface="Arial" panose="020B0604020202020204" pitchFamily="34" charset="0"/>
              </a:rPr>
              <a:t>.</a:t>
            </a:r>
          </a:p>
          <a:p>
            <a:endParaRPr lang="es-CR" sz="1200" b="1" dirty="0">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Activity: Invitation to the wedding</a:t>
            </a:r>
          </a:p>
          <a:p>
            <a:pPr marL="0" lvl="1"/>
            <a:r>
              <a:rPr lang="en-US" sz="1200" dirty="0">
                <a:latin typeface="Arial" panose="020B0604020202020204" pitchFamily="34" charset="0"/>
                <a:cs typeface="Arial" panose="020B0604020202020204" pitchFamily="34" charset="0"/>
              </a:rPr>
              <a:t>The children will create a wedding invitation for the Weddings of MelquisedecLisbet, that they can give to a friend or family member they would like to enter the Chamber of Christ Lisbet and be taught by God the Father and the Mother.  </a:t>
            </a:r>
          </a:p>
          <a:p>
            <a:pPr marL="228600" lvl="1" indent="-228600">
              <a:buFont typeface="+mj-lt"/>
              <a:buAutoNum type="arabicPeriod"/>
            </a:pPr>
            <a:r>
              <a:rPr lang="en-US" sz="1200" dirty="0">
                <a:latin typeface="Arial" panose="020B0604020202020204" pitchFamily="34" charset="0"/>
                <a:cs typeface="Arial" panose="020B0604020202020204" pitchFamily="34" charset="0"/>
              </a:rPr>
              <a:t>Fold a piece of paper in three, like shown in the example</a:t>
            </a:r>
          </a:p>
          <a:p>
            <a:pPr marL="228600" lvl="1" indent="-228600">
              <a:buFont typeface="+mj-lt"/>
              <a:buAutoNum type="arabicPeriod"/>
            </a:pPr>
            <a:r>
              <a:rPr lang="en-US" sz="1200" dirty="0">
                <a:latin typeface="Arial" panose="020B0604020202020204" pitchFamily="34" charset="0"/>
                <a:cs typeface="Arial" panose="020B0604020202020204" pitchFamily="34" charset="0"/>
              </a:rPr>
              <a:t>Cut out the phrase and picture from page 3 and glue it to the front of the invitation (A)</a:t>
            </a:r>
          </a:p>
          <a:p>
            <a:pPr marL="228600" lvl="1" indent="-228600">
              <a:buFont typeface="+mj-lt"/>
              <a:buAutoNum type="arabicPeriod"/>
            </a:pPr>
            <a:r>
              <a:rPr lang="en-US" sz="1200" dirty="0">
                <a:latin typeface="Arial" panose="020B0604020202020204" pitchFamily="34" charset="0"/>
                <a:cs typeface="Arial" panose="020B0604020202020204" pitchFamily="34" charset="0"/>
              </a:rPr>
              <a:t>On the B side of the invitation, add the websites </a:t>
            </a:r>
          </a:p>
          <a:p>
            <a:pPr marL="228600" lvl="1" indent="-228600">
              <a:buFont typeface="+mj-lt"/>
              <a:buAutoNum type="arabicPeriod"/>
            </a:pPr>
            <a:r>
              <a:rPr lang="en-US" sz="1200" dirty="0">
                <a:latin typeface="Arial" panose="020B0604020202020204" pitchFamily="34" charset="0"/>
                <a:cs typeface="Arial" panose="020B0604020202020204" pitchFamily="34" charset="0"/>
              </a:rPr>
              <a:t>On part C, you can write the invitee’s name and a short </a:t>
            </a:r>
            <a:r>
              <a:rPr lang="en-US" sz="1200" dirty="0" err="1">
                <a:latin typeface="Arial" panose="020B0604020202020204" pitchFamily="34" charset="0"/>
                <a:cs typeface="Arial" panose="020B0604020202020204" pitchFamily="34" charset="0"/>
              </a:rPr>
              <a:t>testi,ony</a:t>
            </a:r>
            <a:r>
              <a:rPr lang="en-US" sz="1200" dirty="0">
                <a:latin typeface="Arial" panose="020B0604020202020204" pitchFamily="34" charset="0"/>
                <a:cs typeface="Arial" panose="020B0604020202020204" pitchFamily="34" charset="0"/>
              </a:rPr>
              <a:t> of the promises of God fulfilled in your life </a:t>
            </a:r>
          </a:p>
          <a:p>
            <a:pPr marL="228600" lvl="1" indent="-228600">
              <a:buFont typeface="+mj-lt"/>
              <a:buAutoNum type="arabicPeriod"/>
            </a:pPr>
            <a:r>
              <a:rPr lang="en-US" sz="1200" dirty="0">
                <a:latin typeface="Arial" panose="020B0604020202020204" pitchFamily="34" charset="0"/>
                <a:cs typeface="Arial" panose="020B0604020202020204" pitchFamily="34" charset="0"/>
              </a:rPr>
              <a:t>You can also decorate the invitation</a:t>
            </a:r>
          </a:p>
          <a:p>
            <a:pPr marL="0" lvl="1"/>
            <a:endParaRPr lang="en-US" sz="1200" dirty="0">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Scissors	</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Paper				              Example</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Glue</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Pencil					</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Crayons/ colored pencils (optional)</a:t>
            </a:r>
          </a:p>
          <a:p>
            <a:pPr marL="0" lvl="1"/>
            <a:r>
              <a:rPr lang="en-US" sz="1400" dirty="0">
                <a:latin typeface="Arial" panose="020B0604020202020204" pitchFamily="34" charset="0"/>
                <a:cs typeface="Arial" panose="020B0604020202020204" pitchFamily="34" charset="0"/>
              </a:rPr>
              <a:t>		   	    </a:t>
            </a:r>
          </a:p>
        </p:txBody>
      </p:sp>
      <p:pic>
        <p:nvPicPr>
          <p:cNvPr id="9" name="Picture 8">
            <a:extLst>
              <a:ext uri="{FF2B5EF4-FFF2-40B4-BE49-F238E27FC236}">
                <a16:creationId xmlns:a16="http://schemas.microsoft.com/office/drawing/2014/main" id="{C2A73D56-944F-5E40-EA7E-6745A191ED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857" y="216627"/>
            <a:ext cx="618506" cy="428163"/>
          </a:xfrm>
          <a:prstGeom prst="rect">
            <a:avLst/>
          </a:prstGeom>
        </p:spPr>
      </p:pic>
      <p:pic>
        <p:nvPicPr>
          <p:cNvPr id="13" name="Picture 12">
            <a:extLst>
              <a:ext uri="{FF2B5EF4-FFF2-40B4-BE49-F238E27FC236}">
                <a16:creationId xmlns:a16="http://schemas.microsoft.com/office/drawing/2014/main" id="{D6F2B3E1-3CD3-4B84-A7B1-D179A04BFC61}"/>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38141" t="12749" r="50481" b="55523"/>
          <a:stretch/>
        </p:blipFill>
        <p:spPr bwMode="auto">
          <a:xfrm>
            <a:off x="5208876" y="7511302"/>
            <a:ext cx="1276350" cy="1447800"/>
          </a:xfrm>
          <a:prstGeom prst="rect">
            <a:avLst/>
          </a:prstGeom>
          <a:ln>
            <a:noFill/>
          </a:ln>
          <a:extLst>
            <a:ext uri="{53640926-AAD7-44D8-BBD7-CCE9431645EC}">
              <a14:shadowObscured xmlns:a14="http://schemas.microsoft.com/office/drawing/2010/main"/>
            </a:ext>
          </a:extLst>
        </p:spPr>
      </p:pic>
      <p:sp>
        <p:nvSpPr>
          <p:cNvPr id="14" name="TextBox 13">
            <a:extLst>
              <a:ext uri="{FF2B5EF4-FFF2-40B4-BE49-F238E27FC236}">
                <a16:creationId xmlns:a16="http://schemas.microsoft.com/office/drawing/2014/main" id="{D2E7BD25-6F03-5D5D-135D-A0A1D1787481}"/>
              </a:ext>
            </a:extLst>
          </p:cNvPr>
          <p:cNvSpPr txBox="1"/>
          <p:nvPr/>
        </p:nvSpPr>
        <p:spPr>
          <a:xfrm>
            <a:off x="6073091" y="8405104"/>
            <a:ext cx="288032" cy="369332"/>
          </a:xfrm>
          <a:prstGeom prst="rect">
            <a:avLst/>
          </a:prstGeom>
          <a:noFill/>
        </p:spPr>
        <p:txBody>
          <a:bodyPr wrap="square" rtlCol="0">
            <a:spAutoFit/>
          </a:bodyPr>
          <a:lstStyle/>
          <a:p>
            <a:r>
              <a:rPr lang="en-US" dirty="0"/>
              <a:t>B</a:t>
            </a:r>
          </a:p>
        </p:txBody>
      </p:sp>
      <p:sp>
        <p:nvSpPr>
          <p:cNvPr id="15" name="TextBox 14">
            <a:extLst>
              <a:ext uri="{FF2B5EF4-FFF2-40B4-BE49-F238E27FC236}">
                <a16:creationId xmlns:a16="http://schemas.microsoft.com/office/drawing/2014/main" id="{F172AD5C-F5D5-8F0D-C94D-2F59F8E6DD1A}"/>
              </a:ext>
            </a:extLst>
          </p:cNvPr>
          <p:cNvSpPr txBox="1"/>
          <p:nvPr/>
        </p:nvSpPr>
        <p:spPr>
          <a:xfrm>
            <a:off x="5556411" y="7596336"/>
            <a:ext cx="290640" cy="338554"/>
          </a:xfrm>
          <a:prstGeom prst="rect">
            <a:avLst/>
          </a:prstGeom>
          <a:noFill/>
        </p:spPr>
        <p:txBody>
          <a:bodyPr wrap="square" rtlCol="0">
            <a:spAutoFit/>
          </a:bodyPr>
          <a:lstStyle/>
          <a:p>
            <a:r>
              <a:rPr lang="en-US" sz="1600" dirty="0"/>
              <a:t>C</a:t>
            </a:r>
          </a:p>
        </p:txBody>
      </p:sp>
      <p:sp>
        <p:nvSpPr>
          <p:cNvPr id="16" name="TextBox 15">
            <a:extLst>
              <a:ext uri="{FF2B5EF4-FFF2-40B4-BE49-F238E27FC236}">
                <a16:creationId xmlns:a16="http://schemas.microsoft.com/office/drawing/2014/main" id="{63AC430F-2657-65C4-C121-29E124E707B5}"/>
              </a:ext>
            </a:extLst>
          </p:cNvPr>
          <p:cNvSpPr txBox="1"/>
          <p:nvPr/>
        </p:nvSpPr>
        <p:spPr>
          <a:xfrm>
            <a:off x="5268379" y="8333116"/>
            <a:ext cx="288032" cy="369332"/>
          </a:xfrm>
          <a:prstGeom prst="rect">
            <a:avLst/>
          </a:prstGeom>
          <a:noFill/>
        </p:spPr>
        <p:txBody>
          <a:bodyPr wrap="square" rtlCol="0">
            <a:spAutoFit/>
          </a:bodyPr>
          <a:lstStyle/>
          <a:p>
            <a:r>
              <a:rPr lang="en-US" dirty="0"/>
              <a:t>A</a:t>
            </a:r>
          </a:p>
        </p:txBody>
      </p:sp>
      <p:sp>
        <p:nvSpPr>
          <p:cNvPr id="2" name="Rectangle 1">
            <a:extLst>
              <a:ext uri="{FF2B5EF4-FFF2-40B4-BE49-F238E27FC236}">
                <a16:creationId xmlns:a16="http://schemas.microsoft.com/office/drawing/2014/main" id="{433D16E1-F208-AFCD-FB65-075E520C1D18}"/>
              </a:ext>
            </a:extLst>
          </p:cNvPr>
          <p:cNvSpPr/>
          <p:nvPr/>
        </p:nvSpPr>
        <p:spPr>
          <a:xfrm>
            <a:off x="243765" y="839778"/>
            <a:ext cx="6493598"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#447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Accepting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invitation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to</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wedding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p>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of</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King and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Queen</a:t>
            </a:r>
          </a:p>
        </p:txBody>
      </p:sp>
      <p:pic>
        <p:nvPicPr>
          <p:cNvPr id="4" name="Picture 3">
            <a:extLst>
              <a:ext uri="{FF2B5EF4-FFF2-40B4-BE49-F238E27FC236}">
                <a16:creationId xmlns:a16="http://schemas.microsoft.com/office/drawing/2014/main" id="{BE662B96-7EED-7282-C32A-EA93672401F3}"/>
              </a:ext>
            </a:extLst>
          </p:cNvPr>
          <p:cNvPicPr>
            <a:picLocks noChangeAspect="1" noChangeArrowheads="1"/>
          </p:cNvPicPr>
          <p:nvPr/>
        </p:nvPicPr>
        <p:blipFill rotWithShape="1">
          <a:blip r:embed="rId5" cstate="print">
            <a:clrChange>
              <a:clrFrom>
                <a:srgbClr val="000000"/>
              </a:clrFrom>
              <a:clrTo>
                <a:srgbClr val="000000">
                  <a:alpha val="0"/>
                </a:srgbClr>
              </a:clrTo>
            </a:clrChange>
            <a:extLst>
              <a:ext uri="{BEBA8EAE-BF5A-486C-A8C5-ECC9F3942E4B}">
                <a14:imgProps xmlns:a14="http://schemas.microsoft.com/office/drawing/2010/main">
                  <a14:imgLayer r:embed="rId6">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68 Rectángulo">
            <a:extLst>
              <a:ext uri="{FF2B5EF4-FFF2-40B4-BE49-F238E27FC236}">
                <a16:creationId xmlns:a16="http://schemas.microsoft.com/office/drawing/2014/main" id="{05A53D2A-9D95-55B5-337D-B6AAFBDE1A35}"/>
              </a:ext>
            </a:extLst>
          </p:cNvPr>
          <p:cNvSpPr>
            <a:spLocks noChangeArrowheads="1"/>
          </p:cNvSpPr>
          <p:nvPr/>
        </p:nvSpPr>
        <p:spPr bwMode="auto">
          <a:xfrm>
            <a:off x="1772814" y="1588763"/>
            <a:ext cx="3312368"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a:t>
            </a:r>
            <a:endParaRPr lang="es-CR"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3" name="Picture 12">
            <a:extLst>
              <a:ext uri="{FF2B5EF4-FFF2-40B4-BE49-F238E27FC236}">
                <a16:creationId xmlns:a16="http://schemas.microsoft.com/office/drawing/2014/main" id="{4BECCF11-80D4-9D96-E03F-A9F9E02D65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857" y="216627"/>
            <a:ext cx="618506" cy="428163"/>
          </a:xfrm>
          <a:prstGeom prst="rect">
            <a:avLst/>
          </a:prstGeom>
        </p:spPr>
      </p:pic>
      <p:pic>
        <p:nvPicPr>
          <p:cNvPr id="16" name="Picture 15">
            <a:extLst>
              <a:ext uri="{FF2B5EF4-FFF2-40B4-BE49-F238E27FC236}">
                <a16:creationId xmlns:a16="http://schemas.microsoft.com/office/drawing/2014/main" id="{50DC5CEE-47AE-1FA1-EF15-6B0CA3A22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32" y="4499992"/>
            <a:ext cx="3096344" cy="4500499"/>
          </a:xfrm>
          <a:prstGeom prst="rect">
            <a:avLst/>
          </a:prstGeom>
        </p:spPr>
      </p:pic>
      <p:sp>
        <p:nvSpPr>
          <p:cNvPr id="17" name="Rectangle 16">
            <a:extLst>
              <a:ext uri="{FF2B5EF4-FFF2-40B4-BE49-F238E27FC236}">
                <a16:creationId xmlns:a16="http://schemas.microsoft.com/office/drawing/2014/main" id="{EB5800C4-97FD-D281-8B19-D5BCE493CE52}"/>
              </a:ext>
            </a:extLst>
          </p:cNvPr>
          <p:cNvSpPr/>
          <p:nvPr/>
        </p:nvSpPr>
        <p:spPr>
          <a:xfrm>
            <a:off x="76944" y="3209652"/>
            <a:ext cx="4694042" cy="1015663"/>
          </a:xfrm>
          <a:prstGeom prst="rect">
            <a:avLst/>
          </a:prstGeom>
          <a:noFill/>
          <a:ln w="12700">
            <a:solidFill>
              <a:schemeClr val="tx1"/>
            </a:solidFill>
          </a:ln>
        </p:spPr>
        <p:txBody>
          <a:bodyPr wrap="none" lIns="91440" tIns="45720" rIns="91440" bIns="45720">
            <a:spAutoFit/>
          </a:bodyPr>
          <a:lstStyle/>
          <a:p>
            <a:pPr algn="ctr"/>
            <a:r>
              <a:rPr lang="en-US" sz="3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Invitation </a:t>
            </a:r>
            <a:r>
              <a:rPr lang="en-US" sz="3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to the Wedding of</a:t>
            </a:r>
            <a:endParaRPr lang="en-US" sz="3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en-US" sz="3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MelquisedecLisbet</a:t>
            </a:r>
            <a:endParaRPr lang="en-US" sz="3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8" name="Rectangle 17">
            <a:extLst>
              <a:ext uri="{FF2B5EF4-FFF2-40B4-BE49-F238E27FC236}">
                <a16:creationId xmlns:a16="http://schemas.microsoft.com/office/drawing/2014/main" id="{59698D8F-E826-1B20-249F-2DB0E86A8DB8}"/>
              </a:ext>
            </a:extLst>
          </p:cNvPr>
          <p:cNvSpPr/>
          <p:nvPr/>
        </p:nvSpPr>
        <p:spPr>
          <a:xfrm>
            <a:off x="2276872" y="1582504"/>
            <a:ext cx="4368696" cy="1477328"/>
          </a:xfrm>
          <a:prstGeom prst="rect">
            <a:avLst/>
          </a:prstGeom>
          <a:noFill/>
          <a:ln w="12700">
            <a:solidFill>
              <a:schemeClr val="tx1"/>
            </a:solidFill>
          </a:ln>
        </p:spPr>
        <p:txBody>
          <a:bodyPr wrap="none" lIns="91440" tIns="45720" rIns="91440" bIns="45720">
            <a:spAutoFit/>
          </a:bodyPr>
          <a:lstStyle/>
          <a:p>
            <a:pPr algn="ctr"/>
            <a:r>
              <a:rPr lang="en-US" sz="3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hlinkClick r:id="rId4"/>
              </a:rPr>
              <a:t>www</a:t>
            </a:r>
            <a:r>
              <a:rPr lang="en-US" sz="3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hlinkClick r:id="rId4"/>
              </a:rPr>
              <a:t>.thekingofsalem.com</a:t>
            </a:r>
            <a:endParaRPr lang="en-US" sz="3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endParaRPr lang="en-US" sz="3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en-US" sz="3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Christisawoman.com</a:t>
            </a:r>
            <a:endParaRPr lang="en-US" sz="3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2" name="Rectangle 1">
            <a:extLst>
              <a:ext uri="{FF2B5EF4-FFF2-40B4-BE49-F238E27FC236}">
                <a16:creationId xmlns:a16="http://schemas.microsoft.com/office/drawing/2014/main" id="{9BFE0AD0-B156-8345-D3E5-FEEF8729FC0A}"/>
              </a:ext>
            </a:extLst>
          </p:cNvPr>
          <p:cNvSpPr/>
          <p:nvPr/>
        </p:nvSpPr>
        <p:spPr>
          <a:xfrm>
            <a:off x="243765" y="839778"/>
            <a:ext cx="6493598"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#447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Accepting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invitation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to</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wedding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p>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of</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King and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Queen</a:t>
            </a:r>
          </a:p>
        </p:txBody>
      </p:sp>
      <p:pic>
        <p:nvPicPr>
          <p:cNvPr id="3" name="Picture 2">
            <a:extLst>
              <a:ext uri="{FF2B5EF4-FFF2-40B4-BE49-F238E27FC236}">
                <a16:creationId xmlns:a16="http://schemas.microsoft.com/office/drawing/2014/main" id="{DF2991A6-8602-515E-75FF-3FB6E7B1BFF5}"/>
              </a:ext>
            </a:extLst>
          </p:cNvPr>
          <p:cNvPicPr>
            <a:picLocks noChangeAspect="1" noChangeArrowheads="1"/>
          </p:cNvPicPr>
          <p:nvPr/>
        </p:nvPicPr>
        <p:blipFill rotWithShape="1">
          <a:blip r:embed="rId5" cstate="print">
            <a:clrChange>
              <a:clrFrom>
                <a:srgbClr val="000000"/>
              </a:clrFrom>
              <a:clrTo>
                <a:srgbClr val="000000">
                  <a:alpha val="0"/>
                </a:srgbClr>
              </a:clrTo>
            </a:clrChange>
            <a:extLst>
              <a:ext uri="{BEBA8EAE-BF5A-486C-A8C5-ECC9F3942E4B}">
                <a14:imgProps xmlns:a14="http://schemas.microsoft.com/office/drawing/2010/main">
                  <a14:imgLayer r:embed="rId6">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4915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2" name="Picture 1">
            <a:extLst>
              <a:ext uri="{FF2B5EF4-FFF2-40B4-BE49-F238E27FC236}">
                <a16:creationId xmlns:a16="http://schemas.microsoft.com/office/drawing/2014/main" id="{4EF9637F-2817-4BC6-B393-B354683460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857" y="216627"/>
            <a:ext cx="618506" cy="428163"/>
          </a:xfrm>
          <a:prstGeom prst="rect">
            <a:avLst/>
          </a:prstGeom>
        </p:spPr>
      </p:pic>
      <p:pic>
        <p:nvPicPr>
          <p:cNvPr id="4" name="Picture 3">
            <a:extLst>
              <a:ext uri="{FF2B5EF4-FFF2-40B4-BE49-F238E27FC236}">
                <a16:creationId xmlns:a16="http://schemas.microsoft.com/office/drawing/2014/main" id="{1083A7F0-9DC5-6FE3-0D28-9736A84FDB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725" y="1962943"/>
            <a:ext cx="7283450" cy="9521825"/>
          </a:xfrm>
          <a:prstGeom prst="rect">
            <a:avLst/>
          </a:prstGeom>
        </p:spPr>
      </p:pic>
      <p:sp>
        <p:nvSpPr>
          <p:cNvPr id="5" name="TextBox 4">
            <a:extLst>
              <a:ext uri="{FF2B5EF4-FFF2-40B4-BE49-F238E27FC236}">
                <a16:creationId xmlns:a16="http://schemas.microsoft.com/office/drawing/2014/main" id="{349CA8DC-AB5B-E81D-6367-FE4975142BD6}"/>
              </a:ext>
            </a:extLst>
          </p:cNvPr>
          <p:cNvSpPr txBox="1"/>
          <p:nvPr/>
        </p:nvSpPr>
        <p:spPr>
          <a:xfrm>
            <a:off x="2132856" y="1639777"/>
            <a:ext cx="2592288" cy="646331"/>
          </a:xfrm>
          <a:prstGeom prst="rect">
            <a:avLst/>
          </a:prstGeom>
          <a:noFill/>
        </p:spPr>
        <p:txBody>
          <a:bodyPr wrap="square" rtlCol="0">
            <a:spAutoFit/>
          </a:bodyPr>
          <a:lstStyle/>
          <a:p>
            <a:pPr algn="ctr"/>
            <a:r>
              <a:rPr lang="en-US" dirty="0"/>
              <a:t>Holy angel, unscramble the words.</a:t>
            </a:r>
          </a:p>
        </p:txBody>
      </p:sp>
      <p:sp>
        <p:nvSpPr>
          <p:cNvPr id="6" name="Rectangle 5">
            <a:extLst>
              <a:ext uri="{FF2B5EF4-FFF2-40B4-BE49-F238E27FC236}">
                <a16:creationId xmlns:a16="http://schemas.microsoft.com/office/drawing/2014/main" id="{D6364A0F-648B-CE3F-A1DB-559337E53D9C}"/>
              </a:ext>
            </a:extLst>
          </p:cNvPr>
          <p:cNvSpPr/>
          <p:nvPr/>
        </p:nvSpPr>
        <p:spPr>
          <a:xfrm>
            <a:off x="243765" y="839778"/>
            <a:ext cx="6493598"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#447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Accepting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invitation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to</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wedding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p>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of</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King and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Queen</a:t>
            </a:r>
          </a:p>
        </p:txBody>
      </p:sp>
      <p:pic>
        <p:nvPicPr>
          <p:cNvPr id="7" name="Picture 6">
            <a:extLst>
              <a:ext uri="{FF2B5EF4-FFF2-40B4-BE49-F238E27FC236}">
                <a16:creationId xmlns:a16="http://schemas.microsoft.com/office/drawing/2014/main" id="{C4A091ED-6440-64C5-4D58-C1EC3862ABC3}"/>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841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2" name="Picture 1">
            <a:extLst>
              <a:ext uri="{FF2B5EF4-FFF2-40B4-BE49-F238E27FC236}">
                <a16:creationId xmlns:a16="http://schemas.microsoft.com/office/drawing/2014/main" id="{4EF9637F-2817-4BC6-B393-B354683460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857" y="216627"/>
            <a:ext cx="618506" cy="428163"/>
          </a:xfrm>
          <a:prstGeom prst="rect">
            <a:avLst/>
          </a:prstGeom>
        </p:spPr>
      </p:pic>
      <p:pic>
        <p:nvPicPr>
          <p:cNvPr id="4" name="Picture 3">
            <a:extLst>
              <a:ext uri="{FF2B5EF4-FFF2-40B4-BE49-F238E27FC236}">
                <a16:creationId xmlns:a16="http://schemas.microsoft.com/office/drawing/2014/main" id="{058DD5C8-FF8D-7EDA-E7A6-56CE0AAADE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475656"/>
            <a:ext cx="7315200" cy="9585325"/>
          </a:xfrm>
          <a:prstGeom prst="rect">
            <a:avLst/>
          </a:prstGeom>
        </p:spPr>
      </p:pic>
      <p:sp>
        <p:nvSpPr>
          <p:cNvPr id="5" name="Rectangle 4">
            <a:extLst>
              <a:ext uri="{FF2B5EF4-FFF2-40B4-BE49-F238E27FC236}">
                <a16:creationId xmlns:a16="http://schemas.microsoft.com/office/drawing/2014/main" id="{154C8086-C8D0-2846-B630-BE82389B2405}"/>
              </a:ext>
            </a:extLst>
          </p:cNvPr>
          <p:cNvSpPr/>
          <p:nvPr/>
        </p:nvSpPr>
        <p:spPr>
          <a:xfrm>
            <a:off x="243765" y="839778"/>
            <a:ext cx="6493598"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#447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Accepting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invitation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to</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wedding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p>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of</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King and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the</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Queen</a:t>
            </a:r>
          </a:p>
        </p:txBody>
      </p:sp>
      <p:pic>
        <p:nvPicPr>
          <p:cNvPr id="6" name="Picture 5">
            <a:extLst>
              <a:ext uri="{FF2B5EF4-FFF2-40B4-BE49-F238E27FC236}">
                <a16:creationId xmlns:a16="http://schemas.microsoft.com/office/drawing/2014/main" id="{8AD72AB2-C4D3-EAE6-FE17-B710C9620C96}"/>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6140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1083623</TotalTime>
  <Words>852</Words>
  <Application>Microsoft Office PowerPoint</Application>
  <PresentationFormat>On-screen Show (4:3)</PresentationFormat>
  <Paragraphs>58</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Rounded MT Bold</vt:lpstr>
      <vt:lpstr>Calibri</vt:lpstr>
      <vt:lpstr>Calibri Light</vt:lpstr>
      <vt:lpstr>Century Gothic</vt:lpstr>
      <vt:lpstr>Chaparral Pro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7966</cp:revision>
  <cp:lastPrinted>2018-09-10T19:54:12Z</cp:lastPrinted>
  <dcterms:created xsi:type="dcterms:W3CDTF">2011-04-01T14:17:38Z</dcterms:created>
  <dcterms:modified xsi:type="dcterms:W3CDTF">2023-06-05T02:51:06Z</dcterms:modified>
</cp:coreProperties>
</file>