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80"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06BA"/>
    <a:srgbClr val="FB9BE2"/>
    <a:srgbClr val="F81D06"/>
    <a:srgbClr val="AF419F"/>
    <a:srgbClr val="FF0066"/>
    <a:srgbClr val="FFFBEF"/>
    <a:srgbClr val="FFF9E7"/>
    <a:srgbClr val="178317"/>
    <a:srgbClr val="F26A1E"/>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0" autoAdjust="0"/>
    <p:restoredTop sz="94434" autoAdjust="0"/>
  </p:normalViewPr>
  <p:slideViewPr>
    <p:cSldViewPr>
      <p:cViewPr varScale="1">
        <p:scale>
          <a:sx n="53" d="100"/>
          <a:sy n="53" d="100"/>
        </p:scale>
        <p:origin x="900" y="3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22/02/2020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22/02/2020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809999"/>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pic>
        <p:nvPicPr>
          <p:cNvPr id="13" name="Picture 2"/>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1676102" y="629177"/>
            <a:ext cx="4055863"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276 The </a:t>
            </a:r>
            <a:r>
              <a:rPr lang="es-CR" altLang="es-MX" sz="2000" b="1" u="sng" dirty="0" err="1">
                <a:latin typeface="Chaparral Pro Light" panose="02060403030505090203" pitchFamily="18" charset="0"/>
              </a:rPr>
              <a:t>Law</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Mirror</a:t>
            </a:r>
            <a:r>
              <a:rPr lang="es-CR" altLang="es-MX" sz="2000" b="1" u="sng" dirty="0">
                <a:latin typeface="Chaparral Pro Light" panose="02060403030505090203" pitchFamily="18" charset="0"/>
              </a:rPr>
              <a:t> of MelquisedecLisbet </a:t>
            </a:r>
            <a:r>
              <a:rPr lang="es-CR" altLang="es-MX" sz="2000" b="1" u="sng" dirty="0" err="1">
                <a:latin typeface="Chaparral Pro Light" panose="02060403030505090203" pitchFamily="18" charset="0"/>
              </a:rPr>
              <a:t>Part</a:t>
            </a:r>
            <a:r>
              <a:rPr lang="es-CR" altLang="es-MX" sz="2000" b="1" u="sng" dirty="0">
                <a:latin typeface="Chaparral Pro Light" panose="02060403030505090203" pitchFamily="18" charset="0"/>
              </a:rPr>
              <a:t> 2</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 name="TextBox 1"/>
          <p:cNvSpPr txBox="1"/>
          <p:nvPr/>
        </p:nvSpPr>
        <p:spPr>
          <a:xfrm>
            <a:off x="116632" y="1619672"/>
            <a:ext cx="6624736" cy="7417415"/>
          </a:xfrm>
          <a:prstGeom prst="rect">
            <a:avLst/>
          </a:prstGeom>
          <a:noFill/>
          <a:ln w="28575">
            <a:solidFill>
              <a:schemeClr val="accent1"/>
            </a:solidFill>
            <a:prstDash val="lgDashDotDot"/>
          </a:ln>
        </p:spPr>
        <p:txBody>
          <a:bodyPr wrap="square" rtlCol="0">
            <a:spAutoFit/>
          </a:bodyPr>
          <a:lstStyle/>
          <a:p>
            <a:pPr algn="ctr"/>
            <a:r>
              <a:rPr lang="en-US" sz="1200" dirty="0">
                <a:latin typeface="Arial" panose="020B0604020202020204" pitchFamily="34" charset="0"/>
                <a:cs typeface="Arial" panose="020B0604020202020204" pitchFamily="34" charset="0"/>
              </a:rPr>
              <a:t>Stars of the womb of Christ Lisbet, today we will learn how even in the fairy tales</a:t>
            </a:r>
          </a:p>
          <a:p>
            <a:pPr algn="ctr"/>
            <a:r>
              <a:rPr lang="en-US" sz="1200" dirty="0">
                <a:latin typeface="Arial" panose="020B0604020202020204" pitchFamily="34" charset="0"/>
                <a:cs typeface="Arial" panose="020B0604020202020204" pitchFamily="34" charset="0"/>
              </a:rPr>
              <a:t> we can see MelquisedecLisbet reflected in those characters and how we are also</a:t>
            </a:r>
          </a:p>
          <a:p>
            <a:pPr algn="ctr"/>
            <a:r>
              <a:rPr lang="en-US" sz="1200" dirty="0">
                <a:latin typeface="Arial" panose="020B0604020202020204" pitchFamily="34" charset="0"/>
                <a:cs typeface="Arial" panose="020B0604020202020204" pitchFamily="34" charset="0"/>
              </a:rPr>
              <a:t>like a mirror of MelquisedecLisbet.</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know that Christ Lisbet is our Law, </a:t>
            </a:r>
            <a:r>
              <a:rPr lang="en-US" sz="1200" u="sng" dirty="0">
                <a:latin typeface="Arial" panose="020B0604020202020204" pitchFamily="34" charset="0"/>
                <a:cs typeface="Arial" panose="020B0604020202020204" pitchFamily="34" charset="0"/>
              </a:rPr>
              <a:t>She lets us see the True God the Father Melquisedec. It is only through Christ that God the Father allows Himself to be seen</a:t>
            </a:r>
            <a:r>
              <a:rPr lang="en-US" sz="1200" dirty="0">
                <a:latin typeface="Arial" panose="020B0604020202020204" pitchFamily="34" charset="0"/>
                <a:cs typeface="Arial" panose="020B0604020202020204" pitchFamily="34" charset="0"/>
              </a:rPr>
              <a:t>. We also know that Christ Lisbet is the Wisdom of God personified. She is the Mirror of God the Father and Mother.</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In the story of Snow White and the Seven Dwarfs, we see how they use the mirror as the giver of wisdom. The evil witch asks the mirror: “Who is the fairest of them all?” The mirror answers: “Snow White.”</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stories of Snow White and of Sleeping Beauty are similar to the manifestation of Christ Lisbet in both dispensations because both princesses fall into a deep sleep due to the lies and wickedness of an enemy that tried to hurt them. These princesses could only be woken up by a true loves kiss. </a:t>
            </a:r>
            <a:r>
              <a:rPr lang="en-US" sz="1200" u="sng" dirty="0">
                <a:latin typeface="Arial" panose="020B0604020202020204" pitchFamily="34" charset="0"/>
                <a:cs typeface="Arial" panose="020B0604020202020204" pitchFamily="34" charset="0"/>
              </a:rPr>
              <a:t>Our Father Melquisedec is Christ Lisbet’s true love. That is why only He could awaken Christ, His Queen, which slept under the spell of the carnal mind (Her enemy).</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evil witch is a figure of the carnal mind, that has the dominion of death, until Christ Lisbet was awoken. Later, then carnal mind finds out that only Christ is the Fairest and most Beautiful of all because She defeated death by being awoken by </a:t>
            </a:r>
            <a:r>
              <a:rPr lang="en-US" sz="1200" b="1" dirty="0">
                <a:latin typeface="Arial" panose="020B0604020202020204" pitchFamily="34" charset="0"/>
                <a:cs typeface="Arial" panose="020B0604020202020204" pitchFamily="34" charset="0"/>
              </a:rPr>
              <a:t>Her great Love</a:t>
            </a:r>
            <a:r>
              <a:rPr lang="en-US" sz="1200" dirty="0">
                <a:latin typeface="Arial" panose="020B0604020202020204" pitchFamily="34" charset="0"/>
                <a:cs typeface="Arial" panose="020B0604020202020204" pitchFamily="34" charset="0"/>
              </a:rPr>
              <a:t>, God the Father Melquisedec.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Their spiritual children are also like a mirror in both dispensation. In the past dispensation, our eyes were closed, but now in the new dispensation of the Spirit of God, we see Her Image and Likeness clearly.</a:t>
            </a:r>
            <a:r>
              <a:rPr lang="en-US" sz="1200" u="sng" dirty="0">
                <a:latin typeface="Arial" panose="020B0604020202020204" pitchFamily="34" charset="0"/>
                <a:cs typeface="Arial" panose="020B0604020202020204" pitchFamily="34" charset="0"/>
              </a:rPr>
              <a:t> Christ Lisbet has given sight to the blind. She has let us see the Father and the Mother as They are</a:t>
            </a:r>
            <a:r>
              <a:rPr lang="en-US" sz="1200" dirty="0">
                <a:latin typeface="Arial" panose="020B0604020202020204" pitchFamily="34" charset="0"/>
                <a:cs typeface="Arial" panose="020B0604020202020204" pitchFamily="34" charset="0"/>
              </a:rPr>
              <a:t>. </a:t>
            </a:r>
            <a:r>
              <a:rPr lang="en-US" sz="1200" i="1" dirty="0">
                <a:latin typeface="Arial" panose="020B0604020202020204" pitchFamily="34" charset="0"/>
                <a:cs typeface="Arial" panose="020B0604020202020204" pitchFamily="34" charset="0"/>
              </a:rPr>
              <a:t>2-Corinthians 3:18</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In the past dispensation, we saw like a mirror in the darkness- we only knew parts, we knew Christ while She was asleep. But now, in the new dispensation of the Holy Spirit, we see God the Father and the Mother face-to-face clearly.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and sisters, we participated with Christ in the dispensation of darkness and death, and </a:t>
            </a:r>
            <a:r>
              <a:rPr lang="en-US" sz="1200" u="sng" dirty="0">
                <a:latin typeface="Arial" panose="020B0604020202020204" pitchFamily="34" charset="0"/>
                <a:cs typeface="Arial" panose="020B0604020202020204" pitchFamily="34" charset="0"/>
              </a:rPr>
              <a:t>now we are still with Christ in the new dispensation of Her Light because we are Her holy creation.</a:t>
            </a:r>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rPr>
              <a:t>With Her words, MelquisedecLisbet clean our carnal mind and make us more like Them each day</a:t>
            </a:r>
            <a:r>
              <a:rPr lang="en-US" sz="1200" dirty="0">
                <a:latin typeface="Arial" panose="020B0604020202020204" pitchFamily="34" charset="0"/>
                <a:cs typeface="Arial" panose="020B0604020202020204" pitchFamily="34" charset="0"/>
              </a:rPr>
              <a:t>. Like a mirror, we can reflect Their Image and Likeness in our daily lives.</a:t>
            </a:r>
          </a:p>
          <a:p>
            <a:endParaRPr lang="en-US" sz="1000" b="1" dirty="0">
              <a:solidFill>
                <a:srgbClr val="AF419F"/>
              </a:solidFill>
              <a:latin typeface="Arial" panose="020B0604020202020204" pitchFamily="34" charset="0"/>
              <a:cs typeface="Arial" panose="020B0604020202020204" pitchFamily="34" charset="0"/>
            </a:endParaRPr>
          </a:p>
          <a:p>
            <a:pPr algn="ctr"/>
            <a:r>
              <a:rPr lang="en-US" sz="1600" b="1" dirty="0">
                <a:solidFill>
                  <a:srgbClr val="00B050"/>
                </a:solidFill>
                <a:latin typeface="Arial" panose="020B0604020202020204" pitchFamily="34" charset="0"/>
                <a:cs typeface="Arial" panose="020B0604020202020204" pitchFamily="34" charset="0"/>
              </a:rPr>
              <a:t>Thank you MelquisedecLisbet because now we can see you clearly face-to-face, just as You are. Amen Hallelujah!</a:t>
            </a:r>
            <a:endParaRPr lang="en-US" sz="1600" dirty="0">
              <a:solidFill>
                <a:srgbClr val="00B050"/>
              </a:solidFill>
            </a:endParaRPr>
          </a:p>
        </p:txBody>
      </p:sp>
      <p:pic>
        <p:nvPicPr>
          <p:cNvPr id="14" name="Picture 13"/>
          <p:cNvPicPr/>
          <p:nvPr/>
        </p:nvPicPr>
        <p:blipFill>
          <a:blip r:embed="rId6" cstate="print">
            <a:extLst>
              <a:ext uri="{28A0092B-C50C-407E-A947-70E740481C1C}">
                <a14:useLocalDpi xmlns:a14="http://schemas.microsoft.com/office/drawing/2010/main" val="0"/>
              </a:ext>
            </a:extLst>
          </a:blip>
          <a:stretch>
            <a:fillRect/>
          </a:stretch>
        </p:blipFill>
        <p:spPr>
          <a:xfrm>
            <a:off x="-52978" y="1257648"/>
            <a:ext cx="673665" cy="938087"/>
          </a:xfrm>
          <a:prstGeom prst="rect">
            <a:avLst/>
          </a:prstGeom>
        </p:spPr>
      </p:pic>
      <p:pic>
        <p:nvPicPr>
          <p:cNvPr id="15" name="Picture 14"/>
          <p:cNvPicPr/>
          <p:nvPr/>
        </p:nvPicPr>
        <p:blipFill>
          <a:blip r:embed="rId6" cstate="print">
            <a:extLst>
              <a:ext uri="{28A0092B-C50C-407E-A947-70E740481C1C}">
                <a14:useLocalDpi xmlns:a14="http://schemas.microsoft.com/office/drawing/2010/main" val="0"/>
              </a:ext>
            </a:extLst>
          </a:blip>
          <a:stretch>
            <a:fillRect/>
          </a:stretch>
        </p:blipFill>
        <p:spPr>
          <a:xfrm flipH="1">
            <a:off x="6264280" y="1280223"/>
            <a:ext cx="673665" cy="938087"/>
          </a:xfrm>
          <a:prstGeom prst="rect">
            <a:avLst/>
          </a:prstGeom>
        </p:spPr>
      </p:pic>
      <p:sp>
        <p:nvSpPr>
          <p:cNvPr id="3" name="TextBox 2"/>
          <p:cNvSpPr txBox="1"/>
          <p:nvPr/>
        </p:nvSpPr>
        <p:spPr>
          <a:xfrm>
            <a:off x="59213" y="1508825"/>
            <a:ext cx="506443" cy="338554"/>
          </a:xfrm>
          <a:prstGeom prst="rect">
            <a:avLst/>
          </a:prstGeom>
          <a:noFill/>
        </p:spPr>
        <p:txBody>
          <a:bodyPr wrap="square" rtlCol="0">
            <a:spAutoFit/>
          </a:bodyPr>
          <a:lstStyle/>
          <a:p>
            <a:r>
              <a:rPr lang="en-US" sz="1600" dirty="0"/>
              <a:t>ML</a:t>
            </a:r>
          </a:p>
        </p:txBody>
      </p:sp>
      <p:sp>
        <p:nvSpPr>
          <p:cNvPr id="19" name="TextBox 18"/>
          <p:cNvSpPr txBox="1"/>
          <p:nvPr/>
        </p:nvSpPr>
        <p:spPr>
          <a:xfrm>
            <a:off x="6351557" y="1557414"/>
            <a:ext cx="506443" cy="338554"/>
          </a:xfrm>
          <a:prstGeom prst="rect">
            <a:avLst/>
          </a:prstGeom>
          <a:noFill/>
        </p:spPr>
        <p:txBody>
          <a:bodyPr wrap="square" rtlCol="0">
            <a:spAutoFit/>
          </a:bodyPr>
          <a:lstStyle/>
          <a:p>
            <a:r>
              <a:rPr lang="en-US" sz="1600" dirty="0"/>
              <a:t>ML</a:t>
            </a:r>
          </a:p>
        </p:txBody>
      </p:sp>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60648" y="1759034"/>
            <a:ext cx="6423116" cy="5262979"/>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&amp; 3 for all the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of the topic.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if you don’t have access to the video </a:t>
            </a:r>
            <a:r>
              <a:rPr lang="es-CR" sz="1400" dirty="0">
                <a:latin typeface="Arial" panose="020B0604020202020204" pitchFamily="34" charset="0"/>
                <a:cs typeface="Arial" panose="020B0604020202020204" pitchFamily="34" charset="0"/>
              </a:rPr>
              <a:t>: </a:t>
            </a:r>
            <a:endParaRPr lang="es-CR" sz="1400" dirty="0">
              <a:solidFill>
                <a:srgbClr val="F26A1E"/>
              </a:solidFill>
              <a:latin typeface="Arial" panose="020B0604020202020204" pitchFamily="34" charset="0"/>
              <a:cs typeface="Arial" panose="020B0604020202020204" pitchFamily="34" charset="0"/>
            </a:endParaRPr>
          </a:p>
          <a:p>
            <a:pPr marL="631825" indent="-342900">
              <a:buFont typeface="+mj-lt"/>
              <a:buAutoNum type="arabicPeriod"/>
            </a:pPr>
            <a:r>
              <a:rPr lang="es-CR" sz="1400" dirty="0" err="1">
                <a:latin typeface="Arial" panose="020B0604020202020204" pitchFamily="34" charset="0"/>
                <a:cs typeface="Arial" panose="020B0604020202020204" pitchFamily="34" charset="0"/>
              </a:rPr>
              <a:t>How</a:t>
            </a:r>
            <a:r>
              <a:rPr lang="es-CR" sz="1400" dirty="0">
                <a:latin typeface="Arial" panose="020B0604020202020204" pitchFamily="34" charset="0"/>
                <a:cs typeface="Arial" panose="020B0604020202020204" pitchFamily="34" charset="0"/>
              </a:rPr>
              <a:t> a </a:t>
            </a:r>
            <a:r>
              <a:rPr lang="es-CR" sz="1400" dirty="0" err="1">
                <a:latin typeface="Arial" panose="020B0604020202020204" pitchFamily="34" charset="0"/>
                <a:cs typeface="Arial" panose="020B0604020202020204" pitchFamily="34" charset="0"/>
              </a:rPr>
              <a:t>fairy</a:t>
            </a:r>
            <a:r>
              <a:rPr lang="es-CR" sz="1400" dirty="0">
                <a:latin typeface="Arial" panose="020B0604020202020204" pitchFamily="34" charset="0"/>
                <a:cs typeface="Arial" panose="020B0604020202020204" pitchFamily="34" charset="0"/>
              </a:rPr>
              <a:t> tales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Snow White and Sleeping </a:t>
            </a:r>
            <a:r>
              <a:rPr lang="es-CR" sz="1400" dirty="0" err="1">
                <a:latin typeface="Arial" panose="020B0604020202020204" pitchFamily="34" charset="0"/>
                <a:cs typeface="Arial" panose="020B0604020202020204" pitchFamily="34" charset="0"/>
              </a:rPr>
              <a:t>Beauty</a:t>
            </a:r>
            <a:r>
              <a:rPr lang="es-CR" sz="1400" dirty="0">
                <a:latin typeface="Arial" panose="020B0604020202020204" pitchFamily="34" charset="0"/>
                <a:cs typeface="Arial" panose="020B0604020202020204" pitchFamily="34" charset="0"/>
              </a:rPr>
              <a:t> similar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manifestation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Christ</a:t>
            </a:r>
            <a:r>
              <a:rPr lang="es-CR" sz="1400" dirty="0">
                <a:latin typeface="Arial" panose="020B0604020202020204" pitchFamily="34" charset="0"/>
                <a:cs typeface="Arial" panose="020B0604020202020204" pitchFamily="34" charset="0"/>
              </a:rPr>
              <a:t> Lisbet? </a:t>
            </a:r>
            <a:r>
              <a:rPr lang="es-CR" sz="1400" dirty="0" err="1">
                <a:solidFill>
                  <a:srgbClr val="00B050"/>
                </a:solidFill>
                <a:latin typeface="Arial" panose="020B0604020202020204" pitchFamily="34" charset="0"/>
                <a:cs typeface="Arial" panose="020B0604020202020204" pitchFamily="34" charset="0"/>
              </a:rPr>
              <a:t>Both</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princessess</a:t>
            </a:r>
            <a:r>
              <a:rPr lang="es-CR" sz="1400" dirty="0">
                <a:solidFill>
                  <a:srgbClr val="00B050"/>
                </a:solidFill>
                <a:latin typeface="Arial" panose="020B0604020202020204" pitchFamily="34" charset="0"/>
                <a:cs typeface="Arial" panose="020B0604020202020204" pitchFamily="34" charset="0"/>
              </a:rPr>
              <a:t> can </a:t>
            </a:r>
            <a:r>
              <a:rPr lang="es-CR" sz="1400" dirty="0" err="1">
                <a:solidFill>
                  <a:srgbClr val="00B050"/>
                </a:solidFill>
                <a:latin typeface="Arial" panose="020B0604020202020204" pitchFamily="34" charset="0"/>
                <a:cs typeface="Arial" panose="020B0604020202020204" pitchFamily="34" charset="0"/>
              </a:rPr>
              <a:t>only</a:t>
            </a:r>
            <a:r>
              <a:rPr lang="es-CR" sz="1400" dirty="0">
                <a:solidFill>
                  <a:srgbClr val="00B050"/>
                </a:solidFill>
                <a:latin typeface="Arial" panose="020B0604020202020204" pitchFamily="34" charset="0"/>
                <a:cs typeface="Arial" panose="020B0604020202020204" pitchFamily="34" charset="0"/>
              </a:rPr>
              <a:t> be </a:t>
            </a:r>
            <a:r>
              <a:rPr lang="es-CR" sz="1400" dirty="0" err="1">
                <a:solidFill>
                  <a:srgbClr val="00B050"/>
                </a:solidFill>
                <a:latin typeface="Arial" panose="020B0604020202020204" pitchFamily="34" charset="0"/>
                <a:cs typeface="Arial" panose="020B0604020202020204" pitchFamily="34" charset="0"/>
              </a:rPr>
              <a:t>awoken</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or</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revived</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with</a:t>
            </a:r>
            <a:r>
              <a:rPr lang="es-CR" sz="1400" dirty="0">
                <a:solidFill>
                  <a:srgbClr val="00B050"/>
                </a:solidFill>
                <a:latin typeface="Arial" panose="020B0604020202020204" pitchFamily="34" charset="0"/>
                <a:cs typeface="Arial" panose="020B0604020202020204" pitchFamily="34" charset="0"/>
              </a:rPr>
              <a:t> a true </a:t>
            </a:r>
            <a:r>
              <a:rPr lang="es-CR" sz="1400" dirty="0" err="1">
                <a:solidFill>
                  <a:srgbClr val="00B050"/>
                </a:solidFill>
                <a:latin typeface="Arial" panose="020B0604020202020204" pitchFamily="34" charset="0"/>
                <a:cs typeface="Arial" panose="020B0604020202020204" pitchFamily="34" charset="0"/>
              </a:rPr>
              <a:t>loves</a:t>
            </a:r>
            <a:r>
              <a:rPr lang="es-CR" sz="1400" dirty="0">
                <a:solidFill>
                  <a:srgbClr val="00B050"/>
                </a:solidFill>
                <a:latin typeface="Arial" panose="020B0604020202020204" pitchFamily="34" charset="0"/>
                <a:cs typeface="Arial" panose="020B0604020202020204" pitchFamily="34" charset="0"/>
              </a:rPr>
              <a:t> Kiss. </a:t>
            </a:r>
            <a:r>
              <a:rPr lang="es-CR" sz="1400" dirty="0" err="1">
                <a:solidFill>
                  <a:srgbClr val="00B050"/>
                </a:solidFill>
                <a:latin typeface="Arial" panose="020B0604020202020204" pitchFamily="34" charset="0"/>
                <a:cs typeface="Arial" panose="020B0604020202020204" pitchFamily="34" charset="0"/>
              </a:rPr>
              <a:t>Our</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Father</a:t>
            </a:r>
            <a:r>
              <a:rPr lang="es-CR" sz="1400" dirty="0">
                <a:solidFill>
                  <a:srgbClr val="00B050"/>
                </a:solidFill>
                <a:latin typeface="Arial" panose="020B0604020202020204" pitchFamily="34" charset="0"/>
                <a:cs typeface="Arial" panose="020B0604020202020204" pitchFamily="34" charset="0"/>
              </a:rPr>
              <a:t> </a:t>
            </a:r>
            <a:r>
              <a:rPr lang="es-ES" sz="1400" dirty="0">
                <a:solidFill>
                  <a:srgbClr val="00B050"/>
                </a:solidFill>
                <a:latin typeface="Arial" panose="020B0604020202020204" pitchFamily="34" charset="0"/>
                <a:cs typeface="Arial" panose="020B0604020202020204" pitchFamily="34" charset="0"/>
              </a:rPr>
              <a:t>Melquisedec </a:t>
            </a:r>
            <a:r>
              <a:rPr lang="es-ES" sz="1400" dirty="0" err="1">
                <a:solidFill>
                  <a:srgbClr val="00B050"/>
                </a:solidFill>
                <a:latin typeface="Arial" panose="020B0604020202020204" pitchFamily="34" charset="0"/>
                <a:cs typeface="Arial" panose="020B0604020202020204" pitchFamily="34" charset="0"/>
              </a:rPr>
              <a:t>is</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Christ</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Lisbet’s</a:t>
            </a:r>
            <a:r>
              <a:rPr lang="es-ES" sz="1400" dirty="0">
                <a:solidFill>
                  <a:srgbClr val="00B050"/>
                </a:solidFill>
                <a:latin typeface="Arial" panose="020B0604020202020204" pitchFamily="34" charset="0"/>
                <a:cs typeface="Arial" panose="020B0604020202020204" pitchFamily="34" charset="0"/>
              </a:rPr>
              <a:t> true </a:t>
            </a:r>
            <a:r>
              <a:rPr lang="es-ES" sz="1400" dirty="0" err="1">
                <a:solidFill>
                  <a:srgbClr val="00B050"/>
                </a:solidFill>
                <a:latin typeface="Arial" panose="020B0604020202020204" pitchFamily="34" charset="0"/>
                <a:cs typeface="Arial" panose="020B0604020202020204" pitchFamily="34" charset="0"/>
              </a:rPr>
              <a:t>love</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that</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is</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why</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only</a:t>
            </a:r>
            <a:r>
              <a:rPr lang="es-ES" sz="1400" dirty="0">
                <a:solidFill>
                  <a:srgbClr val="00B050"/>
                </a:solidFill>
                <a:latin typeface="Arial" panose="020B0604020202020204" pitchFamily="34" charset="0"/>
                <a:cs typeface="Arial" panose="020B0604020202020204" pitchFamily="34" charset="0"/>
              </a:rPr>
              <a:t> He </a:t>
            </a:r>
            <a:r>
              <a:rPr lang="es-ES" sz="1400" dirty="0" err="1">
                <a:solidFill>
                  <a:srgbClr val="00B050"/>
                </a:solidFill>
                <a:latin typeface="Arial" panose="020B0604020202020204" pitchFamily="34" charset="0"/>
                <a:cs typeface="Arial" panose="020B0604020202020204" pitchFamily="34" charset="0"/>
              </a:rPr>
              <a:t>could</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awaken</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Christ</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His</a:t>
            </a:r>
            <a:r>
              <a:rPr lang="es-ES" sz="1400" dirty="0">
                <a:solidFill>
                  <a:srgbClr val="00B050"/>
                </a:solidFill>
                <a:latin typeface="Arial" panose="020B0604020202020204" pitchFamily="34" charset="0"/>
                <a:cs typeface="Arial" panose="020B0604020202020204" pitchFamily="34" charset="0"/>
              </a:rPr>
              <a:t> Queen </a:t>
            </a:r>
            <a:r>
              <a:rPr lang="es-ES" sz="1400" dirty="0" err="1">
                <a:solidFill>
                  <a:srgbClr val="00B050"/>
                </a:solidFill>
                <a:latin typeface="Arial" panose="020B0604020202020204" pitchFamily="34" charset="0"/>
                <a:cs typeface="Arial" panose="020B0604020202020204" pitchFamily="34" charset="0"/>
              </a:rPr>
              <a:t>that</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slept</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under</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the</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spell</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of</a:t>
            </a:r>
            <a:r>
              <a:rPr lang="es-ES" sz="1400" dirty="0">
                <a:solidFill>
                  <a:srgbClr val="00B050"/>
                </a:solidFill>
                <a:latin typeface="Arial" panose="020B0604020202020204" pitchFamily="34" charset="0"/>
                <a:cs typeface="Arial" panose="020B0604020202020204" pitchFamily="34" charset="0"/>
              </a:rPr>
              <a:t> </a:t>
            </a:r>
            <a:r>
              <a:rPr lang="es-ES" sz="1400" dirty="0" err="1">
                <a:solidFill>
                  <a:srgbClr val="00B050"/>
                </a:solidFill>
                <a:latin typeface="Arial" panose="020B0604020202020204" pitchFamily="34" charset="0"/>
                <a:cs typeface="Arial" panose="020B0604020202020204" pitchFamily="34" charset="0"/>
              </a:rPr>
              <a:t>the</a:t>
            </a:r>
            <a:r>
              <a:rPr lang="es-ES" sz="1400" dirty="0">
                <a:solidFill>
                  <a:srgbClr val="00B050"/>
                </a:solidFill>
                <a:latin typeface="Arial" panose="020B0604020202020204" pitchFamily="34" charset="0"/>
                <a:cs typeface="Arial" panose="020B0604020202020204" pitchFamily="34" charset="0"/>
              </a:rPr>
              <a:t> carnal </a:t>
            </a:r>
            <a:r>
              <a:rPr lang="es-ES" sz="1400" dirty="0" err="1">
                <a:solidFill>
                  <a:srgbClr val="00B050"/>
                </a:solidFill>
                <a:latin typeface="Arial" panose="020B0604020202020204" pitchFamily="34" charset="0"/>
                <a:cs typeface="Arial" panose="020B0604020202020204" pitchFamily="34" charset="0"/>
              </a:rPr>
              <a:t>mind</a:t>
            </a:r>
            <a:r>
              <a:rPr lang="es-ES" sz="1400" dirty="0">
                <a:solidFill>
                  <a:srgbClr val="00B050"/>
                </a:solidFill>
                <a:latin typeface="Arial" panose="020B0604020202020204" pitchFamily="34" charset="0"/>
                <a:cs typeface="Arial" panose="020B0604020202020204" pitchFamily="34" charset="0"/>
              </a:rPr>
              <a:t>.</a:t>
            </a:r>
            <a:endParaRPr lang="es-CR" sz="1400" dirty="0">
              <a:solidFill>
                <a:srgbClr val="00B050"/>
              </a:solidFill>
              <a:latin typeface="Arial" panose="020B0604020202020204" pitchFamily="34" charset="0"/>
              <a:cs typeface="Arial" panose="020B0604020202020204" pitchFamily="34" charset="0"/>
            </a:endParaRPr>
          </a:p>
          <a:p>
            <a:pPr marL="631825" indent="-342900">
              <a:buFont typeface="+mj-lt"/>
              <a:buAutoNum type="arabicPeriod"/>
            </a:pPr>
            <a:r>
              <a:rPr lang="es-CR" sz="1400" dirty="0" err="1">
                <a:latin typeface="Arial" panose="020B0604020202020204" pitchFamily="34" charset="0"/>
                <a:cs typeface="Arial" panose="020B0604020202020204" pitchFamily="34" charset="0"/>
              </a:rPr>
              <a:t>How</a:t>
            </a:r>
            <a:r>
              <a:rPr lang="es-CR" sz="1400" dirty="0">
                <a:latin typeface="Arial" panose="020B0604020202020204" pitchFamily="34" charset="0"/>
                <a:cs typeface="Arial" panose="020B0604020202020204" pitchFamily="34" charset="0"/>
              </a:rPr>
              <a:t> are </a:t>
            </a:r>
            <a:r>
              <a:rPr lang="es-CR" sz="1400" dirty="0" err="1">
                <a:latin typeface="Arial" panose="020B0604020202020204" pitchFamily="34" charset="0"/>
                <a:cs typeface="Arial" panose="020B0604020202020204" pitchFamily="34" charset="0"/>
              </a:rPr>
              <a:t>we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also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like</a:t>
            </a:r>
            <a:r>
              <a:rPr lang="es-CR" sz="1400" dirty="0">
                <a:latin typeface="Arial" panose="020B0604020202020204" pitchFamily="34" charset="0"/>
                <a:cs typeface="Arial" panose="020B0604020202020204" pitchFamily="34" charset="0"/>
              </a:rPr>
              <a:t> a </a:t>
            </a:r>
            <a:r>
              <a:rPr lang="es-CR" sz="1400" dirty="0" err="1">
                <a:latin typeface="Arial" panose="020B0604020202020204" pitchFamily="34" charset="0"/>
                <a:cs typeface="Arial" panose="020B0604020202020204" pitchFamily="34" charset="0"/>
              </a:rPr>
              <a:t>mirror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of</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MelquisedecLisbet</a:t>
            </a:r>
            <a:r>
              <a:rPr lang="es-CR" sz="1400" dirty="0">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Because</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we</a:t>
            </a:r>
            <a:r>
              <a:rPr lang="es-CR" sz="1400" dirty="0">
                <a:solidFill>
                  <a:srgbClr val="00B050"/>
                </a:solidFill>
                <a:latin typeface="Arial" panose="020B0604020202020204" pitchFamily="34" charset="0"/>
                <a:cs typeface="Arial" panose="020B0604020202020204" pitchFamily="34" charset="0"/>
              </a:rPr>
              <a:t> are </a:t>
            </a:r>
            <a:r>
              <a:rPr lang="es-CR" sz="1400" dirty="0" err="1">
                <a:solidFill>
                  <a:srgbClr val="00B050"/>
                </a:solidFill>
                <a:latin typeface="Arial" panose="020B0604020202020204" pitchFamily="34" charset="0"/>
                <a:cs typeface="Arial" panose="020B0604020202020204" pitchFamily="34" charset="0"/>
              </a:rPr>
              <a:t>Their</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holy</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Creation</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With</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Their</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words</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MelquisedecLisbet</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clean</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our</a:t>
            </a:r>
            <a:r>
              <a:rPr lang="es-CR" sz="1400" dirty="0">
                <a:solidFill>
                  <a:srgbClr val="00B050"/>
                </a:solidFill>
                <a:latin typeface="Arial" panose="020B0604020202020204" pitchFamily="34" charset="0"/>
                <a:cs typeface="Arial" panose="020B0604020202020204" pitchFamily="34" charset="0"/>
              </a:rPr>
              <a:t> carnal </a:t>
            </a:r>
            <a:r>
              <a:rPr lang="es-CR" sz="1400" dirty="0" err="1">
                <a:solidFill>
                  <a:srgbClr val="00B050"/>
                </a:solidFill>
                <a:latin typeface="Arial" panose="020B0604020202020204" pitchFamily="34" charset="0"/>
                <a:cs typeface="Arial" panose="020B0604020202020204" pitchFamily="34" charset="0"/>
              </a:rPr>
              <a:t>mind</a:t>
            </a:r>
            <a:r>
              <a:rPr lang="es-CR" sz="1400" dirty="0">
                <a:solidFill>
                  <a:srgbClr val="00B050"/>
                </a:solidFill>
                <a:latin typeface="Arial" panose="020B0604020202020204" pitchFamily="34" charset="0"/>
                <a:cs typeface="Arial" panose="020B0604020202020204" pitchFamily="34" charset="0"/>
              </a:rPr>
              <a:t> and </a:t>
            </a:r>
            <a:r>
              <a:rPr lang="es-CR" sz="1400" dirty="0" err="1">
                <a:solidFill>
                  <a:srgbClr val="00B050"/>
                </a:solidFill>
                <a:latin typeface="Arial" panose="020B0604020202020204" pitchFamily="34" charset="0"/>
                <a:cs typeface="Arial" panose="020B0604020202020204" pitchFamily="34" charset="0"/>
              </a:rPr>
              <a:t>make</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us</a:t>
            </a:r>
            <a:r>
              <a:rPr lang="es-CR" sz="1400" dirty="0">
                <a:solidFill>
                  <a:srgbClr val="00B050"/>
                </a:solidFill>
                <a:latin typeface="Arial" panose="020B0604020202020204" pitchFamily="34" charset="0"/>
                <a:cs typeface="Arial" panose="020B0604020202020204" pitchFamily="34" charset="0"/>
              </a:rPr>
              <a:t> more </a:t>
            </a:r>
            <a:r>
              <a:rPr lang="es-CR" sz="1400" dirty="0" err="1">
                <a:solidFill>
                  <a:srgbClr val="00B050"/>
                </a:solidFill>
                <a:latin typeface="Arial" panose="020B0604020202020204" pitchFamily="34" charset="0"/>
                <a:cs typeface="Arial" panose="020B0604020202020204" pitchFamily="34" charset="0"/>
              </a:rPr>
              <a:t>like</a:t>
            </a:r>
            <a:r>
              <a:rPr lang="es-CR" sz="1400" dirty="0">
                <a:solidFill>
                  <a:srgbClr val="00B050"/>
                </a:solidFill>
                <a:latin typeface="Arial" panose="020B0604020202020204" pitchFamily="34" charset="0"/>
                <a:cs typeface="Arial" panose="020B0604020202020204" pitchFamily="34" charset="0"/>
              </a:rPr>
              <a:t> Them </a:t>
            </a:r>
            <a:r>
              <a:rPr lang="es-CR" sz="1400" dirty="0" err="1">
                <a:solidFill>
                  <a:srgbClr val="00B050"/>
                </a:solidFill>
                <a:latin typeface="Arial" panose="020B0604020202020204" pitchFamily="34" charset="0"/>
                <a:cs typeface="Arial" panose="020B0604020202020204" pitchFamily="34" charset="0"/>
              </a:rPr>
              <a:t>each</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day</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Like</a:t>
            </a:r>
            <a:r>
              <a:rPr lang="es-CR" sz="1400" dirty="0">
                <a:solidFill>
                  <a:srgbClr val="00B050"/>
                </a:solidFill>
                <a:latin typeface="Arial" panose="020B0604020202020204" pitchFamily="34" charset="0"/>
                <a:cs typeface="Arial" panose="020B0604020202020204" pitchFamily="34" charset="0"/>
              </a:rPr>
              <a:t> a </a:t>
            </a:r>
            <a:r>
              <a:rPr lang="es-CR" sz="1400" dirty="0" err="1">
                <a:solidFill>
                  <a:srgbClr val="00B050"/>
                </a:solidFill>
                <a:latin typeface="Arial" panose="020B0604020202020204" pitchFamily="34" charset="0"/>
                <a:cs typeface="Arial" panose="020B0604020202020204" pitchFamily="34" charset="0"/>
              </a:rPr>
              <a:t>mirror</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we</a:t>
            </a:r>
            <a:r>
              <a:rPr lang="es-CR" sz="1400" dirty="0">
                <a:solidFill>
                  <a:srgbClr val="00B050"/>
                </a:solidFill>
                <a:latin typeface="Arial" panose="020B0604020202020204" pitchFamily="34" charset="0"/>
                <a:cs typeface="Arial" panose="020B0604020202020204" pitchFamily="34" charset="0"/>
              </a:rPr>
              <a:t> can </a:t>
            </a:r>
            <a:r>
              <a:rPr lang="es-CR" sz="1400" dirty="0" err="1">
                <a:solidFill>
                  <a:srgbClr val="00B050"/>
                </a:solidFill>
                <a:latin typeface="Arial" panose="020B0604020202020204" pitchFamily="34" charset="0"/>
                <a:cs typeface="Arial" panose="020B0604020202020204" pitchFamily="34" charset="0"/>
              </a:rPr>
              <a:t>reflect</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Their</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image</a:t>
            </a:r>
            <a:r>
              <a:rPr lang="es-CR" sz="1400" dirty="0">
                <a:solidFill>
                  <a:srgbClr val="00B050"/>
                </a:solidFill>
                <a:latin typeface="Arial" panose="020B0604020202020204" pitchFamily="34" charset="0"/>
                <a:cs typeface="Arial" panose="020B0604020202020204" pitchFamily="34" charset="0"/>
              </a:rPr>
              <a:t> and </a:t>
            </a:r>
            <a:r>
              <a:rPr lang="es-CR" sz="1400" dirty="0" err="1">
                <a:solidFill>
                  <a:srgbClr val="00B050"/>
                </a:solidFill>
                <a:latin typeface="Arial" panose="020B0604020202020204" pitchFamily="34" charset="0"/>
                <a:cs typeface="Arial" panose="020B0604020202020204" pitchFamily="34" charset="0"/>
              </a:rPr>
              <a:t>likeness</a:t>
            </a:r>
            <a:r>
              <a:rPr lang="es-CR" sz="1400" dirty="0">
                <a:solidFill>
                  <a:srgbClr val="00B050"/>
                </a:solidFill>
                <a:latin typeface="Arial" panose="020B0604020202020204" pitchFamily="34" charset="0"/>
                <a:cs typeface="Arial" panose="020B0604020202020204" pitchFamily="34" charset="0"/>
              </a:rPr>
              <a:t> in </a:t>
            </a:r>
            <a:r>
              <a:rPr lang="es-CR" sz="1400" dirty="0" err="1">
                <a:solidFill>
                  <a:srgbClr val="00B050"/>
                </a:solidFill>
                <a:latin typeface="Arial" panose="020B0604020202020204" pitchFamily="34" charset="0"/>
                <a:cs typeface="Arial" panose="020B0604020202020204" pitchFamily="34" charset="0"/>
              </a:rPr>
              <a:t>our</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daily</a:t>
            </a:r>
            <a:r>
              <a:rPr lang="es-CR" sz="1400" dirty="0">
                <a:solidFill>
                  <a:srgbClr val="00B050"/>
                </a:solidFill>
                <a:latin typeface="Arial" panose="020B0604020202020204" pitchFamily="34" charset="0"/>
                <a:cs typeface="Arial" panose="020B0604020202020204" pitchFamily="34" charset="0"/>
              </a:rPr>
              <a:t> </a:t>
            </a:r>
            <a:r>
              <a:rPr lang="es-CR" sz="1400" dirty="0" err="1">
                <a:solidFill>
                  <a:srgbClr val="00B050"/>
                </a:solidFill>
                <a:latin typeface="Arial" panose="020B0604020202020204" pitchFamily="34" charset="0"/>
                <a:cs typeface="Arial" panose="020B0604020202020204" pitchFamily="34" charset="0"/>
              </a:rPr>
              <a:t>lives</a:t>
            </a:r>
            <a:r>
              <a:rPr lang="es-CR" sz="1400" dirty="0">
                <a:solidFill>
                  <a:srgbClr val="00B050"/>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collaborator should motivate the children too answer the questions while the time clock is on the screen of the video.  </a:t>
            </a: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remind the children how important it is to review the classes in their homes</a:t>
            </a:r>
            <a:r>
              <a:rPr lang="es-CR" altLang="es-MX" sz="1400" dirty="0">
                <a:latin typeface="Arial" panose="020B0604020202020204" pitchFamily="34" charset="0"/>
                <a:cs typeface="Arial" panose="020B0604020202020204" pitchFamily="34" charset="0"/>
              </a:rPr>
              <a:t>.</a:t>
            </a:r>
          </a:p>
          <a:p>
            <a:endParaRPr lang="es-CR" sz="14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Activity</a:t>
            </a:r>
            <a:r>
              <a:rPr lang="es-CR" sz="1400" b="1" dirty="0">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a:p>
            <a:pPr marL="0" lvl="1"/>
            <a:r>
              <a:rPr lang="es-CR" sz="1400" dirty="0">
                <a:latin typeface="Arial" panose="020B0604020202020204" pitchFamily="34" charset="0"/>
                <a:cs typeface="Arial" panose="020B0604020202020204" pitchFamily="34" charset="0"/>
              </a:rPr>
              <a:t>The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Will color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drawing</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on</a:t>
            </a:r>
            <a:r>
              <a:rPr lang="es-CR" sz="1400" dirty="0">
                <a:latin typeface="Arial" panose="020B0604020202020204" pitchFamily="34" charset="0"/>
                <a:cs typeface="Arial" panose="020B0604020202020204" pitchFamily="34" charset="0"/>
              </a:rPr>
              <a:t> page 3.</a:t>
            </a:r>
          </a:p>
          <a:p>
            <a:pPr marL="0" lvl="1"/>
            <a:endParaRPr lang="es-CR" sz="14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Crayons</a:t>
            </a:r>
            <a:r>
              <a:rPr lang="es-CR" sz="1400" dirty="0">
                <a:latin typeface="Arial" panose="020B0604020202020204" pitchFamily="34" charset="0"/>
                <a:cs typeface="Arial" panose="020B0604020202020204" pitchFamily="34" charset="0"/>
              </a:rPr>
              <a:t>/</a:t>
            </a: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r>
              <a:rPr lang="es-CR" sz="1200"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2258742" y="1383903"/>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sp>
        <p:nvSpPr>
          <p:cNvPr id="8" name="Rectangle 7"/>
          <p:cNvSpPr/>
          <p:nvPr/>
        </p:nvSpPr>
        <p:spPr>
          <a:xfrm>
            <a:off x="1676102" y="629177"/>
            <a:ext cx="4055863"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276 The </a:t>
            </a:r>
            <a:r>
              <a:rPr lang="es-CR" altLang="es-MX" sz="2000" b="1" u="sng" dirty="0" err="1">
                <a:latin typeface="Chaparral Pro Light" panose="02060403030505090203" pitchFamily="18" charset="0"/>
              </a:rPr>
              <a:t>Law</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Mirror</a:t>
            </a:r>
            <a:r>
              <a:rPr lang="es-CR" altLang="es-MX" sz="2000" b="1" u="sng" dirty="0">
                <a:latin typeface="Chaparral Pro Light" panose="02060403030505090203" pitchFamily="18" charset="0"/>
              </a:rPr>
              <a:t> of MelquisedecLisbet </a:t>
            </a:r>
            <a:r>
              <a:rPr lang="es-CR" altLang="es-MX" sz="2000" b="1" u="sng" dirty="0" err="1">
                <a:latin typeface="Chaparral Pro Light" panose="02060403030505090203" pitchFamily="18" charset="0"/>
              </a:rPr>
              <a:t>Part</a:t>
            </a:r>
            <a:r>
              <a:rPr lang="es-CR" altLang="es-MX" sz="2000" b="1" u="sng" dirty="0">
                <a:latin typeface="Chaparral Pro Light" panose="02060403030505090203" pitchFamily="18" charset="0"/>
              </a:rPr>
              <a:t> 2</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rot="2354105">
            <a:off x="3346729" y="2153967"/>
            <a:ext cx="933564" cy="635050"/>
          </a:xfrm>
          <a:prstGeom prst="rect">
            <a:avLst/>
          </a:prstGeom>
          <a:solidFill>
            <a:schemeClr val="bg1"/>
          </a:solidFill>
        </p:spPr>
        <p:txBody>
          <a:bodyPr wrap="square" rtlCol="0">
            <a:spAutoFit/>
          </a:bodyPr>
          <a:lstStyle/>
          <a:p>
            <a:endParaRPr lang="en-US" dirty="0"/>
          </a:p>
        </p:txBody>
      </p:sp>
      <p:sp>
        <p:nvSpPr>
          <p:cNvPr id="24" name="TextBox 23"/>
          <p:cNvSpPr txBox="1"/>
          <p:nvPr/>
        </p:nvSpPr>
        <p:spPr>
          <a:xfrm rot="2320842">
            <a:off x="3239173" y="3004774"/>
            <a:ext cx="933564" cy="635050"/>
          </a:xfrm>
          <a:prstGeom prst="rect">
            <a:avLst/>
          </a:prstGeom>
          <a:solidFill>
            <a:schemeClr val="bg1"/>
          </a:solidFill>
        </p:spPr>
        <p:txBody>
          <a:bodyPr wrap="square" rtlCol="0">
            <a:spAutoFit/>
          </a:bodyPr>
          <a:lstStyle/>
          <a:p>
            <a:endParaRPr lang="en-US" dirty="0"/>
          </a:p>
        </p:txBody>
      </p:sp>
      <p:sp>
        <p:nvSpPr>
          <p:cNvPr id="10" name="Rectangle 9"/>
          <p:cNvSpPr/>
          <p:nvPr/>
        </p:nvSpPr>
        <p:spPr>
          <a:xfrm>
            <a:off x="1676102" y="629177"/>
            <a:ext cx="4055863" cy="707886"/>
          </a:xfrm>
          <a:prstGeom prst="rect">
            <a:avLst/>
          </a:prstGeom>
        </p:spPr>
        <p:txBody>
          <a:bodyPr wrap="square">
            <a:spAutoFit/>
          </a:bodyPr>
          <a:lstStyle/>
          <a:p>
            <a:pPr algn="ctr" eaLnBrk="1" hangingPunct="1"/>
            <a:r>
              <a:rPr lang="es-CR" altLang="es-MX" sz="2000" b="1" u="sng" dirty="0" err="1">
                <a:latin typeface="Chaparral Pro Light" panose="02060403030505090203" pitchFamily="18" charset="0"/>
                <a:ea typeface="Kozuka Gothic Pr6N L" panose="020B0200000000000000" pitchFamily="34" charset="-128"/>
                <a:cs typeface="Gisha" panose="020B0502040204020203" pitchFamily="34" charset="-79"/>
              </a:rPr>
              <a:t>Lesson</a:t>
            </a:r>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 #</a:t>
            </a:r>
            <a:r>
              <a:rPr lang="es-CR" altLang="es-MX" sz="2000" b="1" u="sng" dirty="0">
                <a:latin typeface="Chaparral Pro Light" panose="02060403030505090203" pitchFamily="18" charset="0"/>
              </a:rPr>
              <a:t>276 The </a:t>
            </a:r>
            <a:r>
              <a:rPr lang="es-CR" altLang="es-MX" sz="2000" b="1" u="sng" dirty="0" err="1">
                <a:latin typeface="Chaparral Pro Light" panose="02060403030505090203" pitchFamily="18" charset="0"/>
              </a:rPr>
              <a:t>Law</a:t>
            </a:r>
            <a:r>
              <a:rPr lang="es-CR" altLang="es-MX" sz="2000" b="1" u="sng" dirty="0">
                <a:latin typeface="Chaparral Pro Light" panose="02060403030505090203" pitchFamily="18" charset="0"/>
              </a:rPr>
              <a:t>, </a:t>
            </a:r>
            <a:r>
              <a:rPr lang="es-CR" altLang="es-MX" sz="2000" b="1" u="sng" dirty="0" err="1">
                <a:latin typeface="Chaparral Pro Light" panose="02060403030505090203" pitchFamily="18" charset="0"/>
              </a:rPr>
              <a:t>Mirror</a:t>
            </a:r>
            <a:r>
              <a:rPr lang="es-CR" altLang="es-MX" sz="2000" b="1" u="sng" dirty="0">
                <a:latin typeface="Chaparral Pro Light" panose="02060403030505090203" pitchFamily="18" charset="0"/>
              </a:rPr>
              <a:t> of MelquisedecLisbet </a:t>
            </a:r>
            <a:r>
              <a:rPr lang="es-CR" altLang="es-MX" sz="2000" b="1" u="sng" dirty="0" err="1">
                <a:latin typeface="Chaparral Pro Light" panose="02060403030505090203" pitchFamily="18" charset="0"/>
              </a:rPr>
              <a:t>Part</a:t>
            </a:r>
            <a:r>
              <a:rPr lang="es-CR" altLang="es-MX" sz="2000" b="1" u="sng" dirty="0">
                <a:latin typeface="Chaparral Pro Light" panose="02060403030505090203" pitchFamily="18" charset="0"/>
              </a:rPr>
              <a:t> 2</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3" name="Picture 2" descr="A picture containing mirror, clock, table, man&#10;&#10;Description automatically generated">
            <a:extLst>
              <a:ext uri="{FF2B5EF4-FFF2-40B4-BE49-F238E27FC236}">
                <a16:creationId xmlns:a16="http://schemas.microsoft.com/office/drawing/2014/main" id="{765EC8D2-D7D9-4A50-9100-FEF986D4FB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617" y="1364480"/>
            <a:ext cx="5877272" cy="7700643"/>
          </a:xfrm>
          <a:prstGeom prst="rect">
            <a:avLst/>
          </a:prstGeom>
        </p:spPr>
      </p:pic>
      <p:sp>
        <p:nvSpPr>
          <p:cNvPr id="14" name="Rectangle 13">
            <a:extLst>
              <a:ext uri="{FF2B5EF4-FFF2-40B4-BE49-F238E27FC236}">
                <a16:creationId xmlns:a16="http://schemas.microsoft.com/office/drawing/2014/main" id="{26832BD8-BAFD-4043-B6E5-F330BAAD8182}"/>
              </a:ext>
            </a:extLst>
          </p:cNvPr>
          <p:cNvSpPr/>
          <p:nvPr/>
        </p:nvSpPr>
        <p:spPr>
          <a:xfrm>
            <a:off x="1581553" y="1350271"/>
            <a:ext cx="3760645" cy="523220"/>
          </a:xfrm>
          <a:prstGeom prst="rect">
            <a:avLst/>
          </a:prstGeom>
          <a:noFill/>
        </p:spPr>
        <p:txBody>
          <a:bodyPr wrap="none" lIns="91440" tIns="45720" rIns="91440" bIns="4572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2800" b="1" spc="50" dirty="0">
                <a:ln w="9525" cmpd="sng">
                  <a:solidFill>
                    <a:schemeClr val="accent1"/>
                  </a:solidFill>
                  <a:prstDash val="solid"/>
                </a:ln>
                <a:solidFill>
                  <a:srgbClr val="70AD47">
                    <a:tint val="1000"/>
                  </a:srgbClr>
                </a:solidFill>
                <a:effectLst>
                  <a:glow rad="38100">
                    <a:schemeClr val="accent1">
                      <a:alpha val="40000"/>
                    </a:schemeClr>
                  </a:glow>
                </a:effectLst>
              </a:rPr>
              <a:t>With my mind, I reflect</a:t>
            </a:r>
            <a:endParaRPr lang="en-US" sz="2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5" name="Rectangle 14">
            <a:extLst>
              <a:ext uri="{FF2B5EF4-FFF2-40B4-BE49-F238E27FC236}">
                <a16:creationId xmlns:a16="http://schemas.microsoft.com/office/drawing/2014/main" id="{6B55FAD9-8893-4213-B6EC-941FCAD975FB}"/>
              </a:ext>
            </a:extLst>
          </p:cNvPr>
          <p:cNvSpPr/>
          <p:nvPr/>
        </p:nvSpPr>
        <p:spPr>
          <a:xfrm>
            <a:off x="1879166" y="8541903"/>
            <a:ext cx="3165418" cy="523220"/>
          </a:xfrm>
          <a:prstGeom prst="rect">
            <a:avLst/>
          </a:prstGeom>
          <a:noFill/>
        </p:spPr>
        <p:txBody>
          <a:bodyPr wrap="none" lIns="91440" tIns="45720" rIns="91440" bIns="45720">
            <a:spAutoFit/>
          </a:bodyPr>
          <a:ls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r>
              <a:rPr lang="en-US" sz="28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en-US" sz="28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MelquisedecLisbet</a:t>
            </a:r>
            <a:endParaRPr lang="en-US" sz="2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2613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1061898</TotalTime>
  <Words>776</Words>
  <Application>Microsoft Office PowerPoint</Application>
  <PresentationFormat>On-screen Show (4:3)</PresentationFormat>
  <Paragraphs>44</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Chaparral Pro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7936</cp:revision>
  <cp:lastPrinted>2018-09-10T19:54:12Z</cp:lastPrinted>
  <dcterms:created xsi:type="dcterms:W3CDTF">2011-04-01T14:17:38Z</dcterms:created>
  <dcterms:modified xsi:type="dcterms:W3CDTF">2020-02-22T16:50:12Z</dcterms:modified>
</cp:coreProperties>
</file>