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77" r:id="rId4"/>
    <p:sldId id="279" r:id="rId5"/>
    <p:sldId id="280" r:id="rId6"/>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6BA"/>
    <a:srgbClr val="FF0066"/>
    <a:srgbClr val="F6BB00"/>
    <a:srgbClr val="F2B800"/>
    <a:srgbClr val="178317"/>
    <a:srgbClr val="009A46"/>
    <a:srgbClr val="652B91"/>
    <a:srgbClr val="7F6AFA"/>
    <a:srgbClr val="004821"/>
    <a:srgbClr val="F26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62" autoAdjust="0"/>
    <p:restoredTop sz="94434" autoAdjust="0"/>
  </p:normalViewPr>
  <p:slideViewPr>
    <p:cSldViewPr>
      <p:cViewPr varScale="1">
        <p:scale>
          <a:sx n="53" d="100"/>
          <a:sy n="53" d="100"/>
        </p:scale>
        <p:origin x="1626" y="9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5/09/2017</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5/09/2017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5/09/2017</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429332" y="62702"/>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sp>
        <p:nvSpPr>
          <p:cNvPr id="21" name="2 CuadroTexto"/>
          <p:cNvSpPr txBox="1">
            <a:spLocks noChangeArrowheads="1"/>
          </p:cNvSpPr>
          <p:nvPr/>
        </p:nvSpPr>
        <p:spPr bwMode="auto">
          <a:xfrm>
            <a:off x="-9525" y="886371"/>
            <a:ext cx="2340875" cy="430887"/>
          </a:xfrm>
          <a:prstGeom prst="rect">
            <a:avLst/>
          </a:prstGeom>
          <a:noFill/>
          <a:ln w="9525">
            <a:noFill/>
            <a:miter lim="800000"/>
            <a:headEnd/>
            <a:tailEnd/>
          </a:ln>
        </p:spPr>
        <p:txBody>
          <a:bodyPr wrap="square">
            <a:spAutoFit/>
          </a:bodyPr>
          <a:lstStyle/>
          <a:p>
            <a:pPr eaLnBrk="1" hangingPunct="1"/>
            <a:r>
              <a:rPr lang="es-CR" altLang="es-MX" sz="1100" b="1" dirty="0" smtClean="0"/>
              <a:t>Por MelquisedecLisbet!!</a:t>
            </a:r>
          </a:p>
          <a:p>
            <a:pPr eaLnBrk="1" hangingPunct="1"/>
            <a:r>
              <a:rPr lang="es-CR" altLang="es-MX" sz="1100" b="1" dirty="0" smtClean="0"/>
              <a:t>Por nuestro Padre y nuestra Madre!!</a:t>
            </a:r>
            <a:endParaRPr lang="es-CR" altLang="es-MX" sz="1100" b="1" dirty="0"/>
          </a:p>
        </p:txBody>
      </p:sp>
      <p:pic>
        <p:nvPicPr>
          <p:cNvPr id="19" name="Picture 18" descr="C:\Users\Kathya\Downloads\M-L RS 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20873"/>
            <a:ext cx="1438857" cy="908536"/>
          </a:xfrm>
          <a:prstGeom prst="rect">
            <a:avLst/>
          </a:prstGeom>
        </p:spPr>
      </p:pic>
      <p:sp>
        <p:nvSpPr>
          <p:cNvPr id="7" name="68 Rectángulo"/>
          <p:cNvSpPr>
            <a:spLocks noChangeArrowheads="1"/>
          </p:cNvSpPr>
          <p:nvPr/>
        </p:nvSpPr>
        <p:spPr bwMode="auto">
          <a:xfrm>
            <a:off x="116632" y="1353028"/>
            <a:ext cx="6624736" cy="7694414"/>
          </a:xfrm>
          <a:prstGeom prst="rect">
            <a:avLst/>
          </a:prstGeom>
          <a:noFill/>
          <a:ln w="38100">
            <a:solidFill>
              <a:srgbClr val="00B050"/>
            </a:solidFill>
            <a:prstDash val="lgDashDot"/>
            <a:miter lim="800000"/>
            <a:headEnd/>
            <a:tailEnd/>
          </a:ln>
        </p:spPr>
        <p:txBody>
          <a:bodyPr wrap="square">
            <a:spAutoFit/>
          </a:bodyPr>
          <a:lstStyle/>
          <a:p>
            <a:pPr algn="ctr" eaLnBrk="1" hangingPunct="1"/>
            <a:r>
              <a:rPr lang="es-CR" altLang="es-MX" sz="1100" dirty="0" smtClean="0">
                <a:latin typeface="Arial" panose="020B0604020202020204" pitchFamily="34" charset="0"/>
                <a:cs typeface="Arial" panose="020B0604020202020204" pitchFamily="34" charset="0"/>
              </a:rPr>
              <a:t>Hermanos fieles, hoy repasaremos como podemos ver a Dios Padre Melquisedec y</a:t>
            </a:r>
          </a:p>
          <a:p>
            <a:pPr algn="ctr" eaLnBrk="1" hangingPunct="1"/>
            <a:r>
              <a:rPr lang="es-CR" altLang="es-MX" sz="1100" dirty="0" smtClean="0">
                <a:latin typeface="Arial" panose="020B0604020202020204" pitchFamily="34" charset="0"/>
                <a:cs typeface="Arial" panose="020B0604020202020204" pitchFamily="34" charset="0"/>
              </a:rPr>
              <a:t> la exhortación de nuestra Madre que solo debemos escucharla a Ella.</a:t>
            </a:r>
          </a:p>
          <a:p>
            <a:pPr algn="ctr" eaLnBrk="1" hangingPunct="1"/>
            <a:endParaRPr lang="es-CR" sz="800" dirty="0" smtClean="0">
              <a:latin typeface="Arial" panose="020B0604020202020204" pitchFamily="34" charset="0"/>
              <a:cs typeface="Arial" panose="020B0604020202020204" pitchFamily="34" charset="0"/>
            </a:endParaRPr>
          </a:p>
          <a:p>
            <a:pPr eaLnBrk="1" hangingPunct="1"/>
            <a:r>
              <a:rPr lang="es-CR" sz="1100" dirty="0" smtClean="0">
                <a:latin typeface="Arial" panose="020B0604020202020204" pitchFamily="34" charset="0"/>
                <a:cs typeface="Arial" panose="020B0604020202020204" pitchFamily="34" charset="0"/>
              </a:rPr>
              <a:t>Es muy importante recordar que: </a:t>
            </a:r>
          </a:p>
          <a:p>
            <a:pPr marL="171450" indent="-171450" eaLnBrk="1" hangingPunct="1">
              <a:buFont typeface="Arial" panose="020B0604020202020204" pitchFamily="34" charset="0"/>
              <a:buChar char="•"/>
            </a:pPr>
            <a:r>
              <a:rPr lang="es-CR" sz="1100" dirty="0" smtClean="0">
                <a:latin typeface="Arial" panose="020B0604020202020204" pitchFamily="34" charset="0"/>
                <a:cs typeface="Arial" panose="020B0604020202020204" pitchFamily="34" charset="0"/>
              </a:rPr>
              <a:t>Debemos poner atención a los detalles cuando escuchamos el mana</a:t>
            </a:r>
          </a:p>
          <a:p>
            <a:pPr marL="171450" indent="-171450" eaLnBrk="1" hangingPunct="1">
              <a:buFont typeface="Arial" panose="020B0604020202020204" pitchFamily="34" charset="0"/>
              <a:buChar char="•"/>
            </a:pPr>
            <a:r>
              <a:rPr lang="es-CR" sz="1100" dirty="0" smtClean="0">
                <a:latin typeface="Arial" panose="020B0604020202020204" pitchFamily="34" charset="0"/>
                <a:cs typeface="Arial" panose="020B0604020202020204" pitchFamily="34" charset="0"/>
              </a:rPr>
              <a:t>Lo que sale de nuestra boca es lo que nos contamina.  Debemos controlar lo que hablamos para que el mundo espiritual en nuestra mente, siempre se mantenga limpio y puro</a:t>
            </a:r>
          </a:p>
          <a:p>
            <a:pPr marL="171450" indent="-171450" eaLnBrk="1" hangingPunct="1">
              <a:buFont typeface="Arial" panose="020B0604020202020204" pitchFamily="34" charset="0"/>
              <a:buChar char="•"/>
            </a:pPr>
            <a:r>
              <a:rPr lang="es-CR" sz="1100" dirty="0" smtClean="0">
                <a:latin typeface="Arial" panose="020B0604020202020204" pitchFamily="34" charset="0"/>
                <a:cs typeface="Arial" panose="020B0604020202020204" pitchFamily="34" charset="0"/>
              </a:rPr>
              <a:t>Todo lo que sembramos lo vamos a cosechar</a:t>
            </a:r>
            <a:endParaRPr lang="es-CR" sz="1100" dirty="0">
              <a:latin typeface="Arial" panose="020B0604020202020204" pitchFamily="34" charset="0"/>
              <a:cs typeface="Arial" panose="020B0604020202020204" pitchFamily="34" charset="0"/>
            </a:endParaRPr>
          </a:p>
          <a:p>
            <a:pPr algn="ctr" eaLnBrk="1" hangingPunct="1"/>
            <a:endParaRPr lang="es-CR" sz="800" dirty="0" smtClean="0">
              <a:latin typeface="Arial" panose="020B0604020202020204" pitchFamily="34" charset="0"/>
              <a:cs typeface="Arial" panose="020B0604020202020204" pitchFamily="34" charset="0"/>
            </a:endParaRPr>
          </a:p>
          <a:p>
            <a:pPr eaLnBrk="1" hangingPunct="1"/>
            <a:r>
              <a:rPr lang="es-CR" sz="1100" dirty="0" smtClean="0">
                <a:latin typeface="Arial" panose="020B0604020202020204" pitchFamily="34" charset="0"/>
                <a:cs typeface="Arial" panose="020B0604020202020204" pitchFamily="34" charset="0"/>
              </a:rPr>
              <a:t>Nuestra Madre Lisbet esta en el Padre y el Padre en Ella. </a:t>
            </a:r>
            <a:r>
              <a:rPr lang="es-CR" sz="1100" u="sng" dirty="0" smtClean="0">
                <a:latin typeface="Arial" panose="020B0604020202020204" pitchFamily="34" charset="0"/>
                <a:cs typeface="Arial" panose="020B0604020202020204" pitchFamily="34" charset="0"/>
              </a:rPr>
              <a:t>Sabemos sobre la dualidad de Dios, que son 2 en 1</a:t>
            </a:r>
            <a:r>
              <a:rPr lang="es-CR" sz="1100" dirty="0" smtClean="0">
                <a:latin typeface="Arial" panose="020B0604020202020204" pitchFamily="34" charset="0"/>
                <a:cs typeface="Arial" panose="020B0604020202020204" pitchFamily="34" charset="0"/>
              </a:rPr>
              <a:t> y entendemos lo que significa  “YO SOY el gran YO SOY” - Yo Melquisedec Soy Lisbet.  Nuestra Madre Lisbet es la única que da testimonio de que nuestro Padre Melquisedec vive!  Hoy en día muchos aun piden ver al Padre físicamente, pero amados hermanos. </a:t>
            </a:r>
          </a:p>
          <a:p>
            <a:pPr algn="ctr" eaLnBrk="1" hangingPunct="1"/>
            <a:endParaRPr lang="es-CR" sz="800" b="1" dirty="0" smtClean="0">
              <a:latin typeface="Arial" panose="020B0604020202020204" pitchFamily="34" charset="0"/>
              <a:cs typeface="Arial" panose="020B0604020202020204" pitchFamily="34" charset="0"/>
            </a:endParaRPr>
          </a:p>
          <a:p>
            <a:pPr algn="ctr" eaLnBrk="1" hangingPunct="1"/>
            <a:r>
              <a:rPr lang="es-CR" sz="1200" b="1" dirty="0" smtClean="0">
                <a:latin typeface="Arial" panose="020B0604020202020204" pitchFamily="34" charset="0"/>
                <a:cs typeface="Arial" panose="020B0604020202020204" pitchFamily="34" charset="0"/>
              </a:rPr>
              <a:t>El que ha visto a LISBET, ha visto al PADRE!</a:t>
            </a:r>
          </a:p>
          <a:p>
            <a:pPr eaLnBrk="1" hangingPunct="1"/>
            <a:endParaRPr lang="es-CR" sz="800" b="1" dirty="0" smtClean="0">
              <a:solidFill>
                <a:srgbClr val="FF0000"/>
              </a:solidFill>
              <a:latin typeface="Arial" panose="020B0604020202020204" pitchFamily="34" charset="0"/>
              <a:cs typeface="Arial" panose="020B0604020202020204" pitchFamily="34" charset="0"/>
            </a:endParaRPr>
          </a:p>
          <a:p>
            <a:pPr eaLnBrk="1" hangingPunct="1"/>
            <a:r>
              <a:rPr lang="es-CR" sz="1100" dirty="0" smtClean="0">
                <a:latin typeface="Arial" panose="020B0604020202020204" pitchFamily="34" charset="0"/>
                <a:cs typeface="Arial" panose="020B0604020202020204" pitchFamily="34" charset="0"/>
              </a:rPr>
              <a:t>Nuestra Madre nos aclara que cuando el Padre Melquisedec decida manifestarse, no será tomando el cuerpo de otro hombre. Hebreos 7:3 dice que </a:t>
            </a:r>
            <a:r>
              <a:rPr lang="es-CR" sz="1100" u="sng" dirty="0" smtClean="0">
                <a:latin typeface="Arial" panose="020B0604020202020204" pitchFamily="34" charset="0"/>
                <a:cs typeface="Arial" panose="020B0604020202020204" pitchFamily="34" charset="0"/>
              </a:rPr>
              <a:t>Dios es sin Padre o Madre (físico o espiritual), que no tiene genealogía (antepasados), que no tiene principio ni fin de días. Dios Padre no nació ni física, ni espiritualmente, SIEMPRE HA EXISTIDO</a:t>
            </a:r>
            <a:r>
              <a:rPr lang="es-CR" sz="1100" dirty="0" smtClean="0">
                <a:latin typeface="Arial" panose="020B0604020202020204" pitchFamily="34" charset="0"/>
                <a:cs typeface="Arial" panose="020B0604020202020204" pitchFamily="34" charset="0"/>
              </a:rPr>
              <a:t>!</a:t>
            </a:r>
          </a:p>
          <a:p>
            <a:pPr eaLnBrk="1" hangingPunct="1"/>
            <a:endParaRPr lang="es-CR" sz="800" dirty="0">
              <a:latin typeface="Arial" panose="020B0604020202020204" pitchFamily="34" charset="0"/>
              <a:cs typeface="Arial" panose="020B0604020202020204" pitchFamily="34" charset="0"/>
            </a:endParaRPr>
          </a:p>
          <a:p>
            <a:pPr eaLnBrk="1" hangingPunct="1"/>
            <a:r>
              <a:rPr lang="es-CR" sz="1100" dirty="0" smtClean="0">
                <a:latin typeface="Arial" panose="020B0604020202020204" pitchFamily="34" charset="0"/>
                <a:cs typeface="Arial" panose="020B0604020202020204" pitchFamily="34" charset="0"/>
              </a:rPr>
              <a:t>Todos nosotros tenemos padres carnales y espirituales (ML), Entonces si Melquisedec no nació de padres carnales o espirituales, cómo va a manifestarse igual que nosotros, nosotros si nacimos de una mujer, tenemos padres físicos, también tenemos genealogía física y espiritual. </a:t>
            </a:r>
          </a:p>
          <a:p>
            <a:pPr eaLnBrk="1" hangingPunct="1"/>
            <a:endParaRPr lang="es-CR" sz="800" dirty="0" smtClean="0">
              <a:latin typeface="Arial" panose="020B0604020202020204" pitchFamily="34" charset="0"/>
              <a:cs typeface="Arial" panose="020B0604020202020204" pitchFamily="34" charset="0"/>
            </a:endParaRPr>
          </a:p>
          <a:p>
            <a:pPr eaLnBrk="1" hangingPunct="1"/>
            <a:r>
              <a:rPr lang="es-CR" sz="1100" u="sng" dirty="0">
                <a:latin typeface="Arial" panose="020B0604020202020204" pitchFamily="34" charset="0"/>
                <a:cs typeface="Arial" panose="020B0604020202020204" pitchFamily="34" charset="0"/>
              </a:rPr>
              <a:t>Conocer al Padre Melquisedec es conocer a nuestra Madre Cristo Lisbet, Ellos dos son IGUALES</a:t>
            </a:r>
            <a:r>
              <a:rPr lang="es-CR" sz="1100" dirty="0">
                <a:latin typeface="Arial" panose="020B0604020202020204" pitchFamily="34" charset="0"/>
                <a:cs typeface="Arial" panose="020B0604020202020204" pitchFamily="34" charset="0"/>
              </a:rPr>
              <a:t>. Sin Ella jamás vamos a </a:t>
            </a:r>
            <a:r>
              <a:rPr lang="es-CR" sz="1100" dirty="0" smtClean="0">
                <a:latin typeface="Arial" panose="020B0604020202020204" pitchFamily="34" charset="0"/>
                <a:cs typeface="Arial" panose="020B0604020202020204" pitchFamily="34" charset="0"/>
              </a:rPr>
              <a:t>ver al Padre. CL vive por FE, no necesita tocar y ver al Padre físicamente para saber que El esta con Ella. </a:t>
            </a:r>
            <a:r>
              <a:rPr lang="es-CR" sz="1100" u="sng" dirty="0" smtClean="0">
                <a:latin typeface="Arial" panose="020B0604020202020204" pitchFamily="34" charset="0"/>
                <a:cs typeface="Arial" panose="020B0604020202020204" pitchFamily="34" charset="0"/>
              </a:rPr>
              <a:t>CL vive por FE, teniendo temor reverente y respeto.  Ella vive la eternidad en paz y gozo, sabiendo que todo lo que Ella cree se cumple por creer por Fe</a:t>
            </a:r>
            <a:r>
              <a:rPr lang="es-CR" sz="1100" dirty="0" smtClean="0">
                <a:latin typeface="Arial" panose="020B0604020202020204" pitchFamily="34" charset="0"/>
                <a:cs typeface="Arial" panose="020B0604020202020204" pitchFamily="34" charset="0"/>
              </a:rPr>
              <a:t>. </a:t>
            </a:r>
            <a:r>
              <a:rPr lang="es-CR" sz="1100" dirty="0">
                <a:latin typeface="Arial" panose="020B0604020202020204" pitchFamily="34" charset="0"/>
                <a:cs typeface="Arial" panose="020B0604020202020204" pitchFamily="34" charset="0"/>
              </a:rPr>
              <a:t>Por eso Ella es nuestro ejemplo a seguir. </a:t>
            </a:r>
            <a:r>
              <a:rPr lang="es-CR" sz="1100" dirty="0" smtClean="0">
                <a:latin typeface="Arial" panose="020B0604020202020204" pitchFamily="34" charset="0"/>
                <a:cs typeface="Arial" panose="020B0604020202020204" pitchFamily="34" charset="0"/>
              </a:rPr>
              <a:t>  </a:t>
            </a:r>
          </a:p>
          <a:p>
            <a:pPr eaLnBrk="1" hangingPunct="1"/>
            <a:endParaRPr lang="es-CR" sz="800" dirty="0">
              <a:latin typeface="Arial" panose="020B0604020202020204" pitchFamily="34" charset="0"/>
              <a:cs typeface="Arial" panose="020B0604020202020204" pitchFamily="34" charset="0"/>
            </a:endParaRPr>
          </a:p>
          <a:p>
            <a:pPr eaLnBrk="1" hangingPunct="1"/>
            <a:r>
              <a:rPr lang="es-CR" sz="1100" dirty="0" smtClean="0">
                <a:latin typeface="Arial" panose="020B0604020202020204" pitchFamily="34" charset="0"/>
                <a:cs typeface="Arial" panose="020B0604020202020204" pitchFamily="34" charset="0"/>
              </a:rPr>
              <a:t>La FE es tener certeza (seguridad) en lo que esperamos y convicción (no dudar) de lo que no se puede ver con ojos físicos.  CL </a:t>
            </a:r>
            <a:r>
              <a:rPr lang="es-CR" sz="1100" dirty="0">
                <a:latin typeface="Arial" panose="020B0604020202020204" pitchFamily="34" charset="0"/>
                <a:cs typeface="Arial" panose="020B0604020202020204" pitchFamily="34" charset="0"/>
              </a:rPr>
              <a:t>nos ha demostrado el poder que hay en su nombre, lo podemos </a:t>
            </a:r>
            <a:r>
              <a:rPr lang="es-CR" sz="1100" dirty="0" smtClean="0">
                <a:latin typeface="Arial" panose="020B0604020202020204" pitchFamily="34" charset="0"/>
                <a:cs typeface="Arial" panose="020B0604020202020204" pitchFamily="34" charset="0"/>
              </a:rPr>
              <a:t>ver siempre, </a:t>
            </a:r>
            <a:r>
              <a:rPr lang="es-CR" sz="1100" dirty="0">
                <a:latin typeface="Arial" panose="020B0604020202020204" pitchFamily="34" charset="0"/>
                <a:cs typeface="Arial" panose="020B0604020202020204" pitchFamily="34" charset="0"/>
              </a:rPr>
              <a:t>en todas las </a:t>
            </a:r>
            <a:r>
              <a:rPr lang="es-CR" sz="1100" dirty="0" smtClean="0">
                <a:latin typeface="Arial" panose="020B0604020202020204" pitchFamily="34" charset="0"/>
                <a:cs typeface="Arial" panose="020B0604020202020204" pitchFamily="34" charset="0"/>
              </a:rPr>
              <a:t>cosas en </a:t>
            </a:r>
            <a:r>
              <a:rPr lang="es-CR" sz="1100" dirty="0">
                <a:latin typeface="Arial" panose="020B0604020202020204" pitchFamily="34" charset="0"/>
                <a:cs typeface="Arial" panose="020B0604020202020204" pitchFamily="34" charset="0"/>
              </a:rPr>
              <a:t>nuestra vida. </a:t>
            </a:r>
            <a:r>
              <a:rPr lang="es-CR" sz="1100" dirty="0" smtClean="0">
                <a:latin typeface="Arial" panose="020B0604020202020204" pitchFamily="34" charset="0"/>
                <a:cs typeface="Arial" panose="020B0604020202020204" pitchFamily="34" charset="0"/>
              </a:rPr>
              <a:t>ML siempre nos hablan con la verdad y cumplen lo que prometen</a:t>
            </a:r>
          </a:p>
          <a:p>
            <a:pPr eaLnBrk="1" hangingPunct="1"/>
            <a:endParaRPr lang="es-CR" sz="800" dirty="0">
              <a:latin typeface="Arial" panose="020B0604020202020204" pitchFamily="34" charset="0"/>
              <a:cs typeface="Arial" panose="020B0604020202020204" pitchFamily="34" charset="0"/>
            </a:endParaRPr>
          </a:p>
          <a:p>
            <a:pPr eaLnBrk="1" hangingPunct="1"/>
            <a:r>
              <a:rPr lang="es-CR" sz="1100" dirty="0" smtClean="0">
                <a:latin typeface="Arial" panose="020B0604020202020204" pitchFamily="34" charset="0"/>
                <a:cs typeface="Arial" panose="020B0604020202020204" pitchFamily="34" charset="0"/>
              </a:rPr>
              <a:t>RS, nosotros </a:t>
            </a:r>
            <a:r>
              <a:rPr lang="es-CR" sz="1100" u="sng" dirty="0" smtClean="0">
                <a:latin typeface="Arial" panose="020B0604020202020204" pitchFamily="34" charset="0"/>
                <a:cs typeface="Arial" panose="020B0604020202020204" pitchFamily="34" charset="0"/>
              </a:rPr>
              <a:t>conocemos bien a nuestro Dios ML,</a:t>
            </a:r>
            <a:r>
              <a:rPr lang="es-CR" sz="1100" dirty="0" smtClean="0">
                <a:latin typeface="Arial" panose="020B0604020202020204" pitchFamily="34" charset="0"/>
                <a:cs typeface="Arial" panose="020B0604020202020204" pitchFamily="34" charset="0"/>
              </a:rPr>
              <a:t> </a:t>
            </a:r>
            <a:r>
              <a:rPr lang="es-CR" sz="1100" u="sng" dirty="0" smtClean="0">
                <a:latin typeface="Arial" panose="020B0604020202020204" pitchFamily="34" charset="0"/>
                <a:cs typeface="Arial" panose="020B0604020202020204" pitchFamily="34" charset="0"/>
              </a:rPr>
              <a:t>podemos </a:t>
            </a:r>
            <a:r>
              <a:rPr lang="es-CR" sz="1100" u="sng" dirty="0">
                <a:latin typeface="Arial" panose="020B0604020202020204" pitchFamily="34" charset="0"/>
                <a:cs typeface="Arial" panose="020B0604020202020204" pitchFamily="34" charset="0"/>
              </a:rPr>
              <a:t>comprender sus </a:t>
            </a:r>
            <a:r>
              <a:rPr lang="es-CR" sz="1100" u="sng" dirty="0" smtClean="0">
                <a:latin typeface="Arial" panose="020B0604020202020204" pitchFamily="34" charset="0"/>
                <a:cs typeface="Arial" panose="020B0604020202020204" pitchFamily="34" charset="0"/>
              </a:rPr>
              <a:t>enseñanzas por estar pegados </a:t>
            </a:r>
            <a:r>
              <a:rPr lang="es-CR" sz="1100" u="sng" dirty="0">
                <a:latin typeface="Arial" panose="020B0604020202020204" pitchFamily="34" charset="0"/>
                <a:cs typeface="Arial" panose="020B0604020202020204" pitchFamily="34" charset="0"/>
              </a:rPr>
              <a:t>a la Vid </a:t>
            </a:r>
            <a:r>
              <a:rPr lang="es-CR" sz="1100" u="sng" dirty="0" smtClean="0">
                <a:latin typeface="Arial" panose="020B0604020202020204" pitchFamily="34" charset="0"/>
                <a:cs typeface="Arial" panose="020B0604020202020204" pitchFamily="34" charset="0"/>
              </a:rPr>
              <a:t>Verdadera </a:t>
            </a:r>
            <a:r>
              <a:rPr lang="es-CR" sz="1100" u="sng" dirty="0">
                <a:latin typeface="Arial" panose="020B0604020202020204" pitchFamily="34" charset="0"/>
                <a:cs typeface="Arial" panose="020B0604020202020204" pitchFamily="34" charset="0"/>
              </a:rPr>
              <a:t>y </a:t>
            </a:r>
            <a:r>
              <a:rPr lang="es-CR" sz="1100" u="sng" dirty="0" smtClean="0">
                <a:latin typeface="Arial" panose="020B0604020202020204" pitchFamily="34" charset="0"/>
                <a:cs typeface="Arial" panose="020B0604020202020204" pitchFamily="34" charset="0"/>
              </a:rPr>
              <a:t>escuchar bien los </a:t>
            </a:r>
            <a:r>
              <a:rPr lang="es-CR" sz="1100" u="sng" dirty="0">
                <a:latin typeface="Arial" panose="020B0604020202020204" pitchFamily="34" charset="0"/>
                <a:cs typeface="Arial" panose="020B0604020202020204" pitchFamily="34" charset="0"/>
              </a:rPr>
              <a:t>detalles en sus Palabras de </a:t>
            </a:r>
            <a:r>
              <a:rPr lang="es-CR" sz="1100" u="sng" dirty="0" smtClean="0">
                <a:latin typeface="Arial" panose="020B0604020202020204" pitchFamily="34" charset="0"/>
                <a:cs typeface="Arial" panose="020B0604020202020204" pitchFamily="34" charset="0"/>
              </a:rPr>
              <a:t>amor</a:t>
            </a:r>
            <a:r>
              <a:rPr lang="es-CR" sz="1100" dirty="0" smtClean="0">
                <a:latin typeface="Arial" panose="020B0604020202020204" pitchFamily="34" charset="0"/>
                <a:cs typeface="Arial" panose="020B0604020202020204" pitchFamily="34" charset="0"/>
              </a:rPr>
              <a:t>. Que gran privilegio es poder tener la mente de Cristo Lisbet y ser ense</a:t>
            </a:r>
            <a:r>
              <a:rPr lang="es-CR" sz="1100" dirty="0">
                <a:latin typeface="Arial" panose="020B0604020202020204" pitchFamily="34" charset="0"/>
                <a:cs typeface="Arial" panose="020B0604020202020204" pitchFamily="34" charset="0"/>
              </a:rPr>
              <a:t>ñ</a:t>
            </a:r>
            <a:r>
              <a:rPr lang="es-CR" sz="1100" dirty="0" smtClean="0">
                <a:latin typeface="Arial" panose="020B0604020202020204" pitchFamily="34" charset="0"/>
                <a:cs typeface="Arial" panose="020B0604020202020204" pitchFamily="34" charset="0"/>
              </a:rPr>
              <a:t>ados por Ella. Como nos dijo nuestra Madre, </a:t>
            </a:r>
            <a:r>
              <a:rPr lang="es-CR" sz="1100" u="sng" dirty="0" smtClean="0">
                <a:latin typeface="Arial" panose="020B0604020202020204" pitchFamily="34" charset="0"/>
                <a:cs typeface="Arial" panose="020B0604020202020204" pitchFamily="34" charset="0"/>
              </a:rPr>
              <a:t>no le hacemos caso a nadie mas, ni hablamos nada que Ella no nos haya dicho</a:t>
            </a:r>
            <a:r>
              <a:rPr lang="es-CR" sz="1100" dirty="0" smtClean="0">
                <a:latin typeface="Arial" panose="020B0604020202020204" pitchFamily="34" charset="0"/>
                <a:cs typeface="Arial" panose="020B0604020202020204" pitchFamily="34" charset="0"/>
              </a:rPr>
              <a:t>, Ella es la Palabra hecha carne y nos dice todo lo que Melquisedec desea que sepamos.  Nosotros vivimos en el perfecto Orden de Melquisedec y sabemos disfrutar de esta bella eternidad. </a:t>
            </a:r>
          </a:p>
          <a:p>
            <a:pPr eaLnBrk="1" hangingPunct="1"/>
            <a:endParaRPr lang="es-CR" sz="800" b="1" dirty="0">
              <a:latin typeface="Arial" panose="020B0604020202020204" pitchFamily="34" charset="0"/>
              <a:cs typeface="Arial" panose="020B0604020202020204" pitchFamily="34" charset="0"/>
            </a:endParaRPr>
          </a:p>
          <a:p>
            <a:pPr algn="ctr" eaLnBrk="1" hangingPunct="1"/>
            <a:r>
              <a:rPr lang="es-CR" sz="1100" b="1" dirty="0" smtClean="0">
                <a:latin typeface="Arial" panose="020B0604020202020204" pitchFamily="34" charset="0"/>
                <a:cs typeface="Arial" panose="020B0604020202020204" pitchFamily="34" charset="0"/>
              </a:rPr>
              <a:t>Los que confiamos en ML, no seremos avergonzados jamás, vivimos en paz, reposo y alegría.</a:t>
            </a:r>
          </a:p>
          <a:p>
            <a:pPr algn="ctr" eaLnBrk="1" hangingPunct="1"/>
            <a:endParaRPr lang="es-CR" sz="800" b="1" dirty="0" smtClean="0">
              <a:solidFill>
                <a:srgbClr val="2006BA"/>
              </a:solidFill>
              <a:latin typeface="Arial" panose="020B0604020202020204" pitchFamily="34" charset="0"/>
              <a:cs typeface="Arial" panose="020B0604020202020204" pitchFamily="34" charset="0"/>
            </a:endParaRPr>
          </a:p>
          <a:p>
            <a:pPr algn="r" eaLnBrk="1" hangingPunct="1"/>
            <a:r>
              <a:rPr lang="es-CR" sz="1400" b="1" dirty="0" smtClean="0">
                <a:solidFill>
                  <a:srgbClr val="2006BA"/>
                </a:solidFill>
                <a:latin typeface="Arial" panose="020B0604020202020204" pitchFamily="34" charset="0"/>
                <a:cs typeface="Arial" panose="020B0604020202020204" pitchFamily="34" charset="0"/>
              </a:rPr>
              <a:t>He visto al Padre en mi amada Madre y eso me basta, porque </a:t>
            </a:r>
          </a:p>
          <a:p>
            <a:pPr algn="r" eaLnBrk="1" hangingPunct="1"/>
            <a:r>
              <a:rPr lang="es-CR" sz="1400" b="1" dirty="0" smtClean="0">
                <a:solidFill>
                  <a:srgbClr val="2006BA"/>
                </a:solidFill>
                <a:latin typeface="Arial" panose="020B0604020202020204" pitchFamily="34" charset="0"/>
                <a:cs typeface="Arial" panose="020B0604020202020204" pitchFamily="34" charset="0"/>
              </a:rPr>
              <a:t>Ellos son DOS en UNO, el gran YO SOY!  Amen, Aleluya!</a:t>
            </a:r>
            <a:endParaRPr lang="es-CR" altLang="es-MX" sz="1400" dirty="0" smtClean="0">
              <a:solidFill>
                <a:srgbClr val="2006BA"/>
              </a:solidFill>
              <a:latin typeface="Arial" panose="020B0604020202020204" pitchFamily="34" charset="0"/>
              <a:cs typeface="Arial" panose="020B0604020202020204" pitchFamily="34" charset="0"/>
            </a:endParaRPr>
          </a:p>
        </p:txBody>
      </p:sp>
      <p:sp>
        <p:nvSpPr>
          <p:cNvPr id="23" name="Rectangle 22"/>
          <p:cNvSpPr/>
          <p:nvPr/>
        </p:nvSpPr>
        <p:spPr>
          <a:xfrm>
            <a:off x="1429331" y="454589"/>
            <a:ext cx="4248473" cy="307777"/>
          </a:xfrm>
          <a:prstGeom prst="rect">
            <a:avLst/>
          </a:prstGeom>
        </p:spPr>
        <p:txBody>
          <a:bodyPr wrap="square">
            <a:spAutoFit/>
          </a:bodyPr>
          <a:lstStyle/>
          <a:p>
            <a:pPr algn="ctr" eaLnBrk="1" hangingPunct="1"/>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Clase </a:t>
            </a:r>
            <a:r>
              <a:rPr lang="es-CR"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#148 Es necesario ver al Padre en CL </a:t>
            </a:r>
          </a:p>
        </p:txBody>
      </p:sp>
      <p:pic>
        <p:nvPicPr>
          <p:cNvPr id="43" name="Imagen 46"/>
          <p:cNvPicPr/>
          <p:nvPr/>
        </p:nvPicPr>
        <p:blipFill>
          <a:blip r:embed="rId5"/>
          <a:stretch>
            <a:fillRect/>
          </a:stretch>
        </p:blipFill>
        <p:spPr>
          <a:xfrm>
            <a:off x="169842" y="8219858"/>
            <a:ext cx="1259489" cy="827584"/>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76008" y="3458833"/>
            <a:ext cx="676285" cy="437281"/>
          </a:xfrm>
          <a:prstGeom prst="rect">
            <a:avLst/>
          </a:prstGeom>
        </p:spPr>
      </p:pic>
      <p:pic>
        <p:nvPicPr>
          <p:cNvPr id="45" name="Picture 44"/>
          <p:cNvPicPr/>
          <p:nvPr/>
        </p:nvPicPr>
        <p:blipFill>
          <a:blip r:embed="rId8" cstate="print">
            <a:extLst>
              <a:ext uri="{28A0092B-C50C-407E-A947-70E740481C1C}">
                <a14:useLocalDpi xmlns:a14="http://schemas.microsoft.com/office/drawing/2010/main" val="0"/>
              </a:ext>
            </a:extLst>
          </a:blip>
          <a:stretch>
            <a:fillRect/>
          </a:stretch>
        </p:blipFill>
        <p:spPr>
          <a:xfrm rot="20059265">
            <a:off x="124435" y="1353028"/>
            <a:ext cx="404664" cy="487438"/>
          </a:xfrm>
          <a:prstGeom prst="rect">
            <a:avLst/>
          </a:prstGeom>
        </p:spPr>
      </p:pic>
      <p:pic>
        <p:nvPicPr>
          <p:cNvPr id="46" name="Picture 45"/>
          <p:cNvPicPr/>
          <p:nvPr/>
        </p:nvPicPr>
        <p:blipFill>
          <a:blip r:embed="rId8" cstate="print">
            <a:extLst>
              <a:ext uri="{28A0092B-C50C-407E-A947-70E740481C1C}">
                <a14:useLocalDpi xmlns:a14="http://schemas.microsoft.com/office/drawing/2010/main" val="0"/>
              </a:ext>
            </a:extLst>
          </a:blip>
          <a:stretch>
            <a:fillRect/>
          </a:stretch>
        </p:blipFill>
        <p:spPr>
          <a:xfrm rot="1410591">
            <a:off x="6343623" y="1377738"/>
            <a:ext cx="404664" cy="487438"/>
          </a:xfrm>
          <a:prstGeom prst="rect">
            <a:avLst/>
          </a:prstGeom>
        </p:spPr>
      </p:pic>
      <p:pic>
        <p:nvPicPr>
          <p:cNvPr id="48" name="Picture 47"/>
          <p:cNvPicPr/>
          <p:nvPr/>
        </p:nvPicPr>
        <p:blipFill>
          <a:blip r:embed="rId9" cstate="print">
            <a:extLst>
              <a:ext uri="{28A0092B-C50C-407E-A947-70E740481C1C}">
                <a14:useLocalDpi xmlns:a14="http://schemas.microsoft.com/office/drawing/2010/main" val="0"/>
              </a:ext>
            </a:extLst>
          </a:blip>
          <a:stretch>
            <a:fillRect/>
          </a:stretch>
        </p:blipFill>
        <p:spPr>
          <a:xfrm>
            <a:off x="5200676" y="3347864"/>
            <a:ext cx="604588" cy="514877"/>
          </a:xfrm>
          <a:prstGeom prst="rect">
            <a:avLst/>
          </a:prstGeom>
        </p:spPr>
      </p:pic>
    </p:spTree>
    <p:extLst>
      <p:ext uri="{BB962C8B-B14F-4D97-AF65-F5344CB8AC3E}">
        <p14:creationId xmlns:p14="http://schemas.microsoft.com/office/powerpoint/2010/main" val="30365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sp>
        <p:nvSpPr>
          <p:cNvPr id="3" name="TextBox 2"/>
          <p:cNvSpPr txBox="1"/>
          <p:nvPr/>
        </p:nvSpPr>
        <p:spPr>
          <a:xfrm>
            <a:off x="141644" y="1697954"/>
            <a:ext cx="6501058" cy="7140416"/>
          </a:xfrm>
          <a:prstGeom prst="rect">
            <a:avLst/>
          </a:prstGeom>
          <a:noFill/>
        </p:spPr>
        <p:txBody>
          <a:bodyPr wrap="square" rtlCol="0">
            <a:spAutoFit/>
          </a:bodyPr>
          <a:lstStyle/>
          <a:p>
            <a:r>
              <a:rPr lang="es-CR" sz="1400" b="1" dirty="0" smtClean="0">
                <a:latin typeface="Arial" panose="020B0604020202020204" pitchFamily="34" charset="0"/>
                <a:cs typeface="Arial" panose="020B0604020202020204" pitchFamily="34" charset="0"/>
              </a:rPr>
              <a:t>Instrucciones para la clase:</a:t>
            </a:r>
          </a:p>
          <a:p>
            <a:endParaRPr lang="es-C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Hacer copias de la </a:t>
            </a:r>
            <a:r>
              <a:rPr lang="es-CR" sz="1400" dirty="0" smtClean="0">
                <a:latin typeface="Arial" panose="020B0604020202020204" pitchFamily="34" charset="0"/>
                <a:cs typeface="Arial" panose="020B0604020202020204" pitchFamily="34" charset="0"/>
              </a:rPr>
              <a:t>pagina </a:t>
            </a:r>
            <a:r>
              <a:rPr lang="es-CR" sz="1400" dirty="0">
                <a:latin typeface="Arial" panose="020B0604020202020204" pitchFamily="34" charset="0"/>
                <a:cs typeface="Arial" panose="020B0604020202020204" pitchFamily="34" charset="0"/>
              </a:rPr>
              <a:t>1 </a:t>
            </a:r>
            <a:r>
              <a:rPr lang="es-CR" sz="1400" dirty="0" smtClean="0">
                <a:latin typeface="Arial" panose="020B0604020202020204" pitchFamily="34" charset="0"/>
                <a:cs typeface="Arial" panose="020B0604020202020204" pitchFamily="34" charset="0"/>
              </a:rPr>
              <a:t>y 3 para </a:t>
            </a:r>
            <a:r>
              <a:rPr lang="es-CR" sz="1400" dirty="0">
                <a:latin typeface="Arial" panose="020B0604020202020204" pitchFamily="34" charset="0"/>
                <a:cs typeface="Arial" panose="020B0604020202020204" pitchFamily="34" charset="0"/>
              </a:rPr>
              <a:t>la RS menor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Hacer </a:t>
            </a:r>
            <a:r>
              <a:rPr lang="es-CR" sz="1400" dirty="0">
                <a:latin typeface="Arial" panose="020B0604020202020204" pitchFamily="34" charset="0"/>
                <a:cs typeface="Arial" panose="020B0604020202020204" pitchFamily="34" charset="0"/>
              </a:rPr>
              <a:t>copias de la paginas 1 y </a:t>
            </a:r>
            <a:r>
              <a:rPr lang="es-CR" sz="1400" dirty="0" smtClean="0">
                <a:latin typeface="Arial" panose="020B0604020202020204" pitchFamily="34" charset="0"/>
                <a:cs typeface="Arial" panose="020B0604020202020204" pitchFamily="34" charset="0"/>
              </a:rPr>
              <a:t>4 </a:t>
            </a:r>
            <a:r>
              <a:rPr lang="es-CR" sz="1400" dirty="0">
                <a:latin typeface="Arial" panose="020B0604020202020204" pitchFamily="34" charset="0"/>
                <a:cs typeface="Arial" panose="020B0604020202020204" pitchFamily="34" charset="0"/>
              </a:rPr>
              <a:t>para la RS </a:t>
            </a:r>
            <a:r>
              <a:rPr lang="es-CR" sz="1400" dirty="0" smtClean="0">
                <a:latin typeface="Arial" panose="020B0604020202020204" pitchFamily="34" charset="0"/>
                <a:cs typeface="Arial" panose="020B0604020202020204" pitchFamily="34" charset="0"/>
              </a:rPr>
              <a:t>mayor</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El colaborador da una breve introducción al tema, puede recordarles el significado de discípulo y comparte los siguientes significados: </a:t>
            </a:r>
          </a:p>
          <a:p>
            <a:pPr marL="285750"/>
            <a:r>
              <a:rPr lang="es-CR" sz="1400" b="1" u="sng" dirty="0" smtClean="0">
                <a:latin typeface="Arial" panose="020B0604020202020204" pitchFamily="34" charset="0"/>
                <a:cs typeface="Arial" panose="020B0604020202020204" pitchFamily="34" charset="0"/>
              </a:rPr>
              <a:t>Certeza</a:t>
            </a:r>
            <a:r>
              <a:rPr lang="es-CR" sz="1400" dirty="0" smtClean="0">
                <a:latin typeface="Arial" panose="020B0604020202020204" pitchFamily="34" charset="0"/>
                <a:cs typeface="Arial" panose="020B0604020202020204" pitchFamily="34" charset="0"/>
              </a:rPr>
              <a:t>: Estar seguro de algo.</a:t>
            </a:r>
          </a:p>
          <a:p>
            <a:pPr marL="285750"/>
            <a:r>
              <a:rPr lang="es-CR" sz="1400" b="1" u="sng" dirty="0" smtClean="0">
                <a:latin typeface="Arial" panose="020B0604020202020204" pitchFamily="34" charset="0"/>
                <a:cs typeface="Arial" panose="020B0604020202020204" pitchFamily="34" charset="0"/>
              </a:rPr>
              <a:t>Convicción</a:t>
            </a:r>
            <a:r>
              <a:rPr lang="es-CR" sz="1400" dirty="0" smtClean="0">
                <a:latin typeface="Arial" panose="020B0604020202020204" pitchFamily="34" charset="0"/>
                <a:cs typeface="Arial" panose="020B0604020202020204" pitchFamily="34" charset="0"/>
              </a:rPr>
              <a:t>: No tener dudas sobre algo.  </a:t>
            </a:r>
          </a:p>
          <a:p>
            <a:pPr marL="285750"/>
            <a:r>
              <a:rPr lang="es-CR" sz="1400" b="1" u="sng" dirty="0" smtClean="0">
                <a:latin typeface="Arial" panose="020B0604020202020204" pitchFamily="34" charset="0"/>
                <a:cs typeface="Arial" panose="020B0604020202020204" pitchFamily="34" charset="0"/>
              </a:rPr>
              <a:t>Antepasados</a:t>
            </a:r>
            <a:r>
              <a:rPr lang="es-CR" sz="1400" dirty="0" smtClean="0">
                <a:latin typeface="Arial" panose="020B0604020202020204" pitchFamily="34" charset="0"/>
                <a:cs typeface="Arial" panose="020B0604020202020204" pitchFamily="34" charset="0"/>
              </a:rPr>
              <a:t>: Toda la línea de una familia desde el primero hasta el ultimo.</a:t>
            </a:r>
            <a:endParaRPr lang="es-CR" sz="1400" dirty="0">
              <a:latin typeface="Arial" panose="020B0604020202020204" pitchFamily="34" charset="0"/>
              <a:cs typeface="Arial" panose="020B0604020202020204" pitchFamily="34" charset="0"/>
            </a:endParaRPr>
          </a:p>
          <a:p>
            <a:pPr marL="285750"/>
            <a:endParaRPr lang="es-C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Pueden hacer las siguientes preguntas para reforzar el tema si no tienen acceso al video, pues ya son parte del video: </a:t>
            </a:r>
          </a:p>
          <a:p>
            <a:pPr marL="800100" lvl="1" indent="-342900">
              <a:buFont typeface="+mj-lt"/>
              <a:buAutoNum type="arabicPeriod"/>
            </a:pPr>
            <a:r>
              <a:rPr lang="es-CR" sz="1400" dirty="0" smtClean="0">
                <a:latin typeface="Arial" panose="020B0604020202020204" pitchFamily="34" charset="0"/>
                <a:cs typeface="Arial" panose="020B0604020202020204" pitchFamily="34" charset="0"/>
              </a:rPr>
              <a:t>¿Qué cosas son importantes recordar? Que debemos escuchar bien los detalles y debemos cuidar lo que hablamos porque todo lo que sembramos lo cosechamos</a:t>
            </a:r>
            <a:r>
              <a:rPr lang="es-CR" sz="1400" dirty="0">
                <a:latin typeface="Arial" panose="020B0604020202020204" pitchFamily="34" charset="0"/>
                <a:cs typeface="Arial" panose="020B0604020202020204" pitchFamily="34" charset="0"/>
              </a:rPr>
              <a:t>.</a:t>
            </a:r>
            <a:endParaRPr lang="es-CR" altLang="es-MX" sz="1400" dirty="0" smtClean="0">
              <a:latin typeface="Arial" panose="020B0604020202020204" pitchFamily="34" charset="0"/>
              <a:cs typeface="Arial" panose="020B0604020202020204" pitchFamily="34" charset="0"/>
            </a:endParaRPr>
          </a:p>
          <a:p>
            <a:pPr marL="800100" lvl="1" indent="-342900">
              <a:buFont typeface="+mj-lt"/>
              <a:buAutoNum type="arabicPeriod"/>
            </a:pPr>
            <a:r>
              <a:rPr lang="es-CR" sz="1400" dirty="0" smtClean="0">
                <a:latin typeface="Arial" panose="020B0604020202020204" pitchFamily="34" charset="0"/>
                <a:cs typeface="Arial" panose="020B0604020202020204" pitchFamily="34" charset="0"/>
              </a:rPr>
              <a:t>¿Porqué Melquisedec no se va a manifestar como un hombre igual que </a:t>
            </a:r>
            <a:r>
              <a:rPr lang="es-CR" sz="1400" dirty="0">
                <a:latin typeface="Arial" panose="020B0604020202020204" pitchFamily="34" charset="0"/>
                <a:cs typeface="Arial" panose="020B0604020202020204" pitchFamily="34" charset="0"/>
              </a:rPr>
              <a:t>n</a:t>
            </a:r>
            <a:r>
              <a:rPr lang="es-CR" sz="1400" dirty="0" smtClean="0">
                <a:latin typeface="Arial" panose="020B0604020202020204" pitchFamily="34" charset="0"/>
                <a:cs typeface="Arial" panose="020B0604020202020204" pitchFamily="34" charset="0"/>
              </a:rPr>
              <a:t>osotros? Porque no tiene principio, ni fin de días, no tiene padres físicos o espirituales, no tiene antepasados.  SIEMPRE HA EXISTIDO!</a:t>
            </a:r>
          </a:p>
          <a:p>
            <a:pPr marL="800100" lvl="1" indent="-342900">
              <a:buFont typeface="+mj-lt"/>
              <a:buAutoNum type="arabicPeriod"/>
            </a:pPr>
            <a:r>
              <a:rPr lang="es-CR" sz="1400" dirty="0" smtClean="0">
                <a:latin typeface="Arial" panose="020B0604020202020204" pitchFamily="34" charset="0"/>
                <a:cs typeface="Arial" panose="020B0604020202020204" pitchFamily="34" charset="0"/>
              </a:rPr>
              <a:t>¿Cómo </a:t>
            </a:r>
            <a:r>
              <a:rPr lang="es-CR" sz="1400" dirty="0">
                <a:latin typeface="Arial" panose="020B0604020202020204" pitchFamily="34" charset="0"/>
                <a:cs typeface="Arial" panose="020B0604020202020204" pitchFamily="34" charset="0"/>
              </a:rPr>
              <a:t>podemos ver al </a:t>
            </a:r>
            <a:r>
              <a:rPr lang="es-CR" sz="1400" dirty="0" smtClean="0">
                <a:latin typeface="Arial" panose="020B0604020202020204" pitchFamily="34" charset="0"/>
                <a:cs typeface="Arial" panose="020B0604020202020204" pitchFamily="34" charset="0"/>
              </a:rPr>
              <a:t>Padre Melquisedec?</a:t>
            </a:r>
            <a:r>
              <a:rPr lang="es-CR" altLang="es-MX" sz="1400" dirty="0" smtClean="0">
                <a:latin typeface="Arial" panose="020B0604020202020204" pitchFamily="34" charset="0"/>
                <a:cs typeface="Arial" panose="020B0604020202020204" pitchFamily="34" charset="0"/>
              </a:rPr>
              <a:t>  Viendo a nuestra Madre Cristo Lisbet</a:t>
            </a:r>
            <a:endParaRPr lang="es-CR" altLang="es-MX" sz="14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s-CR" altLang="es-MX" sz="1400" dirty="0" smtClean="0">
                <a:latin typeface="Arial" panose="020B0604020202020204" pitchFamily="34" charset="0"/>
                <a:cs typeface="Arial" panose="020B0604020202020204" pitchFamily="34" charset="0"/>
              </a:rPr>
              <a:t>El colaborador debe motivar a los niños a contestar las preguntas mientras aparece el reloj en la pantalla.</a:t>
            </a:r>
          </a:p>
          <a:p>
            <a:pPr lvl="1"/>
            <a:endParaRPr lang="es-CR" sz="1000" b="1" dirty="0" smtClean="0">
              <a:latin typeface="Arial" panose="020B0604020202020204" pitchFamily="34" charset="0"/>
              <a:cs typeface="Arial" panose="020B0604020202020204" pitchFamily="34" charset="0"/>
            </a:endParaRPr>
          </a:p>
          <a:p>
            <a:pPr marL="0" lvl="1"/>
            <a:r>
              <a:rPr lang="es-CR" sz="1400" b="1" dirty="0" smtClean="0">
                <a:latin typeface="Arial" panose="020B0604020202020204" pitchFamily="34" charset="0"/>
                <a:cs typeface="Arial" panose="020B0604020202020204" pitchFamily="34" charset="0"/>
              </a:rPr>
              <a:t>Actividad:</a:t>
            </a:r>
            <a:r>
              <a:rPr lang="es-CR" sz="1400" dirty="0">
                <a:latin typeface="Arial" panose="020B0604020202020204" pitchFamily="34" charset="0"/>
                <a:cs typeface="Arial" panose="020B0604020202020204" pitchFamily="34" charset="0"/>
              </a:rPr>
              <a:t> </a:t>
            </a:r>
            <a:r>
              <a:rPr lang="es-CR" sz="1400" dirty="0" smtClean="0">
                <a:latin typeface="Arial" panose="020B0604020202020204" pitchFamily="34" charset="0"/>
                <a:cs typeface="Arial" panose="020B0604020202020204" pitchFamily="34" charset="0"/>
              </a:rPr>
              <a:t>Dibujo ML son 2 en 1	 </a:t>
            </a:r>
          </a:p>
          <a:p>
            <a:r>
              <a:rPr lang="es-CR" sz="1400" dirty="0" smtClean="0">
                <a:latin typeface="Arial" panose="020B0604020202020204" pitchFamily="34" charset="0"/>
                <a:cs typeface="Arial" panose="020B0604020202020204" pitchFamily="34" charset="0"/>
              </a:rPr>
              <a:t>La RS menor va a pintar el dibujo en la pagina 3 que muestra como Cristo Lisbet y Melquisedec son dos en uno y el que ve a Cristo Lisbet esta viendo a Melquisedec.</a:t>
            </a:r>
          </a:p>
          <a:p>
            <a:endParaRPr lang="es-CR" sz="1400" dirty="0" smtClean="0">
              <a:latin typeface="Arial" panose="020B0604020202020204" pitchFamily="34" charset="0"/>
              <a:cs typeface="Arial" panose="020B0604020202020204" pitchFamily="34" charset="0"/>
            </a:endParaRPr>
          </a:p>
          <a:p>
            <a:r>
              <a:rPr lang="es-CR" sz="1400" b="1" dirty="0" smtClean="0">
                <a:latin typeface="Arial" panose="020B0604020202020204" pitchFamily="34" charset="0"/>
                <a:cs typeface="Arial" panose="020B0604020202020204" pitchFamily="34" charset="0"/>
              </a:rPr>
              <a:t>Materiales:	</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Crayolas/lápices de color</a:t>
            </a:r>
          </a:p>
          <a:p>
            <a:pPr marL="285750" indent="-285750">
              <a:buFont typeface="Arial" panose="020B0604020202020204" pitchFamily="34" charset="0"/>
              <a:buChar char="•"/>
            </a:pPr>
            <a:r>
              <a:rPr lang="es-CR" sz="1400" dirty="0" smtClean="0">
                <a:latin typeface="Arial" panose="020B0604020202020204" pitchFamily="34" charset="0"/>
                <a:cs typeface="Arial" panose="020B0604020202020204" pitchFamily="34" charset="0"/>
              </a:rPr>
              <a:t>Lápices –RS mayor</a:t>
            </a:r>
          </a:p>
        </p:txBody>
      </p:sp>
      <p:sp>
        <p:nvSpPr>
          <p:cNvPr id="7" name="68 Rectángulo"/>
          <p:cNvSpPr>
            <a:spLocks noChangeArrowheads="1"/>
          </p:cNvSpPr>
          <p:nvPr/>
        </p:nvSpPr>
        <p:spPr bwMode="auto">
          <a:xfrm>
            <a:off x="2168037" y="1053360"/>
            <a:ext cx="2448273" cy="307777"/>
          </a:xfrm>
          <a:prstGeom prst="rect">
            <a:avLst/>
          </a:prstGeom>
          <a:noFill/>
          <a:ln w="9525">
            <a:noFill/>
            <a:miter lim="800000"/>
            <a:headEnd/>
            <a:tailEnd/>
          </a:ln>
        </p:spPr>
        <p:txBody>
          <a:bodyPr wrap="square">
            <a:spAutoFit/>
          </a:bodyPr>
          <a:lstStyle/>
          <a:p>
            <a:pPr algn="ctr" eaLnBrk="1" hangingPunct="1"/>
            <a:r>
              <a:rPr lang="es-CR" altLang="es-MX" sz="1400" dirty="0" smtClean="0">
                <a:latin typeface="Century Gothic" panose="020B0502020202020204" pitchFamily="34" charset="0"/>
                <a:cs typeface="Arial" panose="020B0604020202020204" pitchFamily="34" charset="0"/>
              </a:rPr>
              <a:t>Hoja para el Colaborador</a:t>
            </a:r>
            <a:endParaRPr lang="es-CR" altLang="es-MX" sz="1400" dirty="0">
              <a:latin typeface="Century Gothic" panose="020B0502020202020204" pitchFamily="34" charset="0"/>
              <a:cs typeface="Arial" panose="020B0604020202020204" pitchFamily="34" charset="0"/>
            </a:endParaRPr>
          </a:p>
        </p:txBody>
      </p:sp>
      <p:pic>
        <p:nvPicPr>
          <p:cNvPr id="9" name="Picture 8"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sp>
        <p:nvSpPr>
          <p:cNvPr id="48"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50" name="Picture 49" descr="C:\Users\Kathya\Downloads\M-L RS 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393" y="860283"/>
            <a:ext cx="1227555" cy="69125"/>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15" name="Rectangle 14"/>
          <p:cNvSpPr/>
          <p:nvPr/>
        </p:nvSpPr>
        <p:spPr>
          <a:xfrm>
            <a:off x="1429331" y="454589"/>
            <a:ext cx="4248473" cy="307777"/>
          </a:xfrm>
          <a:prstGeom prst="rect">
            <a:avLst/>
          </a:prstGeom>
        </p:spPr>
        <p:txBody>
          <a:bodyPr wrap="square">
            <a:spAutoFit/>
          </a:bodyPr>
          <a:lstStyle/>
          <a:p>
            <a:pPr algn="ctr" eaLnBrk="1" hangingPunct="1"/>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Clase </a:t>
            </a:r>
            <a:r>
              <a:rPr lang="es-CR"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#148 Es necesario ver al Padre en CL </a:t>
            </a:r>
          </a:p>
        </p:txBody>
      </p:sp>
    </p:spTree>
    <p:extLst>
      <p:ext uri="{BB962C8B-B14F-4D97-AF65-F5344CB8AC3E}">
        <p14:creationId xmlns:p14="http://schemas.microsoft.com/office/powerpoint/2010/main" val="44874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9" name="Picture 8"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sp>
        <p:nvSpPr>
          <p:cNvPr id="48"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50" name="Picture 49" descr="C:\Users\Kathya\Downloads\M-L RS 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393" y="860283"/>
            <a:ext cx="1227555" cy="69125"/>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8" name="TextBox 7"/>
          <p:cNvSpPr txBox="1"/>
          <p:nvPr/>
        </p:nvSpPr>
        <p:spPr>
          <a:xfrm>
            <a:off x="260648" y="1454428"/>
            <a:ext cx="6336704" cy="584775"/>
          </a:xfrm>
          <a:prstGeom prst="rect">
            <a:avLst/>
          </a:prstGeom>
          <a:noFill/>
        </p:spPr>
        <p:txBody>
          <a:bodyPr wrap="square" rtlCol="0">
            <a:spAutoFit/>
          </a:bodyPr>
          <a:lstStyle/>
          <a:p>
            <a:pPr algn="ctr"/>
            <a:r>
              <a:rPr lang="es-CR" sz="1600" dirty="0" smtClean="0"/>
              <a:t>Pinta el dibujo que muestra como ML son Dos en Uno.  Si vemos a </a:t>
            </a:r>
          </a:p>
          <a:p>
            <a:pPr algn="ctr"/>
            <a:r>
              <a:rPr lang="es-CR" sz="1600" dirty="0" smtClean="0"/>
              <a:t>Cristo Lisbet estamos viendo al Padre Melquisedec.</a:t>
            </a:r>
            <a:endParaRPr lang="es-CR" sz="1600" dirty="0"/>
          </a:p>
        </p:txBody>
      </p:sp>
      <p:sp>
        <p:nvSpPr>
          <p:cNvPr id="14" name="Rectangle 13"/>
          <p:cNvSpPr/>
          <p:nvPr/>
        </p:nvSpPr>
        <p:spPr>
          <a:xfrm>
            <a:off x="-61119" y="1013830"/>
            <a:ext cx="6707157" cy="523220"/>
          </a:xfrm>
          <a:prstGeom prst="rect">
            <a:avLst/>
          </a:prstGeom>
        </p:spPr>
        <p:txBody>
          <a:bodyPr wrap="none">
            <a:spAutoFit/>
          </a:bodyPr>
          <a:lstStyle/>
          <a:p>
            <a:r>
              <a:rPr lang="es-CR" sz="2800" dirty="0" smtClean="0">
                <a:latin typeface="Adobe Garamond Pro Bold" panose="02020702060506020403" pitchFamily="18" charset="0"/>
                <a:cs typeface="Arial" panose="020B0604020202020204" pitchFamily="34" charset="0"/>
              </a:rPr>
              <a:t>MELQUISEDECLISBET son DOS en UNO</a:t>
            </a:r>
            <a:endParaRPr lang="en-US" sz="2800" dirty="0">
              <a:latin typeface="Adobe Garamond Pro Bold" panose="02020702060506020403"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 y="2013730"/>
            <a:ext cx="6792899" cy="6734734"/>
          </a:xfrm>
          <a:prstGeom prst="rect">
            <a:avLst/>
          </a:prstGeom>
        </p:spPr>
      </p:pic>
      <p:sp>
        <p:nvSpPr>
          <p:cNvPr id="32" name="Rectangle 31"/>
          <p:cNvSpPr/>
          <p:nvPr/>
        </p:nvSpPr>
        <p:spPr>
          <a:xfrm>
            <a:off x="1429331" y="454589"/>
            <a:ext cx="4248473" cy="307777"/>
          </a:xfrm>
          <a:prstGeom prst="rect">
            <a:avLst/>
          </a:prstGeom>
        </p:spPr>
        <p:txBody>
          <a:bodyPr wrap="square">
            <a:spAutoFit/>
          </a:bodyPr>
          <a:lstStyle/>
          <a:p>
            <a:pPr algn="ctr" eaLnBrk="1" hangingPunct="1"/>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Clase </a:t>
            </a:r>
            <a:r>
              <a:rPr lang="es-CR"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#148 Es necesario ver al Padre en CL </a:t>
            </a:r>
          </a:p>
        </p:txBody>
      </p:sp>
    </p:spTree>
    <p:extLst>
      <p:ext uri="{BB962C8B-B14F-4D97-AF65-F5344CB8AC3E}">
        <p14:creationId xmlns:p14="http://schemas.microsoft.com/office/powerpoint/2010/main" val="270956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9" name="Picture 8"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sp>
        <p:nvSpPr>
          <p:cNvPr id="48"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50" name="Picture 49" descr="C:\Users\Kathya\Downloads\M-L RS 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393" y="860283"/>
            <a:ext cx="1227555" cy="69125"/>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sp>
        <p:nvSpPr>
          <p:cNvPr id="32" name="Rectangle 31"/>
          <p:cNvSpPr/>
          <p:nvPr/>
        </p:nvSpPr>
        <p:spPr>
          <a:xfrm>
            <a:off x="1429331" y="454589"/>
            <a:ext cx="4248473" cy="307777"/>
          </a:xfrm>
          <a:prstGeom prst="rect">
            <a:avLst/>
          </a:prstGeom>
        </p:spPr>
        <p:txBody>
          <a:bodyPr wrap="square">
            <a:spAutoFit/>
          </a:bodyPr>
          <a:lstStyle/>
          <a:p>
            <a:pPr algn="ctr" eaLnBrk="1" hangingPunct="1"/>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Clase </a:t>
            </a:r>
            <a:r>
              <a:rPr lang="es-CR"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#148 Es necesario ver al Padre en CL </a:t>
            </a:r>
          </a:p>
        </p:txBody>
      </p:sp>
      <p:pic>
        <p:nvPicPr>
          <p:cNvPr id="10" name="Picture 9" descr="Macintosh HD:Users:lisbetdejesus:Desktop:Screen Shot 2017-09-08 at 4.33.46 PM.png"/>
          <p:cNvPicPr/>
          <p:nvPr/>
        </p:nvPicPr>
        <p:blipFill>
          <a:blip r:embed="rId5">
            <a:extLst>
              <a:ext uri="{28A0092B-C50C-407E-A947-70E740481C1C}">
                <a14:useLocalDpi xmlns:a14="http://schemas.microsoft.com/office/drawing/2010/main" val="0"/>
              </a:ext>
            </a:extLst>
          </a:blip>
          <a:srcRect/>
          <a:stretch>
            <a:fillRect/>
          </a:stretch>
        </p:blipFill>
        <p:spPr bwMode="auto">
          <a:xfrm>
            <a:off x="188640" y="1027325"/>
            <a:ext cx="6480720" cy="7963072"/>
          </a:xfrm>
          <a:prstGeom prst="rect">
            <a:avLst/>
          </a:prstGeom>
          <a:noFill/>
          <a:ln>
            <a:noFill/>
          </a:ln>
        </p:spPr>
      </p:pic>
    </p:spTree>
    <p:extLst>
      <p:ext uri="{BB962C8B-B14F-4D97-AF65-F5344CB8AC3E}">
        <p14:creationId xmlns:p14="http://schemas.microsoft.com/office/powerpoint/2010/main" val="3906467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9" name="Picture 8" descr="C:\Users\Kathya\Downloads\M-L RS 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393" y="70865"/>
            <a:ext cx="1227555" cy="858544"/>
          </a:xfrm>
          <a:prstGeom prst="rect">
            <a:avLst/>
          </a:prstGeom>
          <a:noFill/>
          <a:ln>
            <a:noFill/>
          </a:ln>
        </p:spPr>
      </p:pic>
      <p:sp>
        <p:nvSpPr>
          <p:cNvPr id="48" name="22 Rectángulo"/>
          <p:cNvSpPr>
            <a:spLocks noChangeArrowheads="1"/>
          </p:cNvSpPr>
          <p:nvPr/>
        </p:nvSpPr>
        <p:spPr bwMode="auto">
          <a:xfrm>
            <a:off x="1429333" y="71261"/>
            <a:ext cx="4248472" cy="400050"/>
          </a:xfrm>
          <a:prstGeom prst="rect">
            <a:avLst/>
          </a:prstGeom>
          <a:noFill/>
          <a:ln w="9525">
            <a:noFill/>
            <a:miter lim="800000"/>
            <a:headEnd/>
            <a:tailEnd/>
          </a:ln>
        </p:spPr>
        <p:txBody>
          <a:bodyPr wrap="square">
            <a:spAutoFit/>
          </a:bodyPr>
          <a:lstStyle/>
          <a:p>
            <a:pPr algn="ctr" eaLnBrk="1" hangingPunct="1"/>
            <a:r>
              <a:rPr lang="es-ES" altLang="es-MX" sz="2000" b="1" dirty="0">
                <a:latin typeface="Harrington" panose="04040505050A02020702" pitchFamily="82" charset="0"/>
              </a:rPr>
              <a:t>Rey de Salem – Gobierno de Dios</a:t>
            </a:r>
            <a:endParaRPr lang="es-PE" altLang="es-MX" sz="2000" dirty="0">
              <a:latin typeface="Harrington" panose="04040505050A02020702" pitchFamily="82" charset="0"/>
            </a:endParaRPr>
          </a:p>
        </p:txBody>
      </p:sp>
      <p:pic>
        <p:nvPicPr>
          <p:cNvPr id="50" name="Picture 49" descr="C:\Users\Kathya\Downloads\M-L RS 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393" y="860283"/>
            <a:ext cx="1227555" cy="69125"/>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sp>
        <p:nvSpPr>
          <p:cNvPr id="32" name="Rectangle 31"/>
          <p:cNvSpPr/>
          <p:nvPr/>
        </p:nvSpPr>
        <p:spPr>
          <a:xfrm>
            <a:off x="1429331" y="454589"/>
            <a:ext cx="4248473" cy="307777"/>
          </a:xfrm>
          <a:prstGeom prst="rect">
            <a:avLst/>
          </a:prstGeom>
        </p:spPr>
        <p:txBody>
          <a:bodyPr wrap="square">
            <a:spAutoFit/>
          </a:bodyPr>
          <a:lstStyle/>
          <a:p>
            <a:pPr algn="ctr" eaLnBrk="1" hangingPunct="1"/>
            <a:r>
              <a:rPr lang="es-CR" altLang="es-MX" sz="1400" u="sng" dirty="0">
                <a:latin typeface="Century Gothic" panose="020B0502020202020204" pitchFamily="34" charset="0"/>
                <a:ea typeface="Kozuka Gothic Pr6N L" panose="020B0200000000000000" pitchFamily="34" charset="-128"/>
                <a:cs typeface="Gisha" panose="020B0502040204020203" pitchFamily="34" charset="-79"/>
              </a:rPr>
              <a:t>Clase </a:t>
            </a:r>
            <a:r>
              <a:rPr lang="es-CR"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#148 Es necesario ver al Padre en CL </a:t>
            </a:r>
          </a:p>
        </p:txBody>
      </p:sp>
      <p:pic>
        <p:nvPicPr>
          <p:cNvPr id="12" name="Picture 11" descr="Macintosh HD:Users:lisbetdejesus:Desktop:Screen Shot 2017-09-08 at 4.33.57 PM.png"/>
          <p:cNvPicPr/>
          <p:nvPr/>
        </p:nvPicPr>
        <p:blipFill>
          <a:blip r:embed="rId5">
            <a:extLst>
              <a:ext uri="{28A0092B-C50C-407E-A947-70E740481C1C}">
                <a14:useLocalDpi xmlns:a14="http://schemas.microsoft.com/office/drawing/2010/main" val="0"/>
              </a:ext>
            </a:extLst>
          </a:blip>
          <a:srcRect/>
          <a:stretch>
            <a:fillRect/>
          </a:stretch>
        </p:blipFill>
        <p:spPr bwMode="auto">
          <a:xfrm>
            <a:off x="188640" y="1114790"/>
            <a:ext cx="6408712" cy="7896555"/>
          </a:xfrm>
          <a:prstGeom prst="rect">
            <a:avLst/>
          </a:prstGeom>
          <a:noFill/>
          <a:ln>
            <a:noFill/>
          </a:ln>
        </p:spPr>
      </p:pic>
    </p:spTree>
    <p:extLst>
      <p:ext uri="{BB962C8B-B14F-4D97-AF65-F5344CB8AC3E}">
        <p14:creationId xmlns:p14="http://schemas.microsoft.com/office/powerpoint/2010/main" val="2460646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960150</TotalTime>
  <Words>959</Words>
  <Application>Microsoft Office PowerPoint</Application>
  <PresentationFormat>On-screen Show (4:3)</PresentationFormat>
  <Paragraphs>68</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Kozuka Gothic Pr6N L</vt:lpstr>
      <vt:lpstr>Adobe Garamond Pro Bold</vt:lpstr>
      <vt:lpstr>Arial</vt:lpstr>
      <vt:lpstr>Calibri</vt:lpstr>
      <vt:lpstr>Calibri Light</vt:lpstr>
      <vt:lpstr>Century Gothic</vt:lpstr>
      <vt:lpstr>Gisha</vt:lpstr>
      <vt:lpstr>Harrington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Kathya Cobena</cp:lastModifiedBy>
  <cp:revision>7426</cp:revision>
  <cp:lastPrinted>2015-12-22T05:03:42Z</cp:lastPrinted>
  <dcterms:created xsi:type="dcterms:W3CDTF">2011-04-01T14:17:38Z</dcterms:created>
  <dcterms:modified xsi:type="dcterms:W3CDTF">2017-09-08T23:24:41Z</dcterms:modified>
</cp:coreProperties>
</file>