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7"/>
  </p:notesMasterIdLst>
  <p:sldIdLst>
    <p:sldId id="270" r:id="rId2"/>
    <p:sldId id="276" r:id="rId3"/>
    <p:sldId id="278" r:id="rId4"/>
    <p:sldId id="280" r:id="rId5"/>
    <p:sldId id="281" r:id="rId6"/>
  </p:sldIdLst>
  <p:sldSz cx="6858000" cy="9144000" type="screen4x3"/>
  <p:notesSz cx="6888163" cy="100203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56">
          <p15:clr>
            <a:srgbClr val="A4A3A4"/>
          </p15:clr>
        </p15:guide>
        <p15:guide id="2" pos="216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6BB00"/>
    <a:srgbClr val="2006BA"/>
    <a:srgbClr val="F26A1E"/>
    <a:srgbClr val="EAEAEA"/>
    <a:srgbClr val="FF9999"/>
    <a:srgbClr val="17CF29"/>
    <a:srgbClr val="00FF00"/>
    <a:srgbClr val="7F6AFA"/>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974" autoAdjust="0"/>
    <p:restoredTop sz="94434" autoAdjust="0"/>
  </p:normalViewPr>
  <p:slideViewPr>
    <p:cSldViewPr>
      <p:cViewPr>
        <p:scale>
          <a:sx n="70" d="100"/>
          <a:sy n="70" d="100"/>
        </p:scale>
        <p:origin x="2012" y="-196"/>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3156"/>
        <p:guide pos="216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4500" cy="50165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02075" y="0"/>
            <a:ext cx="2984500" cy="50165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29/05/2020</a:t>
            </a:fld>
            <a:endParaRPr lang="es-PE" dirty="0"/>
          </a:p>
        </p:txBody>
      </p:sp>
      <p:sp>
        <p:nvSpPr>
          <p:cNvPr id="4" name="3 Marcador de imagen de diapositiva"/>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688975" y="4759325"/>
            <a:ext cx="5510213" cy="4510088"/>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02075" y="9517063"/>
            <a:ext cx="2984500" cy="5016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29/05/2020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29/05/2020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29/05/2020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29/05/2020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29/05/2020</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29/05/2020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29/05/2020</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29/05/2020</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29/05/2020</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29/05/2020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29/05/2020</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29/05/2020</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5.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6.emf"/><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7.emf"/><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CuadroTexto"/>
          <p:cNvSpPr txBox="1">
            <a:spLocks noChangeArrowheads="1"/>
          </p:cNvSpPr>
          <p:nvPr/>
        </p:nvSpPr>
        <p:spPr bwMode="auto">
          <a:xfrm>
            <a:off x="-12857" y="1045443"/>
            <a:ext cx="2592288" cy="430887"/>
          </a:xfrm>
          <a:prstGeom prst="rect">
            <a:avLst/>
          </a:prstGeom>
          <a:noFill/>
          <a:ln w="9525">
            <a:noFill/>
            <a:miter lim="800000"/>
            <a:headEnd/>
            <a:tailEnd/>
          </a:ln>
        </p:spPr>
        <p:txBody>
          <a:bodyPr wrap="square">
            <a:spAutoFit/>
          </a:bodyPr>
          <a:lstStyle/>
          <a:p>
            <a:pPr eaLnBrk="1" hangingPunct="1"/>
            <a:r>
              <a:rPr lang="es-CR" altLang="es-MX" sz="1100" b="1" dirty="0" err="1"/>
              <a:t>For</a:t>
            </a:r>
            <a:r>
              <a:rPr lang="es-CR" altLang="es-MX" sz="1100" b="1" dirty="0"/>
              <a:t> MelquisedecLisbet!</a:t>
            </a:r>
          </a:p>
          <a:p>
            <a:pPr eaLnBrk="1" hangingPunct="1"/>
            <a:r>
              <a:rPr lang="es-CR" altLang="es-MX" sz="1100" b="1" dirty="0" err="1"/>
              <a:t>For</a:t>
            </a:r>
            <a:r>
              <a:rPr lang="es-CR" altLang="es-MX" sz="1100" b="1" dirty="0"/>
              <a:t> </a:t>
            </a:r>
            <a:r>
              <a:rPr lang="es-CR" altLang="es-MX" sz="1100" b="1" dirty="0" err="1"/>
              <a:t>our</a:t>
            </a:r>
            <a:r>
              <a:rPr lang="es-CR" altLang="es-MX" sz="1100" b="1" dirty="0"/>
              <a:t> </a:t>
            </a:r>
            <a:r>
              <a:rPr lang="es-CR" altLang="es-MX" sz="1100" b="1" dirty="0" err="1"/>
              <a:t>Father</a:t>
            </a:r>
            <a:r>
              <a:rPr lang="es-CR" altLang="es-MX" sz="1100" b="1" dirty="0"/>
              <a:t> and </a:t>
            </a:r>
            <a:r>
              <a:rPr lang="es-CR" altLang="es-MX" sz="1100" b="1" dirty="0" err="1"/>
              <a:t>Mother</a:t>
            </a:r>
            <a:r>
              <a:rPr lang="es-CR" altLang="es-MX" sz="1100" b="1" dirty="0"/>
              <a:t>!</a:t>
            </a:r>
          </a:p>
        </p:txBody>
      </p:sp>
      <p:sp>
        <p:nvSpPr>
          <p:cNvPr id="10" name="68 Rectángulo"/>
          <p:cNvSpPr>
            <a:spLocks noChangeArrowheads="1"/>
          </p:cNvSpPr>
          <p:nvPr/>
        </p:nvSpPr>
        <p:spPr bwMode="auto">
          <a:xfrm>
            <a:off x="85499" y="1677567"/>
            <a:ext cx="6644048" cy="6955750"/>
          </a:xfrm>
          <a:prstGeom prst="rect">
            <a:avLst/>
          </a:prstGeom>
          <a:noFill/>
          <a:ln w="38100">
            <a:solidFill>
              <a:srgbClr val="FF0066"/>
            </a:solidFill>
            <a:prstDash val="dashDot"/>
            <a:miter lim="800000"/>
            <a:headEnd/>
            <a:tailEnd/>
          </a:ln>
        </p:spPr>
        <p:txBody>
          <a:bodyPr wrap="square">
            <a:spAutoFit/>
          </a:bodyPr>
          <a:lstStyle/>
          <a:p>
            <a:pPr algn="ctr"/>
            <a:r>
              <a:rPr lang="en-US" sz="1200" dirty="0">
                <a:latin typeface="Arial" panose="020B0604020202020204" pitchFamily="34" charset="0"/>
                <a:cs typeface="Arial" panose="020B0604020202020204" pitchFamily="34" charset="0"/>
              </a:rPr>
              <a:t>Faithful brothers and sisters, today Christ Lisbet explains that “Honor your Father and your Mother”  is the most important commandment that God has given us. She also explains the correct way to honor our Spiritual Father and Mother, MelquisedecLisbet. Christ is the first to fulfill all of God’s commandments and She teaches us how to do that.</a:t>
            </a:r>
          </a:p>
          <a:p>
            <a:pPr algn="ctr"/>
            <a:endParaRPr lang="en-US" sz="1200" dirty="0">
              <a:solidFill>
                <a:srgbClr val="FF0066"/>
              </a:solidFill>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          From the beginning, our Mother has taught us that what is most important of the Wisdom            </a:t>
            </a:r>
          </a:p>
          <a:p>
            <a:r>
              <a:rPr lang="en-US" sz="1200" dirty="0">
                <a:latin typeface="Arial" panose="020B0604020202020204" pitchFamily="34" charset="0"/>
                <a:cs typeface="Arial" panose="020B0604020202020204" pitchFamily="34" charset="0"/>
              </a:rPr>
              <a:t>          is the reverent fear towards God. Which is to love and respect them over all things. We </a:t>
            </a:r>
          </a:p>
          <a:p>
            <a:r>
              <a:rPr lang="en-US" sz="1200" dirty="0">
                <a:latin typeface="Arial" panose="020B0604020202020204" pitchFamily="34" charset="0"/>
                <a:cs typeface="Arial" panose="020B0604020202020204" pitchFamily="34" charset="0"/>
              </a:rPr>
              <a:t>          honor Them by doing everything They ask of us.</a:t>
            </a:r>
          </a:p>
          <a:p>
            <a:endParaRPr lang="en-US" sz="10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We should remain clean and pure, doing everything that is good and holy to God. With our thoughts well organized and having good behavior.  </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We should do everything that Christ Lisbet says because our Mother judges everything that is in our mind. </a:t>
            </a:r>
          </a:p>
          <a:p>
            <a:endParaRPr lang="en-US" sz="10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The verse Deuteronomy 5:16 cannot refer to our biological parents because they cannot give us eternal life. Our Mother also says that in some cases parents are not always good and treat their children bad, so it wouldn’t be fair for God to ask children to honor them.  </a:t>
            </a:r>
          </a:p>
          <a:p>
            <a:endParaRPr lang="en-US" sz="10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This commandment is very important and we should not take it lightly. God has always asked the same of Their children in every era Christ has manifested in, trying to save man but man have not wanted to honor the Parents that have formed us in their image and likeness.</a:t>
            </a: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r>
              <a:rPr lang="en-US" sz="1200" u="sng" dirty="0">
                <a:latin typeface="Arial" panose="020B0604020202020204" pitchFamily="34" charset="0"/>
                <a:cs typeface="Arial" panose="020B0604020202020204" pitchFamily="34" charset="0"/>
              </a:rPr>
              <a:t>Only Christ Lisbet can explain to us how to honor God because She is the only one who truly knows Him. She was the first one to fulfill the law of God. She is who teaches us how God wants us to live and the correct way to behave. We can see and hear Her so we can be like Her. That is why we can honor MelquisedecLisbet.</a:t>
            </a:r>
          </a:p>
          <a:p>
            <a:endParaRPr lang="en-US" sz="10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Brothers and sisters, Christ Lisbet is our guide that comforts us and helps us keep our mind clean and living in the PERFECT and HOLY order of MelquisedecLisbet. God is always just and would not ask something of us that we cannot do. </a:t>
            </a:r>
          </a:p>
          <a:p>
            <a:endParaRPr lang="en-US" sz="1000" dirty="0">
              <a:latin typeface="Arial" panose="020B0604020202020204" pitchFamily="34" charset="0"/>
              <a:cs typeface="Arial" panose="020B0604020202020204" pitchFamily="34" charset="0"/>
            </a:endParaRPr>
          </a:p>
          <a:p>
            <a:r>
              <a:rPr lang="en-US" sz="1200" dirty="0">
                <a:latin typeface="Arial" panose="020B0604020202020204" pitchFamily="34" charset="0"/>
                <a:cs typeface="Arial" panose="020B0604020202020204" pitchFamily="34" charset="0"/>
              </a:rPr>
              <a:t>We are docile to the voice of our Pastor and we obey in everything. We pay attention to the details to be able to be faithful in everything. What a great privilege we have to be able to see, hear, and obey the Almighty and merciful God that lives forever.</a:t>
            </a:r>
          </a:p>
          <a:p>
            <a:endParaRPr lang="en-US" sz="800" dirty="0">
              <a:latin typeface="Arial" panose="020B0604020202020204" pitchFamily="34" charset="0"/>
              <a:cs typeface="Arial" panose="020B0604020202020204" pitchFamily="34" charset="0"/>
            </a:endParaRPr>
          </a:p>
          <a:p>
            <a:pPr algn="ctr"/>
            <a:r>
              <a:rPr lang="en-US" sz="1400" b="1" dirty="0">
                <a:solidFill>
                  <a:srgbClr val="00B0F0"/>
                </a:solidFill>
                <a:latin typeface="Arial" panose="020B0604020202020204" pitchFamily="34" charset="0"/>
                <a:cs typeface="Arial" panose="020B0604020202020204" pitchFamily="34" charset="0"/>
              </a:rPr>
              <a:t>MelquisedecLisbet, thank you for the blessing of being able to fulfill the commandment of honoring my spiritual Father and Mother. Amen Hallelujah</a:t>
            </a:r>
            <a:r>
              <a:rPr lang="es-CR" sz="1400" b="1" dirty="0">
                <a:solidFill>
                  <a:srgbClr val="00B0F0"/>
                </a:solidFill>
                <a:latin typeface="Arial" panose="020B0604020202020204" pitchFamily="34" charset="0"/>
                <a:cs typeface="Arial" panose="020B0604020202020204" pitchFamily="34" charset="0"/>
              </a:rPr>
              <a:t>!</a:t>
            </a:r>
          </a:p>
        </p:txBody>
      </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pic>
        <p:nvPicPr>
          <p:cNvPr id="20" name="Picture 19"/>
          <p:cNvPicPr/>
          <p:nvPr/>
        </p:nvPicPr>
        <p:blipFill rotWithShape="1">
          <a:blip r:embed="rId4" cstate="print">
            <a:extLst>
              <a:ext uri="{28A0092B-C50C-407E-A947-70E740481C1C}">
                <a14:useLocalDpi xmlns:a14="http://schemas.microsoft.com/office/drawing/2010/main" val="0"/>
              </a:ext>
            </a:extLst>
          </a:blip>
          <a:srcRect r="11998"/>
          <a:stretch/>
        </p:blipFill>
        <p:spPr bwMode="auto">
          <a:xfrm>
            <a:off x="15248" y="2555776"/>
            <a:ext cx="561537" cy="713740"/>
          </a:xfrm>
          <a:prstGeom prst="rect">
            <a:avLst/>
          </a:prstGeom>
          <a:ln>
            <a:noFill/>
          </a:ln>
          <a:extLst>
            <a:ext uri="{53640926-AAD7-44D8-BBD7-CCE9431645EC}">
              <a14:shadowObscured xmlns:a14="http://schemas.microsoft.com/office/drawing/2010/main"/>
            </a:ext>
          </a:extLst>
        </p:spPr>
      </p:pic>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359831">
            <a:off x="6157686" y="5226282"/>
            <a:ext cx="637757" cy="658330"/>
          </a:xfrm>
          <a:prstGeom prst="rect">
            <a:avLst/>
          </a:prstGeom>
        </p:spPr>
      </p:pic>
      <p:pic>
        <p:nvPicPr>
          <p:cNvPr id="9" name="Picture 2"/>
          <p:cNvPicPr>
            <a:picLocks noChangeAspect="1" noChangeArrowheads="1"/>
          </p:cNvPicPr>
          <p:nvPr/>
        </p:nvPicPr>
        <p:blipFill rotWithShape="1">
          <a:blip r:embed="rId6" cstate="print">
            <a:clrChange>
              <a:clrFrom>
                <a:srgbClr val="000000"/>
              </a:clrFrom>
              <a:clrTo>
                <a:srgbClr val="000000">
                  <a:alpha val="0"/>
                </a:srgbClr>
              </a:clrTo>
            </a:clrChange>
            <a:extLst>
              <a:ext uri="{BEBA8EAE-BF5A-486C-A8C5-ECC9F3942E4B}">
                <a14:imgProps xmlns:a14="http://schemas.microsoft.com/office/drawing/2010/main">
                  <a14:imgLayer r:embed="rId7">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a:extLst>
              <a:ext uri="{FF2B5EF4-FFF2-40B4-BE49-F238E27FC236}">
                <a16:creationId xmlns:a16="http://schemas.microsoft.com/office/drawing/2014/main" id="{EB98090A-022A-437D-85BC-4E6584DCCCE6}"/>
              </a:ext>
            </a:extLst>
          </p:cNvPr>
          <p:cNvSpPr/>
          <p:nvPr/>
        </p:nvSpPr>
        <p:spPr>
          <a:xfrm>
            <a:off x="332656" y="777062"/>
            <a:ext cx="6408711" cy="584775"/>
          </a:xfrm>
          <a:prstGeom prst="rect">
            <a:avLst/>
          </a:prstGeom>
        </p:spPr>
        <p:txBody>
          <a:bodyPr wrap="square">
            <a:spAutoFit/>
          </a:bodyPr>
          <a:lstStyle/>
          <a:p>
            <a:pPr algn="ctr"/>
            <a:r>
              <a:rPr lang="es-CR" sz="1600" dirty="0" err="1">
                <a:latin typeface="Century Gothic" panose="020B0502020202020204" pitchFamily="34" charset="0"/>
              </a:rPr>
              <a:t>Lesson</a:t>
            </a:r>
            <a:r>
              <a:rPr lang="es-CR" sz="1600" dirty="0">
                <a:latin typeface="Century Gothic" panose="020B0502020202020204" pitchFamily="34" charset="0"/>
              </a:rPr>
              <a:t>#</a:t>
            </a:r>
            <a:r>
              <a:rPr lang="es-ES" sz="1600" dirty="0">
                <a:latin typeface="Century Gothic" panose="020B0502020202020204" pitchFamily="34" charset="0"/>
              </a:rPr>
              <a:t>290 Honor </a:t>
            </a:r>
            <a:r>
              <a:rPr lang="es-ES" sz="1600" dirty="0" err="1">
                <a:latin typeface="Century Gothic" panose="020B0502020202020204" pitchFamily="34" charset="0"/>
              </a:rPr>
              <a:t>Your</a:t>
            </a:r>
            <a:r>
              <a:rPr lang="es-ES" sz="1600" dirty="0">
                <a:latin typeface="Century Gothic" panose="020B0502020202020204" pitchFamily="34" charset="0"/>
              </a:rPr>
              <a:t> </a:t>
            </a:r>
            <a:r>
              <a:rPr lang="es-ES" sz="1600" dirty="0" err="1">
                <a:latin typeface="Century Gothic" panose="020B0502020202020204" pitchFamily="34" charset="0"/>
              </a:rPr>
              <a:t>Father</a:t>
            </a:r>
            <a:r>
              <a:rPr lang="es-ES" sz="1600" dirty="0">
                <a:latin typeface="Century Gothic" panose="020B0502020202020204" pitchFamily="34" charset="0"/>
              </a:rPr>
              <a:t> </a:t>
            </a:r>
          </a:p>
          <a:p>
            <a:pPr algn="ctr"/>
            <a:r>
              <a:rPr lang="es-ES" sz="1600" dirty="0">
                <a:latin typeface="Century Gothic" panose="020B0502020202020204" pitchFamily="34" charset="0"/>
              </a:rPr>
              <a:t>and </a:t>
            </a:r>
            <a:r>
              <a:rPr lang="es-ES" sz="1600" dirty="0" err="1">
                <a:latin typeface="Century Gothic" panose="020B0502020202020204" pitchFamily="34" charset="0"/>
              </a:rPr>
              <a:t>Your</a:t>
            </a:r>
            <a:r>
              <a:rPr lang="es-ES" sz="1600" dirty="0">
                <a:latin typeface="Century Gothic" panose="020B0502020202020204" pitchFamily="34" charset="0"/>
              </a:rPr>
              <a:t> </a:t>
            </a:r>
            <a:r>
              <a:rPr lang="es-ES" sz="1600" dirty="0" err="1">
                <a:latin typeface="Century Gothic" panose="020B0502020202020204" pitchFamily="34" charset="0"/>
              </a:rPr>
              <a:t>Mother</a:t>
            </a:r>
            <a:endParaRPr lang="es-CR" sz="1600" dirty="0">
              <a:latin typeface="Century Gothic" panose="020B0502020202020204" pitchFamily="34" charset="0"/>
            </a:endParaRPr>
          </a:p>
        </p:txBody>
      </p:sp>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8 Rectángulo"/>
          <p:cNvSpPr>
            <a:spLocks noChangeArrowheads="1"/>
          </p:cNvSpPr>
          <p:nvPr/>
        </p:nvSpPr>
        <p:spPr bwMode="auto">
          <a:xfrm>
            <a:off x="2282228" y="1455911"/>
            <a:ext cx="2448273"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Page </a:t>
            </a:r>
            <a:r>
              <a:rPr lang="es-CR" altLang="es-MX" sz="1400" dirty="0" err="1">
                <a:latin typeface="Century Gothic" panose="020B0502020202020204" pitchFamily="34" charset="0"/>
                <a:cs typeface="Arial" panose="020B0604020202020204" pitchFamily="34" charset="0"/>
              </a:rPr>
              <a:t>for</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the</a:t>
            </a:r>
            <a:r>
              <a:rPr lang="es-CR" altLang="es-MX" sz="1400" dirty="0">
                <a:latin typeface="Century Gothic" panose="020B0502020202020204" pitchFamily="34" charset="0"/>
                <a:cs typeface="Arial" panose="020B0604020202020204" pitchFamily="34" charset="0"/>
              </a:rPr>
              <a:t> </a:t>
            </a:r>
            <a:r>
              <a:rPr lang="es-CR" altLang="es-MX" sz="1400" dirty="0" err="1">
                <a:latin typeface="Century Gothic" panose="020B0502020202020204" pitchFamily="34" charset="0"/>
                <a:cs typeface="Arial" panose="020B0604020202020204" pitchFamily="34" charset="0"/>
              </a:rPr>
              <a:t>Collaborator</a:t>
            </a:r>
            <a:endParaRPr lang="es-CR" altLang="es-MX" sz="1400" dirty="0">
              <a:latin typeface="Century Gothic" panose="020B0502020202020204" pitchFamily="34" charset="0"/>
              <a:cs typeface="Arial" panose="020B0604020202020204" pitchFamily="34" charset="0"/>
            </a:endParaRPr>
          </a:p>
        </p:txBody>
      </p:sp>
      <p:sp>
        <p:nvSpPr>
          <p:cNvPr id="10" name="TextBox 9"/>
          <p:cNvSpPr txBox="1"/>
          <p:nvPr/>
        </p:nvSpPr>
        <p:spPr>
          <a:xfrm>
            <a:off x="206500" y="1818931"/>
            <a:ext cx="6434679" cy="5078313"/>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Instructions for the class:</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Make copies of  pages 1 and 3 in color for the younger children</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Make copies of  pages 1 and 4 for the older children</a:t>
            </a:r>
            <a:endParaRPr lang="en-US" sz="1200" dirty="0"/>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The collaborator can give a brief intro to the lesson and share the following definitions: </a:t>
            </a:r>
          </a:p>
          <a:p>
            <a:r>
              <a:rPr lang="en-US" sz="1200" dirty="0">
                <a:latin typeface="Arial" panose="020B0604020202020204" pitchFamily="34" charset="0"/>
                <a:cs typeface="Arial" panose="020B0604020202020204" pitchFamily="34" charset="0"/>
              </a:rPr>
              <a:t>      </a:t>
            </a:r>
            <a:r>
              <a:rPr lang="en-US" sz="1200" b="1" u="sng" dirty="0">
                <a:latin typeface="Arial" panose="020B0604020202020204" pitchFamily="34" charset="0"/>
                <a:cs typeface="Arial" panose="020B0604020202020204" pitchFamily="34" charset="0"/>
              </a:rPr>
              <a:t>Honor</a:t>
            </a:r>
            <a:r>
              <a:rPr lang="en-US" sz="1200" dirty="0">
                <a:latin typeface="Arial" panose="020B0604020202020204" pitchFamily="34" charset="0"/>
                <a:cs typeface="Arial" panose="020B0604020202020204" pitchFamily="34" charset="0"/>
              </a:rPr>
              <a:t>: Showing and feeling great respect for someone.</a:t>
            </a:r>
            <a:r>
              <a:rPr lang="en-US" sz="1200" dirty="0"/>
              <a:t> </a:t>
            </a:r>
          </a:p>
          <a:p>
            <a:r>
              <a:rPr lang="en-US" sz="1200" b="1" dirty="0">
                <a:latin typeface="Arial" panose="020B0604020202020204" pitchFamily="34" charset="0"/>
                <a:cs typeface="Arial" panose="020B0604020202020204" pitchFamily="34" charset="0"/>
              </a:rPr>
              <a:t>      </a:t>
            </a:r>
            <a:r>
              <a:rPr lang="en-US" sz="1200" b="1" u="sng" dirty="0">
                <a:latin typeface="Arial" panose="020B0604020202020204" pitchFamily="34" charset="0"/>
                <a:cs typeface="Arial" panose="020B0604020202020204" pitchFamily="34" charset="0"/>
              </a:rPr>
              <a:t>Prolong</a:t>
            </a:r>
            <a:r>
              <a:rPr lang="en-US" sz="1200" dirty="0">
                <a:latin typeface="Arial" panose="020B0604020202020204" pitchFamily="34" charset="0"/>
                <a:cs typeface="Arial" panose="020B0604020202020204" pitchFamily="34" charset="0"/>
              </a:rPr>
              <a:t>: Make something longer </a:t>
            </a:r>
            <a:r>
              <a:rPr lang="en-US" sz="1200" dirty="0"/>
              <a:t> </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You can ask the following questions to reinforce the topic, if you don’t have access to the video: </a:t>
            </a:r>
            <a:endParaRPr lang="en-US" sz="1200" b="1" dirty="0">
              <a:solidFill>
                <a:srgbClr val="FF0000"/>
              </a:solidFill>
              <a:latin typeface="Arial" panose="020B0604020202020204" pitchFamily="34" charset="0"/>
              <a:cs typeface="Arial" panose="020B0604020202020204" pitchFamily="34" charset="0"/>
            </a:endParaRPr>
          </a:p>
          <a:p>
            <a:pPr marL="463550" indent="-177800">
              <a:buFont typeface="+mj-lt"/>
              <a:buAutoNum type="arabicPeriod"/>
            </a:pPr>
            <a:r>
              <a:rPr lang="en-US" sz="1200" dirty="0">
                <a:latin typeface="Arial" panose="020B0604020202020204" pitchFamily="34" charset="0"/>
                <a:cs typeface="Arial" panose="020B0604020202020204" pitchFamily="34" charset="0"/>
              </a:rPr>
              <a:t>Why does honoring the Father and Mother refer to MelquisedecLisbet and not our biological parents? </a:t>
            </a:r>
            <a:r>
              <a:rPr lang="en-US" sz="1200" dirty="0">
                <a:solidFill>
                  <a:srgbClr val="0070C0"/>
                </a:solidFill>
                <a:latin typeface="Arial" panose="020B0604020202020204" pitchFamily="34" charset="0"/>
                <a:cs typeface="Arial" panose="020B0604020202020204" pitchFamily="34" charset="0"/>
              </a:rPr>
              <a:t>Because only MelquisedecLisbet can give us eternal life like they promised. Our biological parents cannot.</a:t>
            </a:r>
            <a:endParaRPr lang="en-US" sz="1200" dirty="0">
              <a:solidFill>
                <a:srgbClr val="2006BA"/>
              </a:solidFill>
              <a:latin typeface="Arial" panose="020B0604020202020204" pitchFamily="34" charset="0"/>
              <a:cs typeface="Arial" panose="020B0604020202020204" pitchFamily="34" charset="0"/>
            </a:endParaRPr>
          </a:p>
          <a:p>
            <a:pPr marL="463550" indent="-177800">
              <a:buFont typeface="+mj-lt"/>
              <a:buAutoNum type="arabicPeriod"/>
            </a:pPr>
            <a:r>
              <a:rPr lang="en-US" sz="1200" dirty="0">
                <a:latin typeface="Arial" panose="020B0604020202020204" pitchFamily="34" charset="0"/>
                <a:cs typeface="Arial" panose="020B0604020202020204" pitchFamily="34" charset="0"/>
              </a:rPr>
              <a:t>How do I honor MelquisedecLisbet? </a:t>
            </a:r>
            <a:r>
              <a:rPr lang="en-US" sz="1200" dirty="0">
                <a:solidFill>
                  <a:srgbClr val="0070C0"/>
                </a:solidFill>
                <a:latin typeface="Arial" panose="020B0604020202020204" pitchFamily="34" charset="0"/>
                <a:cs typeface="Arial" panose="020B0604020202020204" pitchFamily="34" charset="0"/>
              </a:rPr>
              <a:t>By living in the Perfect and Holy Order that They teach us. By maintaining our mind clean and having good behavior, being faithful to God in everything. </a:t>
            </a:r>
          </a:p>
          <a:p>
            <a:pPr marL="285750"/>
            <a:endParaRPr lang="en-US" sz="1200" b="1" dirty="0">
              <a:solidFill>
                <a:srgbClr val="FF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altLang="es-MX" sz="1200" dirty="0">
                <a:latin typeface="Arial" panose="020B0604020202020204" pitchFamily="34" charset="0"/>
                <a:cs typeface="Arial" panose="020B0604020202020204" pitchFamily="34" charset="0"/>
              </a:rPr>
              <a:t>The collaborator should motivate the children too answer the questions while the time clock is on the screen of the video.  </a:t>
            </a:r>
          </a:p>
          <a:p>
            <a:pPr marL="285750" indent="-285750">
              <a:buFont typeface="Arial" panose="020B0604020202020204" pitchFamily="34" charset="0"/>
              <a:buChar char="•"/>
            </a:pPr>
            <a:r>
              <a:rPr lang="en-US" altLang="es-MX" sz="1200" dirty="0">
                <a:latin typeface="Arial" panose="020B0604020202020204" pitchFamily="34" charset="0"/>
                <a:cs typeface="Arial" panose="020B0604020202020204" pitchFamily="34" charset="0"/>
              </a:rPr>
              <a:t>It is recommended to remind the children how important it is to review the classes in their homes.</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Activity</a:t>
            </a:r>
            <a:r>
              <a:rPr lang="en-US" sz="1200" dirty="0">
                <a:latin typeface="Arial" panose="020B0604020202020204" pitchFamily="34" charset="0"/>
                <a:cs typeface="Arial" panose="020B0604020202020204" pitchFamily="34" charset="0"/>
              </a:rPr>
              <a:t>: I </a:t>
            </a:r>
            <a:r>
              <a:rPr lang="es-CR" sz="1200" dirty="0">
                <a:latin typeface="Arial" panose="020B0604020202020204" pitchFamily="34" charset="0"/>
                <a:cs typeface="Arial" panose="020B0604020202020204" pitchFamily="34" charset="0"/>
              </a:rPr>
              <a:t>Honor </a:t>
            </a:r>
            <a:r>
              <a:rPr lang="es-CR" sz="1200" dirty="0" err="1">
                <a:latin typeface="Arial" panose="020B0604020202020204" pitchFamily="34" charset="0"/>
                <a:cs typeface="Arial" panose="020B0604020202020204" pitchFamily="34" charset="0"/>
              </a:rPr>
              <a:t>MelquisedecLisbet</a:t>
            </a:r>
            <a:endParaRPr lang="es-CR" sz="1200" dirty="0">
              <a:latin typeface="Arial" panose="020B0604020202020204" pitchFamily="34" charset="0"/>
              <a:cs typeface="Arial" panose="020B0604020202020204" pitchFamily="34" charset="0"/>
            </a:endParaRPr>
          </a:p>
          <a:p>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children</a:t>
            </a:r>
            <a:r>
              <a:rPr lang="es-CR" sz="1200" dirty="0">
                <a:latin typeface="Arial" panose="020B0604020202020204" pitchFamily="34" charset="0"/>
                <a:cs typeface="Arial" panose="020B0604020202020204" pitchFamily="34" charset="0"/>
              </a:rPr>
              <a:t> can </a:t>
            </a:r>
            <a:r>
              <a:rPr lang="es-CR" sz="1200" dirty="0" err="1">
                <a:latin typeface="Arial" panose="020B0604020202020204" pitchFamily="34" charset="0"/>
                <a:cs typeface="Arial" panose="020B0604020202020204" pitchFamily="34" charset="0"/>
              </a:rPr>
              <a:t>learn</a:t>
            </a:r>
            <a:r>
              <a:rPr lang="es-CR" sz="1200" dirty="0">
                <a:latin typeface="Arial" panose="020B0604020202020204" pitchFamily="34" charset="0"/>
                <a:cs typeface="Arial" panose="020B0604020202020204" pitchFamily="34" charset="0"/>
              </a:rPr>
              <a:t> and recite </a:t>
            </a:r>
            <a:r>
              <a:rPr lang="es-CR" sz="1200" dirty="0" err="1">
                <a:latin typeface="Arial" panose="020B0604020202020204" pitchFamily="34" charset="0"/>
                <a:cs typeface="Arial" panose="020B0604020202020204" pitchFamily="34" charset="0"/>
              </a:rPr>
              <a:t>the</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poem</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from</a:t>
            </a:r>
            <a:r>
              <a:rPr lang="es-CR" sz="1200" dirty="0">
                <a:latin typeface="Arial" panose="020B0604020202020204" pitchFamily="34" charset="0"/>
                <a:cs typeface="Arial" panose="020B0604020202020204" pitchFamily="34" charset="0"/>
              </a:rPr>
              <a:t> page 3 </a:t>
            </a:r>
            <a:r>
              <a:rPr lang="es-CR" sz="1200" dirty="0" err="1">
                <a:latin typeface="Arial" panose="020B0604020202020204" pitchFamily="34" charset="0"/>
                <a:cs typeface="Arial" panose="020B0604020202020204" pitchFamily="34" charset="0"/>
              </a:rPr>
              <a:t>for</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our</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Parents</a:t>
            </a:r>
            <a:r>
              <a:rPr lang="es-CR" sz="1200" dirty="0">
                <a:latin typeface="Arial" panose="020B0604020202020204" pitchFamily="34" charset="0"/>
                <a:cs typeface="Arial" panose="020B0604020202020204" pitchFamily="34" charset="0"/>
              </a:rPr>
              <a:t> </a:t>
            </a:r>
            <a:r>
              <a:rPr lang="es-CR" sz="1200" dirty="0" err="1">
                <a:latin typeface="Arial" panose="020B0604020202020204" pitchFamily="34" charset="0"/>
                <a:cs typeface="Arial" panose="020B0604020202020204" pitchFamily="34" charset="0"/>
              </a:rPr>
              <a:t>MelquisedecLisbet</a:t>
            </a:r>
            <a:r>
              <a:rPr lang="es-CR" sz="1200" dirty="0">
                <a:latin typeface="Arial" panose="020B0604020202020204" pitchFamily="34" charset="0"/>
                <a:cs typeface="Arial" panose="020B0604020202020204" pitchFamily="34" charset="0"/>
              </a:rPr>
              <a:t>.</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Materials</a:t>
            </a:r>
            <a:r>
              <a:rPr lang="en-US" sz="12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Pencils</a:t>
            </a:r>
          </a:p>
          <a:p>
            <a:endParaRPr lang="en-US" sz="1200" dirty="0">
              <a:latin typeface="Arial" panose="020B0604020202020204" pitchFamily="34" charset="0"/>
              <a:cs typeface="Arial" panose="020B0604020202020204" pitchFamily="34" charset="0"/>
            </a:endParaRP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pic>
        <p:nvPicPr>
          <p:cNvPr id="9" name="Picture 2"/>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Rectangle 10">
            <a:extLst>
              <a:ext uri="{FF2B5EF4-FFF2-40B4-BE49-F238E27FC236}">
                <a16:creationId xmlns:a16="http://schemas.microsoft.com/office/drawing/2014/main" id="{E282CA25-E2E2-46AA-A7A0-718A0FFE1742}"/>
              </a:ext>
            </a:extLst>
          </p:cNvPr>
          <p:cNvSpPr/>
          <p:nvPr/>
        </p:nvSpPr>
        <p:spPr>
          <a:xfrm>
            <a:off x="332657" y="849070"/>
            <a:ext cx="6408711" cy="338554"/>
          </a:xfrm>
          <a:prstGeom prst="rect">
            <a:avLst/>
          </a:prstGeom>
        </p:spPr>
        <p:txBody>
          <a:bodyPr wrap="square">
            <a:spAutoFit/>
          </a:bodyPr>
          <a:lstStyle/>
          <a:p>
            <a:pPr algn="ctr"/>
            <a:r>
              <a:rPr lang="es-CR" sz="1600" dirty="0" err="1">
                <a:latin typeface="Century Gothic" panose="020B0502020202020204" pitchFamily="34" charset="0"/>
              </a:rPr>
              <a:t>Lesson</a:t>
            </a:r>
            <a:r>
              <a:rPr lang="es-CR" sz="1600" dirty="0">
                <a:latin typeface="Century Gothic" panose="020B0502020202020204" pitchFamily="34" charset="0"/>
              </a:rPr>
              <a:t>#</a:t>
            </a:r>
            <a:r>
              <a:rPr lang="es-ES" sz="1600" dirty="0">
                <a:latin typeface="Century Gothic" panose="020B0502020202020204" pitchFamily="34" charset="0"/>
              </a:rPr>
              <a:t>290 Honor </a:t>
            </a:r>
            <a:r>
              <a:rPr lang="es-ES" sz="1600" dirty="0" err="1">
                <a:latin typeface="Century Gothic" panose="020B0502020202020204" pitchFamily="34" charset="0"/>
              </a:rPr>
              <a:t>Your</a:t>
            </a:r>
            <a:r>
              <a:rPr lang="es-ES" sz="1600" dirty="0">
                <a:latin typeface="Century Gothic" panose="020B0502020202020204" pitchFamily="34" charset="0"/>
              </a:rPr>
              <a:t> </a:t>
            </a:r>
            <a:r>
              <a:rPr lang="es-ES" sz="1600" dirty="0" err="1">
                <a:latin typeface="Century Gothic" panose="020B0502020202020204" pitchFamily="34" charset="0"/>
              </a:rPr>
              <a:t>Father</a:t>
            </a:r>
            <a:r>
              <a:rPr lang="es-ES" sz="1600" dirty="0">
                <a:latin typeface="Century Gothic" panose="020B0502020202020204" pitchFamily="34" charset="0"/>
              </a:rPr>
              <a:t> and </a:t>
            </a:r>
            <a:r>
              <a:rPr lang="es-ES" sz="1600" dirty="0" err="1">
                <a:latin typeface="Century Gothic" panose="020B0502020202020204" pitchFamily="34" charset="0"/>
              </a:rPr>
              <a:t>Your</a:t>
            </a:r>
            <a:r>
              <a:rPr lang="es-ES" sz="1600" dirty="0">
                <a:latin typeface="Century Gothic" panose="020B0502020202020204" pitchFamily="34" charset="0"/>
              </a:rPr>
              <a:t> </a:t>
            </a:r>
            <a:r>
              <a:rPr lang="es-ES" sz="1600" dirty="0" err="1">
                <a:latin typeface="Century Gothic" panose="020B0502020202020204" pitchFamily="34" charset="0"/>
              </a:rPr>
              <a:t>Mother</a:t>
            </a:r>
            <a:endParaRPr lang="es-CR" sz="1600" dirty="0">
              <a:latin typeface="Century Gothic" panose="020B0502020202020204" pitchFamily="34" charset="0"/>
            </a:endParaRPr>
          </a:p>
        </p:txBody>
      </p:sp>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pic>
        <p:nvPicPr>
          <p:cNvPr id="15" name="Picture 2"/>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 name="Picture 15">
            <a:extLst>
              <a:ext uri="{FF2B5EF4-FFF2-40B4-BE49-F238E27FC236}">
                <a16:creationId xmlns:a16="http://schemas.microsoft.com/office/drawing/2014/main" id="{8E54E4BF-949E-4553-B548-38F2840D9EDE}"/>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0" y="1085509"/>
            <a:ext cx="6858000" cy="8058491"/>
          </a:xfrm>
          <a:prstGeom prst="rect">
            <a:avLst/>
          </a:prstGeom>
        </p:spPr>
      </p:pic>
      <p:sp>
        <p:nvSpPr>
          <p:cNvPr id="17" name="TextBox 16">
            <a:extLst>
              <a:ext uri="{FF2B5EF4-FFF2-40B4-BE49-F238E27FC236}">
                <a16:creationId xmlns:a16="http://schemas.microsoft.com/office/drawing/2014/main" id="{F9C02A04-564C-4BFE-8AA8-DAEADCBDA507}"/>
              </a:ext>
            </a:extLst>
          </p:cNvPr>
          <p:cNvSpPr txBox="1"/>
          <p:nvPr/>
        </p:nvSpPr>
        <p:spPr>
          <a:xfrm>
            <a:off x="1468972" y="2165199"/>
            <a:ext cx="4123833" cy="707886"/>
          </a:xfrm>
          <a:prstGeom prst="rect">
            <a:avLst/>
          </a:prstGeom>
          <a:noFill/>
        </p:spPr>
        <p:txBody>
          <a:bodyPr wrap="square" rtlCol="0">
            <a:spAutoFit/>
          </a:bodyPr>
          <a:lstStyle/>
          <a:p>
            <a:pPr algn="ctr"/>
            <a:r>
              <a:rPr lang="es-CR" sz="2000" b="1" dirty="0">
                <a:solidFill>
                  <a:srgbClr val="7F6AFA"/>
                </a:solidFill>
                <a:latin typeface="Harrington" panose="04040505050A02020702" pitchFamily="82" charset="0"/>
              </a:rPr>
              <a:t>I Honor MelquisedecLisbet</a:t>
            </a:r>
          </a:p>
          <a:p>
            <a:endParaRPr lang="es-CR" sz="2000" b="1" dirty="0">
              <a:solidFill>
                <a:srgbClr val="7F6AFA"/>
              </a:solidFill>
              <a:latin typeface="Harrington" panose="04040505050A02020702" pitchFamily="82" charset="0"/>
            </a:endParaRPr>
          </a:p>
        </p:txBody>
      </p:sp>
      <p:sp>
        <p:nvSpPr>
          <p:cNvPr id="18" name="TextBox 17">
            <a:extLst>
              <a:ext uri="{FF2B5EF4-FFF2-40B4-BE49-F238E27FC236}">
                <a16:creationId xmlns:a16="http://schemas.microsoft.com/office/drawing/2014/main" id="{ACB04FCE-2FB9-471D-BC32-468EB5A7FF04}"/>
              </a:ext>
            </a:extLst>
          </p:cNvPr>
          <p:cNvSpPr txBox="1"/>
          <p:nvPr/>
        </p:nvSpPr>
        <p:spPr>
          <a:xfrm>
            <a:off x="1441516" y="2699792"/>
            <a:ext cx="3974967" cy="5355312"/>
          </a:xfrm>
          <a:prstGeom prst="rect">
            <a:avLst/>
          </a:prstGeom>
          <a:noFill/>
        </p:spPr>
        <p:txBody>
          <a:bodyPr wrap="square" rtlCol="0">
            <a:spAutoFit/>
          </a:bodyPr>
          <a:lstStyle/>
          <a:p>
            <a:pPr algn="ctr"/>
            <a:r>
              <a:rPr lang="en-US" dirty="0"/>
              <a:t>I Honor MelquisedecLisbet</a:t>
            </a:r>
          </a:p>
          <a:p>
            <a:pPr algn="ctr"/>
            <a:r>
              <a:rPr lang="en-US" dirty="0"/>
              <a:t>By listening to Their words</a:t>
            </a:r>
          </a:p>
          <a:p>
            <a:pPr algn="ctr"/>
            <a:r>
              <a:rPr lang="en-US" dirty="0"/>
              <a:t>So I never fail</a:t>
            </a:r>
          </a:p>
          <a:p>
            <a:pPr algn="ctr"/>
            <a:endParaRPr lang="en-US" dirty="0"/>
          </a:p>
          <a:p>
            <a:pPr algn="ctr"/>
            <a:r>
              <a:rPr lang="en-US" dirty="0"/>
              <a:t>By living in Their perfect order</a:t>
            </a:r>
          </a:p>
          <a:p>
            <a:pPr algn="ctr"/>
            <a:r>
              <a:rPr lang="en-US" dirty="0"/>
              <a:t>being holy, just and righteous </a:t>
            </a:r>
          </a:p>
          <a:p>
            <a:pPr algn="ctr"/>
            <a:r>
              <a:rPr lang="en-US" dirty="0"/>
              <a:t>I give Them honor</a:t>
            </a:r>
          </a:p>
          <a:p>
            <a:pPr algn="ctr"/>
            <a:endParaRPr lang="en-US" dirty="0"/>
          </a:p>
          <a:p>
            <a:pPr algn="ctr"/>
            <a:r>
              <a:rPr lang="en-US" dirty="0"/>
              <a:t>In Their honor I obey</a:t>
            </a:r>
          </a:p>
          <a:p>
            <a:pPr algn="ctr"/>
            <a:r>
              <a:rPr lang="en-US" dirty="0"/>
              <a:t>By doing what is correct</a:t>
            </a:r>
          </a:p>
          <a:p>
            <a:pPr algn="ctr"/>
            <a:r>
              <a:rPr lang="en-US" dirty="0"/>
              <a:t>So clean and pure I stay</a:t>
            </a:r>
          </a:p>
          <a:p>
            <a:pPr algn="ctr"/>
            <a:endParaRPr lang="en-US" dirty="0"/>
          </a:p>
          <a:p>
            <a:pPr algn="ctr"/>
            <a:r>
              <a:rPr lang="en-US" dirty="0"/>
              <a:t>They live in my mind</a:t>
            </a:r>
          </a:p>
          <a:p>
            <a:pPr algn="ctr"/>
            <a:r>
              <a:rPr lang="en-US" dirty="0"/>
              <a:t>So I keep it organized</a:t>
            </a:r>
          </a:p>
          <a:p>
            <a:pPr algn="ctr"/>
            <a:r>
              <a:rPr lang="en-US" dirty="0"/>
              <a:t>And I know They are pleased</a:t>
            </a:r>
          </a:p>
          <a:p>
            <a:pPr algn="ctr"/>
            <a:endParaRPr lang="en-US" dirty="0"/>
          </a:p>
          <a:p>
            <a:pPr algn="ctr"/>
            <a:r>
              <a:rPr lang="en-US" dirty="0"/>
              <a:t>By being docile and faithful</a:t>
            </a:r>
          </a:p>
          <a:p>
            <a:pPr algn="ctr"/>
            <a:r>
              <a:rPr lang="en-US" dirty="0"/>
              <a:t>I am honoring</a:t>
            </a:r>
          </a:p>
          <a:p>
            <a:pPr algn="ctr"/>
            <a:r>
              <a:rPr lang="en-US" dirty="0"/>
              <a:t>The Queen and the King</a:t>
            </a:r>
          </a:p>
        </p:txBody>
      </p:sp>
      <p:sp>
        <p:nvSpPr>
          <p:cNvPr id="14" name="Rectangle 13"/>
          <p:cNvSpPr/>
          <p:nvPr/>
        </p:nvSpPr>
        <p:spPr>
          <a:xfrm>
            <a:off x="332657" y="701607"/>
            <a:ext cx="6408711" cy="338554"/>
          </a:xfrm>
          <a:prstGeom prst="rect">
            <a:avLst/>
          </a:prstGeom>
        </p:spPr>
        <p:txBody>
          <a:bodyPr wrap="square">
            <a:spAutoFit/>
          </a:bodyPr>
          <a:lstStyle/>
          <a:p>
            <a:pPr algn="ctr"/>
            <a:r>
              <a:rPr lang="es-CR" sz="1600" dirty="0" err="1">
                <a:latin typeface="Century Gothic" panose="020B0502020202020204" pitchFamily="34" charset="0"/>
              </a:rPr>
              <a:t>Lesson</a:t>
            </a:r>
            <a:r>
              <a:rPr lang="es-CR" sz="1600" dirty="0">
                <a:latin typeface="Century Gothic" panose="020B0502020202020204" pitchFamily="34" charset="0"/>
              </a:rPr>
              <a:t>#</a:t>
            </a:r>
            <a:r>
              <a:rPr lang="es-ES" sz="1600" dirty="0">
                <a:latin typeface="Century Gothic" panose="020B0502020202020204" pitchFamily="34" charset="0"/>
              </a:rPr>
              <a:t>290 Honor </a:t>
            </a:r>
            <a:r>
              <a:rPr lang="es-ES" sz="1600" dirty="0" err="1">
                <a:latin typeface="Century Gothic" panose="020B0502020202020204" pitchFamily="34" charset="0"/>
              </a:rPr>
              <a:t>Your</a:t>
            </a:r>
            <a:r>
              <a:rPr lang="es-ES" sz="1600" dirty="0">
                <a:latin typeface="Century Gothic" panose="020B0502020202020204" pitchFamily="34" charset="0"/>
              </a:rPr>
              <a:t> </a:t>
            </a:r>
            <a:r>
              <a:rPr lang="es-ES" sz="1600" dirty="0" err="1">
                <a:latin typeface="Century Gothic" panose="020B0502020202020204" pitchFamily="34" charset="0"/>
              </a:rPr>
              <a:t>Father</a:t>
            </a:r>
            <a:r>
              <a:rPr lang="es-ES" sz="1600" dirty="0">
                <a:latin typeface="Century Gothic" panose="020B0502020202020204" pitchFamily="34" charset="0"/>
              </a:rPr>
              <a:t> and </a:t>
            </a:r>
            <a:r>
              <a:rPr lang="es-ES" sz="1600" dirty="0" err="1">
                <a:latin typeface="Century Gothic" panose="020B0502020202020204" pitchFamily="34" charset="0"/>
              </a:rPr>
              <a:t>Your</a:t>
            </a:r>
            <a:r>
              <a:rPr lang="es-ES" sz="1600" dirty="0">
                <a:latin typeface="Century Gothic" panose="020B0502020202020204" pitchFamily="34" charset="0"/>
              </a:rPr>
              <a:t> </a:t>
            </a:r>
            <a:r>
              <a:rPr lang="es-ES" sz="1600" dirty="0" err="1">
                <a:latin typeface="Century Gothic" panose="020B0502020202020204" pitchFamily="34" charset="0"/>
              </a:rPr>
              <a:t>Mother</a:t>
            </a:r>
            <a:endParaRPr lang="es-CR" sz="1600" dirty="0">
              <a:latin typeface="Century Gothic" panose="020B0502020202020204" pitchFamily="34" charset="0"/>
            </a:endParaRPr>
          </a:p>
        </p:txBody>
      </p:sp>
    </p:spTree>
    <p:extLst>
      <p:ext uri="{BB962C8B-B14F-4D97-AF65-F5344CB8AC3E}">
        <p14:creationId xmlns:p14="http://schemas.microsoft.com/office/powerpoint/2010/main" val="1993132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226715" y="306392"/>
            <a:ext cx="4824833" cy="386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25" name="Picture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36943" y="154070"/>
            <a:ext cx="835915" cy="673514"/>
          </a:xfrm>
          <a:prstGeom prst="rect">
            <a:avLst/>
          </a:prstGeom>
        </p:spPr>
      </p:pic>
      <p:pic>
        <p:nvPicPr>
          <p:cNvPr id="7" name="Picture 2"/>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a:extLst>
              <a:ext uri="{FF2B5EF4-FFF2-40B4-BE49-F238E27FC236}">
                <a16:creationId xmlns:a16="http://schemas.microsoft.com/office/drawing/2014/main" id="{5182F11F-D5A0-422E-AC0A-DA0C8DD7D4BB}"/>
              </a:ext>
            </a:extLst>
          </p:cNvPr>
          <p:cNvSpPr/>
          <p:nvPr/>
        </p:nvSpPr>
        <p:spPr>
          <a:xfrm>
            <a:off x="332657" y="827584"/>
            <a:ext cx="6408711" cy="338554"/>
          </a:xfrm>
          <a:prstGeom prst="rect">
            <a:avLst/>
          </a:prstGeom>
        </p:spPr>
        <p:txBody>
          <a:bodyPr wrap="square">
            <a:spAutoFit/>
          </a:bodyPr>
          <a:lstStyle/>
          <a:p>
            <a:pPr algn="ctr"/>
            <a:r>
              <a:rPr lang="es-CR" sz="1600" dirty="0" err="1">
                <a:latin typeface="Century Gothic" panose="020B0502020202020204" pitchFamily="34" charset="0"/>
              </a:rPr>
              <a:t>Lesson</a:t>
            </a:r>
            <a:r>
              <a:rPr lang="es-CR" sz="1600" dirty="0">
                <a:latin typeface="Century Gothic" panose="020B0502020202020204" pitchFamily="34" charset="0"/>
              </a:rPr>
              <a:t>#</a:t>
            </a:r>
            <a:r>
              <a:rPr lang="es-ES" sz="1600" dirty="0">
                <a:latin typeface="Century Gothic" panose="020B0502020202020204" pitchFamily="34" charset="0"/>
              </a:rPr>
              <a:t>290 Honor </a:t>
            </a:r>
            <a:r>
              <a:rPr lang="es-ES" sz="1600" dirty="0" err="1">
                <a:latin typeface="Century Gothic" panose="020B0502020202020204" pitchFamily="34" charset="0"/>
              </a:rPr>
              <a:t>Your</a:t>
            </a:r>
            <a:r>
              <a:rPr lang="es-ES" sz="1600" dirty="0">
                <a:latin typeface="Century Gothic" panose="020B0502020202020204" pitchFamily="34" charset="0"/>
              </a:rPr>
              <a:t> </a:t>
            </a:r>
            <a:r>
              <a:rPr lang="es-ES" sz="1600" dirty="0" err="1">
                <a:latin typeface="Century Gothic" panose="020B0502020202020204" pitchFamily="34" charset="0"/>
              </a:rPr>
              <a:t>Father</a:t>
            </a:r>
            <a:r>
              <a:rPr lang="es-ES" sz="1600" dirty="0">
                <a:latin typeface="Century Gothic" panose="020B0502020202020204" pitchFamily="34" charset="0"/>
              </a:rPr>
              <a:t> and </a:t>
            </a:r>
            <a:r>
              <a:rPr lang="es-ES" sz="1600" dirty="0" err="1">
                <a:latin typeface="Century Gothic" panose="020B0502020202020204" pitchFamily="34" charset="0"/>
              </a:rPr>
              <a:t>Your</a:t>
            </a:r>
            <a:r>
              <a:rPr lang="es-ES" sz="1600" dirty="0">
                <a:latin typeface="Century Gothic" panose="020B0502020202020204" pitchFamily="34" charset="0"/>
              </a:rPr>
              <a:t> </a:t>
            </a:r>
            <a:r>
              <a:rPr lang="es-ES" sz="1600" dirty="0" err="1">
                <a:latin typeface="Century Gothic" panose="020B0502020202020204" pitchFamily="34" charset="0"/>
              </a:rPr>
              <a:t>Mother</a:t>
            </a:r>
            <a:endParaRPr lang="es-CR" sz="1600" dirty="0">
              <a:latin typeface="Century Gothic" panose="020B0502020202020204" pitchFamily="34" charset="0"/>
            </a:endParaRPr>
          </a:p>
        </p:txBody>
      </p:sp>
      <p:pic>
        <p:nvPicPr>
          <p:cNvPr id="6" name="Picture 5">
            <a:extLst>
              <a:ext uri="{FF2B5EF4-FFF2-40B4-BE49-F238E27FC236}">
                <a16:creationId xmlns:a16="http://schemas.microsoft.com/office/drawing/2014/main" id="{06253C3A-DFCC-4017-94DF-2DED5BE2A482}"/>
              </a:ext>
            </a:extLst>
          </p:cNvPr>
          <p:cNvPicPr/>
          <p:nvPr/>
        </p:nvPicPr>
        <p:blipFill>
          <a:blip r:embed="rId5">
            <a:extLst>
              <a:ext uri="{28A0092B-C50C-407E-A947-70E740481C1C}">
                <a14:useLocalDpi xmlns:a14="http://schemas.microsoft.com/office/drawing/2010/main" val="0"/>
              </a:ext>
            </a:extLst>
          </a:blip>
          <a:stretch>
            <a:fillRect/>
          </a:stretch>
        </p:blipFill>
        <p:spPr>
          <a:xfrm>
            <a:off x="332657" y="1503325"/>
            <a:ext cx="6240201" cy="7162245"/>
          </a:xfrm>
          <a:prstGeom prst="rect">
            <a:avLst/>
          </a:prstGeom>
        </p:spPr>
      </p:pic>
      <p:sp>
        <p:nvSpPr>
          <p:cNvPr id="2" name="TextBox 1">
            <a:extLst>
              <a:ext uri="{FF2B5EF4-FFF2-40B4-BE49-F238E27FC236}">
                <a16:creationId xmlns:a16="http://schemas.microsoft.com/office/drawing/2014/main" id="{2CAF8915-85AB-4E0B-8469-F986810EF236}"/>
              </a:ext>
            </a:extLst>
          </p:cNvPr>
          <p:cNvSpPr txBox="1"/>
          <p:nvPr/>
        </p:nvSpPr>
        <p:spPr>
          <a:xfrm>
            <a:off x="1052736" y="1327284"/>
            <a:ext cx="5184576" cy="584775"/>
          </a:xfrm>
          <a:prstGeom prst="rect">
            <a:avLst/>
          </a:prstGeom>
          <a:solidFill>
            <a:schemeClr val="bg1"/>
          </a:solidFill>
        </p:spPr>
        <p:txBody>
          <a:bodyPr wrap="square" rtlCol="0">
            <a:spAutoFit/>
          </a:bodyPr>
          <a:lstStyle/>
          <a:p>
            <a:pPr algn="ctr"/>
            <a:r>
              <a:rPr lang="en-US" sz="1600" dirty="0"/>
              <a:t>Holy angels, complete the sentences using the words in the box below.</a:t>
            </a:r>
          </a:p>
        </p:txBody>
      </p:sp>
    </p:spTree>
    <p:extLst>
      <p:ext uri="{BB962C8B-B14F-4D97-AF65-F5344CB8AC3E}">
        <p14:creationId xmlns:p14="http://schemas.microsoft.com/office/powerpoint/2010/main" val="3789510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226715" y="306392"/>
            <a:ext cx="4824833" cy="386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25" name="Picture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36943" y="154070"/>
            <a:ext cx="835915" cy="673514"/>
          </a:xfrm>
          <a:prstGeom prst="rect">
            <a:avLst/>
          </a:prstGeom>
        </p:spPr>
      </p:pic>
      <p:pic>
        <p:nvPicPr>
          <p:cNvPr id="7" name="Picture 2"/>
          <p:cNvPicPr>
            <a:picLocks noChangeAspect="1" noChangeArrowheads="1"/>
          </p:cNvPicPr>
          <p:nvPr/>
        </p:nvPicPr>
        <p:blipFill rotWithShape="1">
          <a:blip r:embed="rId3" cstate="print">
            <a:clrChange>
              <a:clrFrom>
                <a:srgbClr val="000000"/>
              </a:clrFrom>
              <a:clrTo>
                <a:srgbClr val="000000">
                  <a:alpha val="0"/>
                </a:srgbClr>
              </a:clrTo>
            </a:clrChange>
            <a:extLst>
              <a:ext uri="{BEBA8EAE-BF5A-486C-A8C5-ECC9F3942E4B}">
                <a14:imgProps xmlns:a14="http://schemas.microsoft.com/office/drawing/2010/main">
                  <a14:imgLayer r:embed="rId4">
                    <a14:imgEffect>
                      <a14:saturation sat="200000"/>
                    </a14:imgEffect>
                  </a14:imgLayer>
                </a14:imgProps>
              </a:ext>
              <a:ext uri="{28A0092B-C50C-407E-A947-70E740481C1C}">
                <a14:useLocalDpi xmlns:a14="http://schemas.microsoft.com/office/drawing/2010/main" val="0"/>
              </a:ext>
            </a:extLst>
          </a:blip>
          <a:srcRect l="3424" r="2561"/>
          <a:stretch/>
        </p:blipFill>
        <p:spPr bwMode="auto">
          <a:xfrm>
            <a:off x="125840" y="35496"/>
            <a:ext cx="5391392" cy="8215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a:extLst>
              <a:ext uri="{FF2B5EF4-FFF2-40B4-BE49-F238E27FC236}">
                <a16:creationId xmlns:a16="http://schemas.microsoft.com/office/drawing/2014/main" id="{5182F11F-D5A0-422E-AC0A-DA0C8DD7D4BB}"/>
              </a:ext>
            </a:extLst>
          </p:cNvPr>
          <p:cNvSpPr/>
          <p:nvPr/>
        </p:nvSpPr>
        <p:spPr>
          <a:xfrm>
            <a:off x="332657" y="827584"/>
            <a:ext cx="6408711" cy="338554"/>
          </a:xfrm>
          <a:prstGeom prst="rect">
            <a:avLst/>
          </a:prstGeom>
        </p:spPr>
        <p:txBody>
          <a:bodyPr wrap="square">
            <a:spAutoFit/>
          </a:bodyPr>
          <a:lstStyle/>
          <a:p>
            <a:pPr algn="ctr"/>
            <a:r>
              <a:rPr lang="es-CR" sz="1600" dirty="0" err="1">
                <a:latin typeface="Century Gothic" panose="020B0502020202020204" pitchFamily="34" charset="0"/>
              </a:rPr>
              <a:t>Lesson</a:t>
            </a:r>
            <a:r>
              <a:rPr lang="es-CR" sz="1600" dirty="0">
                <a:latin typeface="Century Gothic" panose="020B0502020202020204" pitchFamily="34" charset="0"/>
              </a:rPr>
              <a:t>#</a:t>
            </a:r>
            <a:r>
              <a:rPr lang="es-ES" sz="1600" dirty="0">
                <a:latin typeface="Century Gothic" panose="020B0502020202020204" pitchFamily="34" charset="0"/>
              </a:rPr>
              <a:t>290 Honor </a:t>
            </a:r>
            <a:r>
              <a:rPr lang="es-ES" sz="1600" dirty="0" err="1">
                <a:latin typeface="Century Gothic" panose="020B0502020202020204" pitchFamily="34" charset="0"/>
              </a:rPr>
              <a:t>Your</a:t>
            </a:r>
            <a:r>
              <a:rPr lang="es-ES" sz="1600" dirty="0">
                <a:latin typeface="Century Gothic" panose="020B0502020202020204" pitchFamily="34" charset="0"/>
              </a:rPr>
              <a:t> </a:t>
            </a:r>
            <a:r>
              <a:rPr lang="es-ES" sz="1600" dirty="0" err="1">
                <a:latin typeface="Century Gothic" panose="020B0502020202020204" pitchFamily="34" charset="0"/>
              </a:rPr>
              <a:t>Father</a:t>
            </a:r>
            <a:r>
              <a:rPr lang="es-ES" sz="1600" dirty="0">
                <a:latin typeface="Century Gothic" panose="020B0502020202020204" pitchFamily="34" charset="0"/>
              </a:rPr>
              <a:t> and </a:t>
            </a:r>
            <a:r>
              <a:rPr lang="es-ES" sz="1600" dirty="0" err="1">
                <a:latin typeface="Century Gothic" panose="020B0502020202020204" pitchFamily="34" charset="0"/>
              </a:rPr>
              <a:t>Your</a:t>
            </a:r>
            <a:r>
              <a:rPr lang="es-ES" sz="1600" dirty="0">
                <a:latin typeface="Century Gothic" panose="020B0502020202020204" pitchFamily="34" charset="0"/>
              </a:rPr>
              <a:t> </a:t>
            </a:r>
            <a:r>
              <a:rPr lang="es-ES" sz="1600" dirty="0" err="1">
                <a:latin typeface="Century Gothic" panose="020B0502020202020204" pitchFamily="34" charset="0"/>
              </a:rPr>
              <a:t>Mother</a:t>
            </a:r>
            <a:endParaRPr lang="es-CR" sz="1600" dirty="0">
              <a:latin typeface="Century Gothic" panose="020B0502020202020204" pitchFamily="34" charset="0"/>
            </a:endParaRPr>
          </a:p>
        </p:txBody>
      </p:sp>
      <p:pic>
        <p:nvPicPr>
          <p:cNvPr id="6" name="Picture 5">
            <a:extLst>
              <a:ext uri="{FF2B5EF4-FFF2-40B4-BE49-F238E27FC236}">
                <a16:creationId xmlns:a16="http://schemas.microsoft.com/office/drawing/2014/main" id="{7AEA8300-3AF8-4FE9-BEAB-2EDAC1332118}"/>
              </a:ext>
            </a:extLst>
          </p:cNvPr>
          <p:cNvPicPr/>
          <p:nvPr/>
        </p:nvPicPr>
        <p:blipFill>
          <a:blip r:embed="rId5">
            <a:extLst>
              <a:ext uri="{28A0092B-C50C-407E-A947-70E740481C1C}">
                <a14:useLocalDpi xmlns:a14="http://schemas.microsoft.com/office/drawing/2010/main" val="0"/>
              </a:ext>
            </a:extLst>
          </a:blip>
          <a:stretch>
            <a:fillRect/>
          </a:stretch>
        </p:blipFill>
        <p:spPr>
          <a:xfrm>
            <a:off x="96120" y="1186722"/>
            <a:ext cx="6539396" cy="8653292"/>
          </a:xfrm>
          <a:prstGeom prst="rect">
            <a:avLst/>
          </a:prstGeom>
        </p:spPr>
      </p:pic>
      <p:sp>
        <p:nvSpPr>
          <p:cNvPr id="2" name="TextBox 1">
            <a:extLst>
              <a:ext uri="{FF2B5EF4-FFF2-40B4-BE49-F238E27FC236}">
                <a16:creationId xmlns:a16="http://schemas.microsoft.com/office/drawing/2014/main" id="{CD7BBDAF-5D2C-47A6-AF60-970B3403D722}"/>
              </a:ext>
            </a:extLst>
          </p:cNvPr>
          <p:cNvSpPr txBox="1"/>
          <p:nvPr/>
        </p:nvSpPr>
        <p:spPr>
          <a:xfrm>
            <a:off x="332656" y="1300377"/>
            <a:ext cx="6192688" cy="369332"/>
          </a:xfrm>
          <a:prstGeom prst="rect">
            <a:avLst/>
          </a:prstGeom>
          <a:solidFill>
            <a:schemeClr val="bg1"/>
          </a:solidFill>
        </p:spPr>
        <p:txBody>
          <a:bodyPr wrap="square" rtlCol="0">
            <a:spAutoFit/>
          </a:bodyPr>
          <a:lstStyle/>
          <a:p>
            <a:pPr algn="ctr"/>
            <a:r>
              <a:rPr lang="en-US" dirty="0"/>
              <a:t>Answers</a:t>
            </a:r>
          </a:p>
        </p:txBody>
      </p:sp>
    </p:spTree>
    <p:extLst>
      <p:ext uri="{BB962C8B-B14F-4D97-AF65-F5344CB8AC3E}">
        <p14:creationId xmlns:p14="http://schemas.microsoft.com/office/powerpoint/2010/main" val="28191536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1206568</TotalTime>
  <Words>828</Words>
  <Application>Microsoft Office PowerPoint</Application>
  <PresentationFormat>On-screen Show (4:3)</PresentationFormat>
  <Paragraphs>71</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Century Gothic</vt:lpstr>
      <vt:lpstr>Harrington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Tanya Cobena</cp:lastModifiedBy>
  <cp:revision>8736</cp:revision>
  <cp:lastPrinted>2015-12-22T05:03:42Z</cp:lastPrinted>
  <dcterms:created xsi:type="dcterms:W3CDTF">2011-04-01T14:17:38Z</dcterms:created>
  <dcterms:modified xsi:type="dcterms:W3CDTF">2020-05-30T01:50:27Z</dcterms:modified>
</cp:coreProperties>
</file>