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81" r:id="rId4"/>
    <p:sldId id="282" r:id="rId5"/>
    <p:sldId id="283" r:id="rId6"/>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6BA"/>
    <a:srgbClr val="3AB849"/>
    <a:srgbClr val="ED3611"/>
    <a:srgbClr val="F2B800"/>
    <a:srgbClr val="FF0066"/>
    <a:srgbClr val="F26A1E"/>
    <a:srgbClr val="FD070D"/>
    <a:srgbClr val="FFFCF3"/>
    <a:srgbClr val="FFF7E1"/>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7" autoAdjust="0"/>
    <p:restoredTop sz="94434" autoAdjust="0"/>
  </p:normalViewPr>
  <p:slideViewPr>
    <p:cSldViewPr>
      <p:cViewPr>
        <p:scale>
          <a:sx n="70" d="100"/>
          <a:sy n="70" d="100"/>
        </p:scale>
        <p:origin x="-354"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11/02/2017</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11/02/2017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11/02/2017</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257489" y="46988"/>
            <a:ext cx="4516893" cy="400110"/>
          </a:xfrm>
          <a:prstGeom prst="rect">
            <a:avLst/>
          </a:prstGeom>
          <a:noFill/>
          <a:ln w="9525">
            <a:noFill/>
            <a:miter lim="800000"/>
            <a:headEnd/>
            <a:tailEnd/>
          </a:ln>
        </p:spPr>
        <p:txBody>
          <a:bodyPr wrap="square">
            <a:spAutoFit/>
          </a:bodyPr>
          <a:lstStyle/>
          <a:p>
            <a:pPr algn="ctr" eaLnBrk="1" hangingPunct="1"/>
            <a:r>
              <a:rPr lang="es-ES" altLang="es-MX" sz="2000" b="1" dirty="0" smtClean="0">
                <a:latin typeface="Harrington" panose="04040505050A02020702" pitchFamily="82" charset="0"/>
              </a:rPr>
              <a:t>The King </a:t>
            </a:r>
            <a:r>
              <a:rPr lang="en-US" altLang="es-MX" sz="2000" b="1" dirty="0" smtClean="0">
                <a:latin typeface="Harrington" panose="04040505050A02020702" pitchFamily="82" charset="0"/>
              </a:rPr>
              <a:t>of Salem- Government of God</a:t>
            </a:r>
            <a:endParaRPr lang="en-US" altLang="es-MX" sz="2000" dirty="0">
              <a:latin typeface="Harrington" panose="04040505050A02020702" pitchFamily="82" charset="0"/>
            </a:endParaRPr>
          </a:p>
        </p:txBody>
      </p:sp>
      <p:sp>
        <p:nvSpPr>
          <p:cNvPr id="7" name="68 Rectángulo"/>
          <p:cNvSpPr>
            <a:spLocks noChangeArrowheads="1"/>
          </p:cNvSpPr>
          <p:nvPr/>
        </p:nvSpPr>
        <p:spPr bwMode="auto">
          <a:xfrm>
            <a:off x="116632" y="1317258"/>
            <a:ext cx="6552728" cy="7786747"/>
          </a:xfrm>
          <a:prstGeom prst="rect">
            <a:avLst/>
          </a:prstGeom>
          <a:noFill/>
          <a:ln w="38100">
            <a:solidFill>
              <a:srgbClr val="ED3611"/>
            </a:solidFill>
            <a:prstDash val="lgDashDotDot"/>
            <a:miter lim="800000"/>
            <a:headEnd/>
            <a:tailEnd/>
          </a:ln>
        </p:spPr>
        <p:txBody>
          <a:bodyPr wrap="square">
            <a:spAutoFit/>
          </a:bodyPr>
          <a:lstStyle/>
          <a:p>
            <a:pPr algn="ctr" eaLnBrk="1" hangingPunct="1"/>
            <a:r>
              <a:rPr lang="en-US" altLang="es-MX" sz="1200" dirty="0" smtClean="0">
                <a:latin typeface="Arial" panose="020B0604020202020204" pitchFamily="34" charset="0"/>
                <a:cs typeface="Arial" panose="020B0604020202020204" pitchFamily="34" charset="0"/>
              </a:rPr>
              <a:t>Columns of the temple today we will see how Christ Lisbet, the Wife of God, is the one who puts ORDER in the earthly MIND. She explains what an unclean spirit and a demon is. She reminds us that we must dress ourselves with the armor of God and obey CL.</a:t>
            </a:r>
            <a:r>
              <a:rPr lang="en-US" sz="1200" dirty="0" smtClean="0">
                <a:solidFill>
                  <a:srgbClr val="3AB849"/>
                </a:solidFill>
                <a:latin typeface="Arial" panose="020B0604020202020204" pitchFamily="34" charset="0"/>
                <a:cs typeface="Arial" panose="020B0604020202020204" pitchFamily="34" charset="0"/>
              </a:rPr>
              <a:t> </a:t>
            </a:r>
          </a:p>
          <a:p>
            <a:pPr algn="ctr" eaLnBrk="1" hangingPunct="1"/>
            <a:endParaRPr lang="es-CR" sz="1000" b="1" u="sng" dirty="0">
              <a:solidFill>
                <a:srgbClr val="3AB849"/>
              </a:solidFill>
              <a:latin typeface="Arial" panose="020B0604020202020204" pitchFamily="34" charset="0"/>
              <a:cs typeface="Arial" panose="020B0604020202020204" pitchFamily="34" charset="0"/>
            </a:endParaRPr>
          </a:p>
          <a:p>
            <a:pPr algn="ctr" eaLnBrk="1" hangingPunct="1"/>
            <a:r>
              <a:rPr lang="en-US" sz="1200" b="1" u="sng" dirty="0" smtClean="0">
                <a:latin typeface="Arial" panose="020B0604020202020204" pitchFamily="34" charset="0"/>
                <a:cs typeface="Arial" panose="020B0604020202020204" pitchFamily="34" charset="0"/>
              </a:rPr>
              <a:t>An unclean spirit</a:t>
            </a:r>
            <a:r>
              <a:rPr lang="en-US" sz="1200" dirty="0" smtClean="0">
                <a:latin typeface="Arial" panose="020B0604020202020204" pitchFamily="34" charset="0"/>
                <a:cs typeface="Arial" panose="020B0604020202020204" pitchFamily="34" charset="0"/>
              </a:rPr>
              <a:t> or a “spirit of error”: is what comes from the  mouth (the teachings) of the foolish virgins, which is not clean nor pure, but is disorderly, disobedient and false. </a:t>
            </a:r>
          </a:p>
          <a:p>
            <a:pPr eaLnBrk="1" hangingPunct="1"/>
            <a:endParaRPr lang="en-US" sz="1200" dirty="0" smtClean="0">
              <a:latin typeface="Arial" panose="020B0604020202020204" pitchFamily="34" charset="0"/>
              <a:cs typeface="Arial" panose="020B0604020202020204" pitchFamily="34" charset="0"/>
            </a:endParaRPr>
          </a:p>
          <a:p>
            <a:pPr eaLnBrk="1" hangingPunct="1"/>
            <a:r>
              <a:rPr lang="en-US" sz="1200" b="1" u="sng" dirty="0" smtClean="0">
                <a:latin typeface="Arial" panose="020B0604020202020204" pitchFamily="34" charset="0"/>
                <a:cs typeface="Arial" panose="020B0604020202020204" pitchFamily="34" charset="0"/>
              </a:rPr>
              <a:t>Demon</a:t>
            </a:r>
            <a:r>
              <a:rPr lang="en-US" sz="1200" dirty="0" smtClean="0">
                <a:latin typeface="Arial" panose="020B0604020202020204" pitchFamily="34" charset="0"/>
                <a:cs typeface="Arial" panose="020B0604020202020204" pitchFamily="34" charset="0"/>
              </a:rPr>
              <a:t>: is a person made of flesh and bone that talks and acts like a foolish virgin and lives according to the carnal mind. They are not in agreement with ML and Their perfect order of cleanliness. It is a person who destroys their own temple. Someone who does not believe in CL and disobeys Her teachings. </a:t>
            </a:r>
            <a:r>
              <a:rPr lang="en-US" sz="1200" b="1" dirty="0" smtClean="0">
                <a:latin typeface="Arial" panose="020B0604020202020204" pitchFamily="34" charset="0"/>
                <a:cs typeface="Arial" panose="020B0604020202020204" pitchFamily="34" charset="0"/>
              </a:rPr>
              <a:t>It is not something or someone mystical like a ghost and causes fear like others made us believe.</a:t>
            </a:r>
            <a:r>
              <a:rPr lang="en-US" sz="1200" dirty="0" smtClean="0">
                <a:solidFill>
                  <a:srgbClr val="3AB849"/>
                </a:solidFill>
              </a:rPr>
              <a:t> </a:t>
            </a:r>
            <a:endParaRPr lang="en-US" sz="1200" dirty="0" smtClean="0">
              <a:solidFill>
                <a:srgbClr val="3AB849"/>
              </a:solidFill>
            </a:endParaRPr>
          </a:p>
          <a:p>
            <a:pPr eaLnBrk="1" hangingPunct="1"/>
            <a:endParaRPr lang="en-US" sz="1200" dirty="0">
              <a:solidFill>
                <a:srgbClr val="3AB849"/>
              </a:solidFill>
              <a:latin typeface="Arial" panose="020B0604020202020204" pitchFamily="34" charset="0"/>
              <a:cs typeface="Arial" panose="020B0604020202020204" pitchFamily="34" charset="0"/>
            </a:endParaRPr>
          </a:p>
          <a:p>
            <a:pPr eaLnBrk="1" hangingPunct="1"/>
            <a:r>
              <a:rPr lang="en-US" sz="1200" dirty="0" smtClean="0">
                <a:latin typeface="Arial" panose="020B0604020202020204" pitchFamily="34" charset="0"/>
                <a:cs typeface="Arial" panose="020B0604020202020204" pitchFamily="34" charset="0"/>
              </a:rPr>
              <a:t>Christ </a:t>
            </a:r>
            <a:r>
              <a:rPr lang="en-US" sz="1200" dirty="0" smtClean="0">
                <a:latin typeface="Arial" panose="020B0604020202020204" pitchFamily="34" charset="0"/>
                <a:cs typeface="Arial" panose="020B0604020202020204" pitchFamily="34" charset="0"/>
              </a:rPr>
              <a:t>Mary and Christ Lisbet both start their ministry by nourishing the spiritual man, with the knowledge of the Eternal Gospel.  </a:t>
            </a:r>
            <a:r>
              <a:rPr lang="en-US" sz="1200" u="sng" dirty="0" smtClean="0">
                <a:latin typeface="Arial" panose="020B0604020202020204" pitchFamily="34" charset="0"/>
                <a:cs typeface="Arial" panose="020B0604020202020204" pitchFamily="34" charset="0"/>
              </a:rPr>
              <a:t>Knowledge of the Eternal Gospel identifies the “unclean spirit” (carnal mind) in the foolish virgins,</a:t>
            </a:r>
            <a:r>
              <a:rPr lang="en-US" sz="1200" dirty="0" smtClean="0">
                <a:latin typeface="Arial" panose="020B0604020202020204" pitchFamily="34" charset="0"/>
                <a:cs typeface="Arial" panose="020B0604020202020204" pitchFamily="34" charset="0"/>
              </a:rPr>
              <a:t> that manifests like this:</a:t>
            </a:r>
          </a:p>
          <a:p>
            <a:pPr marL="228600" indent="-228600" eaLnBrk="1" hangingPunct="1">
              <a:buFont typeface="+mj-lt"/>
              <a:buAutoNum type="arabicPeriod"/>
            </a:pPr>
            <a:endParaRPr lang="en-US" sz="1200" dirty="0" smtClean="0">
              <a:latin typeface="Arial" panose="020B0604020202020204" pitchFamily="34" charset="0"/>
              <a:cs typeface="Arial" panose="020B0604020202020204" pitchFamily="34" charset="0"/>
            </a:endParaRPr>
          </a:p>
          <a:p>
            <a:pPr marL="228600" indent="-228600" eaLnBrk="1" hangingPunct="1">
              <a:buFont typeface="+mj-lt"/>
              <a:buAutoNum type="arabicPeriod"/>
            </a:pPr>
            <a:r>
              <a:rPr lang="en-US" sz="1200" dirty="0" smtClean="0">
                <a:latin typeface="Arial" panose="020B0604020202020204" pitchFamily="34" charset="0"/>
                <a:cs typeface="Arial" panose="020B0604020202020204" pitchFamily="34" charset="0"/>
              </a:rPr>
              <a:t>When </a:t>
            </a:r>
            <a:r>
              <a:rPr lang="en-US" sz="1200" u="sng" dirty="0" smtClean="0">
                <a:latin typeface="Arial" panose="020B0604020202020204" pitchFamily="34" charset="0"/>
                <a:cs typeface="Arial" panose="020B0604020202020204" pitchFamily="34" charset="0"/>
              </a:rPr>
              <a:t>someone does not submit to the Order of Melquisedec</a:t>
            </a:r>
            <a:r>
              <a:rPr lang="en-US" sz="1200" dirty="0" smtClean="0">
                <a:latin typeface="Arial" panose="020B0604020202020204" pitchFamily="34" charset="0"/>
                <a:cs typeface="Arial" panose="020B0604020202020204" pitchFamily="34" charset="0"/>
              </a:rPr>
              <a:t> which is believing that God is 2 in 1 - MelquisedecLisbet, that is an unclean spirit because </a:t>
            </a:r>
            <a:r>
              <a:rPr lang="en-US" sz="1200" u="sng" dirty="0" smtClean="0">
                <a:latin typeface="Arial" panose="020B0604020202020204" pitchFamily="34" charset="0"/>
                <a:cs typeface="Arial" panose="020B0604020202020204" pitchFamily="34" charset="0"/>
              </a:rPr>
              <a:t>they are left alone without the Meet Helper that is Christ Lisbet</a:t>
            </a:r>
            <a:r>
              <a:rPr lang="en-US" sz="1200" dirty="0" smtClean="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pPr marL="228600" indent="-228600" eaLnBrk="1" hangingPunct="1">
              <a:buFont typeface="+mj-lt"/>
              <a:buAutoNum type="arabicPeriod"/>
            </a:pPr>
            <a:r>
              <a:rPr lang="en-US" sz="1200" dirty="0" smtClean="0">
                <a:latin typeface="Arial" panose="020B0604020202020204" pitchFamily="34" charset="0"/>
                <a:cs typeface="Arial" panose="020B0604020202020204" pitchFamily="34" charset="0"/>
              </a:rPr>
              <a:t>A </a:t>
            </a:r>
            <a:r>
              <a:rPr lang="en-US" sz="1200" dirty="0" smtClean="0">
                <a:latin typeface="Arial" panose="020B0604020202020204" pitchFamily="34" charset="0"/>
                <a:cs typeface="Arial" panose="020B0604020202020204" pitchFamily="34" charset="0"/>
              </a:rPr>
              <a:t>person made of flesh and bones that is a rebel, that goes against the teachings of the Eternal Gospel of CL. This results in a Root of Bitterness and they can not have PEACE.</a:t>
            </a:r>
          </a:p>
          <a:p>
            <a:pPr marL="228600" indent="-228600" eaLnBrk="1" hangingPunct="1">
              <a:buFont typeface="+mj-lt"/>
              <a:buAutoNum type="arabicPeriod"/>
            </a:pPr>
            <a:r>
              <a:rPr lang="en-US" sz="1200" dirty="0" smtClean="0">
                <a:latin typeface="Arial" panose="020B0604020202020204" pitchFamily="34" charset="0"/>
                <a:cs typeface="Arial" panose="020B0604020202020204" pitchFamily="34" charset="0"/>
              </a:rPr>
              <a:t>When the older brother dominates and reigns over the younger brother (the twins). </a:t>
            </a:r>
          </a:p>
          <a:p>
            <a:pPr algn="ctr" eaLnBrk="1" hangingPunct="1"/>
            <a:endParaRPr lang="es-CR" sz="1000" dirty="0" smtClean="0">
              <a:latin typeface="Arial" panose="020B0604020202020204" pitchFamily="34" charset="0"/>
              <a:cs typeface="Arial" panose="020B0604020202020204" pitchFamily="34" charset="0"/>
            </a:endParaRPr>
          </a:p>
          <a:p>
            <a:pPr eaLnBrk="1" hangingPunct="1"/>
            <a:r>
              <a:rPr lang="en-US" sz="1400" b="1" dirty="0" smtClean="0">
                <a:latin typeface="Arial" panose="020B0604020202020204" pitchFamily="34" charset="0"/>
                <a:cs typeface="Arial" panose="020B0604020202020204" pitchFamily="34" charset="0"/>
              </a:rPr>
              <a:t>Christ Lisbet teaches us that</a:t>
            </a:r>
            <a:r>
              <a:rPr lang="en-US" sz="1400" dirty="0" smtClean="0">
                <a:latin typeface="Arial" panose="020B0604020202020204" pitchFamily="34" charset="0"/>
                <a:cs typeface="Arial" panose="020B0604020202020204" pitchFamily="34" charset="0"/>
              </a:rPr>
              <a:t>:</a:t>
            </a:r>
          </a:p>
          <a:p>
            <a:pPr marL="171450" indent="-171450" eaLnBrk="1" hangingPunct="1">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older brother, that is disobedient, is put there by God to see our LOVE, OBEDIENCE, AND SUBMISSION to MelquisedecLisbet, doing everything by the FAITH of CL.  </a:t>
            </a:r>
          </a:p>
          <a:p>
            <a:pPr marL="171450" indent="-171450" eaLnBrk="1" hangingPunct="1">
              <a:buFont typeface="Arial" panose="020B0604020202020204" pitchFamily="34" charset="0"/>
              <a:buChar char="•"/>
            </a:pPr>
            <a:r>
              <a:rPr lang="en-US" sz="1200" dirty="0" smtClean="0">
                <a:latin typeface="Arial" panose="020B0604020202020204" pitchFamily="34" charset="0"/>
                <a:cs typeface="Arial" panose="020B0604020202020204" pitchFamily="34" charset="0"/>
              </a:rPr>
              <a:t>To God the bad side is knowing the good and the bad and still disobeying God ML and not being able to reconcile the twins with the true sacrifice of Christ Lisbet in the mind. </a:t>
            </a:r>
          </a:p>
          <a:p>
            <a:pPr marL="171450" indent="-171450" eaLnBrk="1" hangingPunct="1">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older brother should be loved and reconciled so that it does not become an unclean spirit. </a:t>
            </a:r>
          </a:p>
          <a:p>
            <a:pPr marL="171450" indent="-171450" eaLnBrk="1" hangingPunct="1">
              <a:buFont typeface="Arial" panose="020B0604020202020204" pitchFamily="34" charset="0"/>
              <a:buChar char="•"/>
            </a:pPr>
            <a:r>
              <a:rPr lang="en-US" sz="1200" dirty="0" smtClean="0">
                <a:latin typeface="Arial" panose="020B0604020202020204" pitchFamily="34" charset="0"/>
                <a:cs typeface="Arial" panose="020B0604020202020204" pitchFamily="34" charset="0"/>
              </a:rPr>
              <a:t>With CL living disorderly and doing bad has ended. She put ORDER in the house of God, our minds. In The King of Salem there is no room for unclean spirits and demons.</a:t>
            </a:r>
          </a:p>
          <a:p>
            <a:pPr marL="171450" indent="-171450" eaLnBrk="1" hangingPunct="1">
              <a:buFont typeface="Arial" panose="020B0604020202020204" pitchFamily="34" charset="0"/>
              <a:buChar char="•"/>
            </a:pPr>
            <a:r>
              <a:rPr lang="en-US" sz="1200" dirty="0" smtClean="0">
                <a:latin typeface="Arial" panose="020B0604020202020204" pitchFamily="34" charset="0"/>
                <a:cs typeface="Arial" panose="020B0604020202020204" pitchFamily="34" charset="0"/>
              </a:rPr>
              <a:t>With the Eternal Gospel the first fruits put every spirit (knowledge) to the test and are not fooled by anyone. We use all of the armor of God.</a:t>
            </a:r>
          </a:p>
          <a:p>
            <a:pPr eaLnBrk="1" hangingPunct="1"/>
            <a:endParaRPr lang="en-US" sz="1000" dirty="0" smtClean="0">
              <a:latin typeface="Arial" panose="020B0604020202020204" pitchFamily="34" charset="0"/>
              <a:cs typeface="Arial" panose="020B0604020202020204" pitchFamily="34" charset="0"/>
            </a:endParaRPr>
          </a:p>
          <a:p>
            <a:pPr algn="ctr" eaLnBrk="1" hangingPunct="1"/>
            <a:r>
              <a:rPr lang="en-US" sz="1200" dirty="0" smtClean="0">
                <a:latin typeface="Arial" panose="020B0604020202020204" pitchFamily="34" charset="0"/>
                <a:cs typeface="Arial" panose="020B0604020202020204" pitchFamily="34" charset="0"/>
              </a:rPr>
              <a:t>SR we do not need to fear anything because our Mother Lisbet tells us that no one has </a:t>
            </a:r>
          </a:p>
          <a:p>
            <a:pPr algn="ctr" eaLnBrk="1" hangingPunct="1"/>
            <a:r>
              <a:rPr lang="en-US" sz="1200" dirty="0" smtClean="0">
                <a:latin typeface="Arial" panose="020B0604020202020204" pitchFamily="34" charset="0"/>
                <a:cs typeface="Arial" panose="020B0604020202020204" pitchFamily="34" charset="0"/>
              </a:rPr>
              <a:t>made a weapon that can destroy us. Nothing bad can touch us, </a:t>
            </a:r>
          </a:p>
          <a:p>
            <a:pPr algn="ctr" eaLnBrk="1" hangingPunct="1"/>
            <a:r>
              <a:rPr lang="en-US" sz="1200" dirty="0" smtClean="0">
                <a:latin typeface="Arial" panose="020B0604020202020204" pitchFamily="34" charset="0"/>
                <a:cs typeface="Arial" panose="020B0604020202020204" pitchFamily="34" charset="0"/>
              </a:rPr>
              <a:t>God, MelquisedecLisbet, protect us and have those that Adore them triumph.  </a:t>
            </a:r>
          </a:p>
          <a:p>
            <a:pPr algn="ctr" eaLnBrk="1" hangingPunct="1"/>
            <a:r>
              <a:rPr lang="en-US" sz="1200" dirty="0" smtClean="0">
                <a:latin typeface="Arial" panose="020B0604020202020204" pitchFamily="34" charset="0"/>
                <a:cs typeface="Arial" panose="020B0604020202020204" pitchFamily="34" charset="0"/>
              </a:rPr>
              <a:t>Only with ML we have PEACE and HAPPINESS forever.</a:t>
            </a:r>
          </a:p>
          <a:p>
            <a:pPr algn="ctr" eaLnBrk="1" hangingPunct="1"/>
            <a:endParaRPr lang="es-CR" sz="1000" b="1" dirty="0" smtClean="0">
              <a:solidFill>
                <a:srgbClr val="3AB84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1" hangingPunct="1"/>
            <a:r>
              <a:rPr lang="en-US" sz="1400" b="1" dirty="0" smtClean="0">
                <a:solidFill>
                  <a:srgbClr val="2006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MelquisedecLisbet I only have reverent fear towards you, I LOVE YOU</a:t>
            </a:r>
            <a:r>
              <a:rPr lang="es-CR" sz="1400" b="1" dirty="0" smtClean="0">
                <a:solidFill>
                  <a:srgbClr val="2006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21" name="2 CuadroTexto"/>
          <p:cNvSpPr txBox="1">
            <a:spLocks noChangeArrowheads="1"/>
          </p:cNvSpPr>
          <p:nvPr/>
        </p:nvSpPr>
        <p:spPr bwMode="auto">
          <a:xfrm>
            <a:off x="-9525" y="886371"/>
            <a:ext cx="2340875" cy="430887"/>
          </a:xfrm>
          <a:prstGeom prst="rect">
            <a:avLst/>
          </a:prstGeom>
          <a:noFill/>
          <a:ln w="9525">
            <a:noFill/>
            <a:miter lim="800000"/>
            <a:headEnd/>
            <a:tailEnd/>
          </a:ln>
        </p:spPr>
        <p:txBody>
          <a:bodyPr wrap="square">
            <a:spAutoFit/>
          </a:bodyPr>
          <a:lstStyle/>
          <a:p>
            <a:pPr eaLnBrk="1" hangingPunct="1"/>
            <a:r>
              <a:rPr lang="en-US" altLang="es-MX" sz="1100" b="1" dirty="0" smtClean="0"/>
              <a:t>For MelquisedecLisbet!!</a:t>
            </a:r>
          </a:p>
          <a:p>
            <a:pPr eaLnBrk="1" hangingPunct="1"/>
            <a:r>
              <a:rPr lang="en-US" altLang="es-MX" sz="1100" b="1" dirty="0" smtClean="0"/>
              <a:t>For our Father and our Mother!!</a:t>
            </a:r>
            <a:endParaRPr lang="en-US" altLang="es-MX" sz="1100" b="1" dirty="0"/>
          </a:p>
        </p:txBody>
      </p:sp>
      <p:sp>
        <p:nvSpPr>
          <p:cNvPr id="14" name="Rectangle 13"/>
          <p:cNvSpPr/>
          <p:nvPr/>
        </p:nvSpPr>
        <p:spPr>
          <a:xfrm>
            <a:off x="1307567" y="365628"/>
            <a:ext cx="4492003" cy="830997"/>
          </a:xfrm>
          <a:prstGeom prst="rect">
            <a:avLst/>
          </a:prstGeom>
        </p:spPr>
        <p:txBody>
          <a:bodyPr wrap="square">
            <a:spAutoFit/>
          </a:bodyPr>
          <a:lstStyle/>
          <a:p>
            <a:pPr algn="ctr" eaLnBrk="1" hangingPunct="1"/>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Lesson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118 </a:t>
            </a:r>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Revelations and Comparisons between what happened 2,000 years ago with Christ Mary and also with Christ Lisbet –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Part 8</a:t>
            </a:r>
            <a:endPar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5631" y="1210055"/>
            <a:ext cx="314653" cy="637093"/>
          </a:xfrm>
          <a:prstGeom prst="rect">
            <a:avLst/>
          </a:prstGeom>
        </p:spPr>
      </p:pic>
      <p:pic>
        <p:nvPicPr>
          <p:cNvPr id="17" name="Picture 16" descr="C:\Users\Kathya\Downloads\Marco MCL.png"/>
          <p:cNvPicPr/>
          <p:nvPr/>
        </p:nvPicPr>
        <p:blipFill rotWithShape="1">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r="86254" b="87384"/>
          <a:stretch/>
        </p:blipFill>
        <p:spPr bwMode="auto">
          <a:xfrm>
            <a:off x="6165303" y="8316415"/>
            <a:ext cx="712241" cy="817955"/>
          </a:xfrm>
          <a:prstGeom prst="rect">
            <a:avLst/>
          </a:prstGeom>
          <a:noFill/>
          <a:ln>
            <a:noFill/>
          </a:ln>
          <a:extLst>
            <a:ext uri="{53640926-AAD7-44D8-BBD7-CCE9431645EC}">
              <a14:shadowObscured xmlns:a14="http://schemas.microsoft.com/office/drawing/2010/main"/>
            </a:ext>
          </a:extLst>
        </p:spPr>
      </p:pic>
      <p:pic>
        <p:nvPicPr>
          <p:cNvPr id="18" name="Picture 17" descr="C:\Users\Kathya\Downloads\Marco MCL.png"/>
          <p:cNvPicPr/>
          <p:nvPr/>
        </p:nvPicPr>
        <p:blipFill rotWithShape="1">
          <a:blip r:embed="rId4">
            <a:clrChange>
              <a:clrFrom>
                <a:srgbClr val="FFFEFF"/>
              </a:clrFrom>
              <a:clrTo>
                <a:srgbClr val="FFFEFF">
                  <a:alpha val="0"/>
                </a:srgbClr>
              </a:clrTo>
            </a:clrChange>
            <a:extLst>
              <a:ext uri="{28A0092B-C50C-407E-A947-70E740481C1C}">
                <a14:useLocalDpi xmlns:a14="http://schemas.microsoft.com/office/drawing/2010/main" val="0"/>
              </a:ext>
            </a:extLst>
          </a:blip>
          <a:srcRect l="21000" t="88302" r="60669" b="-110"/>
          <a:stretch/>
        </p:blipFill>
        <p:spPr bwMode="auto">
          <a:xfrm>
            <a:off x="-27899" y="8172400"/>
            <a:ext cx="716367" cy="784225"/>
          </a:xfrm>
          <a:prstGeom prst="rect">
            <a:avLst/>
          </a:prstGeom>
          <a:noFill/>
          <a:ln>
            <a:noFill/>
          </a:ln>
          <a:extLst>
            <a:ext uri="{53640926-AAD7-44D8-BBD7-CCE9431645EC}">
              <a14:shadowObscured xmlns:a14="http://schemas.microsoft.com/office/drawing/2010/main"/>
            </a:ext>
          </a:extLst>
        </p:spPr>
      </p:pic>
      <p:pic>
        <p:nvPicPr>
          <p:cNvPr id="25" name="Picture 24"/>
          <p:cNvPicPr/>
          <p:nvPr/>
        </p:nvPicPr>
        <p:blipFill>
          <a:blip r:embed="rId3" cstate="print">
            <a:extLst>
              <a:ext uri="{28A0092B-C50C-407E-A947-70E740481C1C}">
                <a14:useLocalDpi xmlns:a14="http://schemas.microsoft.com/office/drawing/2010/main" val="0"/>
              </a:ext>
            </a:extLst>
          </a:blip>
          <a:stretch>
            <a:fillRect/>
          </a:stretch>
        </p:blipFill>
        <p:spPr>
          <a:xfrm>
            <a:off x="6521423" y="1210333"/>
            <a:ext cx="356121" cy="637093"/>
          </a:xfrm>
          <a:prstGeom prst="rect">
            <a:avLst/>
          </a:prstGeom>
        </p:spPr>
      </p:pic>
      <p:pic>
        <p:nvPicPr>
          <p:cNvPr id="26" name="Picture 25" descr="C:\Users\Kathya\Downloads\Marco MCL.png"/>
          <p:cNvPicPr/>
          <p:nvPr/>
        </p:nvPicPr>
        <p:blipFill rotWithShape="1">
          <a:blip r:embed="rId4">
            <a:extLst>
              <a:ext uri="{28A0092B-C50C-407E-A947-70E740481C1C}">
                <a14:useLocalDpi xmlns:a14="http://schemas.microsoft.com/office/drawing/2010/main" val="0"/>
              </a:ext>
            </a:extLst>
          </a:blip>
          <a:srcRect l="36613" t="-537" r="37449" b="88994"/>
          <a:stretch/>
        </p:blipFill>
        <p:spPr bwMode="auto">
          <a:xfrm>
            <a:off x="6355044" y="3986533"/>
            <a:ext cx="522500" cy="608433"/>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75" y="49512"/>
            <a:ext cx="1209614" cy="83686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4382" y="0"/>
            <a:ext cx="1103162" cy="886372"/>
          </a:xfrm>
          <a:prstGeom prst="rect">
            <a:avLst/>
          </a:prstGeom>
        </p:spPr>
      </p:pic>
    </p:spTree>
    <p:extLst>
      <p:ext uri="{BB962C8B-B14F-4D97-AF65-F5344CB8AC3E}">
        <p14:creationId xmlns:p14="http://schemas.microsoft.com/office/powerpoint/2010/main" val="30365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814" y="1738207"/>
            <a:ext cx="6501058" cy="5047536"/>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Instructions for the class</a:t>
            </a:r>
            <a:r>
              <a:rPr lang="en-US" sz="1400" b="1" dirty="0" smtClean="0">
                <a:latin typeface="Arial" panose="020B0604020202020204" pitchFamily="34" charset="0"/>
                <a:cs typeface="Arial" panose="020B0604020202020204" pitchFamily="34" charset="0"/>
              </a:rPr>
              <a:t>:</a:t>
            </a:r>
          </a:p>
          <a:p>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Make copies of pages 1 </a:t>
            </a:r>
            <a:r>
              <a:rPr lang="en-US" sz="1400" dirty="0" smtClean="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3 for the younger SR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Make copies of pages 1 and 4 for the older SR</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collaborator gives a brief introduction to the lesson</a:t>
            </a:r>
            <a:r>
              <a:rPr lang="en-US" sz="1400" dirty="0" smtClean="0">
                <a:latin typeface="Arial" panose="020B0604020202020204" pitchFamily="34" charset="0"/>
                <a:cs typeface="Arial" panose="020B0604020202020204" pitchFamily="34" charset="0"/>
              </a:rPr>
              <a:t> and shares the following definitions with the SR:</a:t>
            </a:r>
            <a:r>
              <a:rPr lang="en-US" sz="1400" dirty="0" smtClean="0">
                <a:latin typeface="Arial" panose="020B0604020202020204" pitchFamily="34" charset="0"/>
                <a:cs typeface="Arial" panose="020B0604020202020204" pitchFamily="34" charset="0"/>
              </a:rPr>
              <a:t> </a:t>
            </a:r>
          </a:p>
          <a:p>
            <a:pPr marL="287338"/>
            <a:r>
              <a:rPr lang="en-US" sz="1400" b="1" u="sng" dirty="0" smtClean="0">
                <a:latin typeface="Arial" panose="020B0604020202020204" pitchFamily="34" charset="0"/>
                <a:cs typeface="Arial" panose="020B0604020202020204" pitchFamily="34" charset="0"/>
              </a:rPr>
              <a:t>Unclean</a:t>
            </a:r>
            <a:r>
              <a:rPr lang="en-US" sz="1400" dirty="0" smtClean="0">
                <a:latin typeface="Arial" panose="020B0604020202020204" pitchFamily="34" charset="0"/>
                <a:cs typeface="Arial" panose="020B0604020202020204" pitchFamily="34" charset="0"/>
              </a:rPr>
              <a:t>: Something or someone who is not clean and pure. </a:t>
            </a:r>
          </a:p>
          <a:p>
            <a:pPr marL="287338"/>
            <a:r>
              <a:rPr lang="en-US" sz="1400" b="1" u="sng" dirty="0" smtClean="0">
                <a:latin typeface="Arial" panose="020B0604020202020204" pitchFamily="34" charset="0"/>
                <a:cs typeface="Arial" panose="020B0604020202020204" pitchFamily="34" charset="0"/>
              </a:rPr>
              <a:t>Root of Bitterness</a:t>
            </a:r>
            <a:r>
              <a:rPr lang="en-US" sz="1400" dirty="0" smtClean="0">
                <a:latin typeface="Arial" panose="020B0604020202020204" pitchFamily="34" charset="0"/>
                <a:cs typeface="Arial" panose="020B0604020202020204" pitchFamily="34" charset="0"/>
              </a:rPr>
              <a:t>: A thought that causes pain, enters the mind</a:t>
            </a:r>
            <a:r>
              <a:rPr lang="en-US" sz="1400" dirty="0" smtClean="0">
                <a:latin typeface="Arial" panose="020B0604020202020204" pitchFamily="34" charset="0"/>
                <a:cs typeface="Arial" panose="020B0604020202020204" pitchFamily="34" charset="0"/>
              </a:rPr>
              <a:t>, nourishes itself and grows. Does not let us have the Peace of CL</a:t>
            </a:r>
            <a:r>
              <a:rPr lang="en-US" sz="1400" dirty="0" smtClean="0">
                <a:latin typeface="Arial" panose="020B0604020202020204" pitchFamily="34" charset="0"/>
                <a:cs typeface="Arial" panose="020B0604020202020204" pitchFamily="34" charset="0"/>
              </a:rPr>
              <a:t>. </a:t>
            </a:r>
          </a:p>
          <a:p>
            <a:pPr marL="287338"/>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You can ask the SR the following questions: </a:t>
            </a:r>
          </a:p>
          <a:p>
            <a:pPr marL="800100" lvl="1" indent="-342900">
              <a:buFont typeface="+mj-lt"/>
              <a:buAutoNum type="arabicPeriod"/>
            </a:pPr>
            <a:r>
              <a:rPr lang="en-US" sz="1400" dirty="0" smtClean="0">
                <a:latin typeface="Arial" panose="020B0604020202020204" pitchFamily="34" charset="0"/>
                <a:cs typeface="Arial" panose="020B0604020202020204" pitchFamily="34" charset="0"/>
              </a:rPr>
              <a:t>What does an unclean spirit mean</a:t>
            </a:r>
            <a:r>
              <a:rPr lang="en-US" sz="1400" dirty="0" smtClean="0">
                <a:latin typeface="Arial" panose="020B0604020202020204" pitchFamily="34" charset="0"/>
                <a:cs typeface="Arial" panose="020B0604020202020204" pitchFamily="34" charset="0"/>
              </a:rPr>
              <a:t>? </a:t>
            </a:r>
          </a:p>
          <a:p>
            <a:pPr marL="800100" lvl="1" indent="-342900">
              <a:buFont typeface="+mj-lt"/>
              <a:buAutoNum type="arabicPeriod"/>
            </a:pPr>
            <a:r>
              <a:rPr lang="en-US" sz="1400" dirty="0" smtClean="0">
                <a:latin typeface="Arial" panose="020B0604020202020204" pitchFamily="34" charset="0"/>
                <a:cs typeface="Arial" panose="020B0604020202020204" pitchFamily="34" charset="0"/>
              </a:rPr>
              <a:t>Who is a demon</a:t>
            </a:r>
            <a:r>
              <a:rPr lang="en-US" sz="1400" dirty="0" smtClean="0">
                <a:latin typeface="Arial" panose="020B0604020202020204" pitchFamily="34" charset="0"/>
                <a:cs typeface="Arial" panose="020B0604020202020204" pitchFamily="34" charset="0"/>
              </a:rPr>
              <a:t>?</a:t>
            </a:r>
          </a:p>
          <a:p>
            <a:pPr marL="800100" lvl="1" indent="-342900">
              <a:buFont typeface="+mj-lt"/>
              <a:buAutoNum type="arabicPeriod"/>
            </a:pPr>
            <a:r>
              <a:rPr lang="en-US" sz="1400" dirty="0" smtClean="0">
                <a:latin typeface="Arial" panose="020B0604020202020204" pitchFamily="34" charset="0"/>
                <a:cs typeface="Arial" panose="020B0604020202020204" pitchFamily="34" charset="0"/>
              </a:rPr>
              <a:t>What is the bad side of God</a:t>
            </a:r>
            <a:r>
              <a:rPr lang="en-US" sz="1400" dirty="0" smtClean="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 beautiful song of praise was added to the end of the video.</a:t>
            </a:r>
          </a:p>
          <a:p>
            <a:endParaRPr lang="en-US" sz="14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Activity:</a:t>
            </a:r>
            <a:r>
              <a:rPr lang="en-US" sz="1400" dirty="0" smtClean="0">
                <a:latin typeface="Arial" panose="020B0604020202020204" pitchFamily="34" charset="0"/>
                <a:cs typeface="Arial" panose="020B0604020202020204" pitchFamily="34" charset="0"/>
              </a:rPr>
              <a:t>	The Armor of the Faith of Christ Lisbet 	 </a:t>
            </a:r>
          </a:p>
          <a:p>
            <a:r>
              <a:rPr lang="en-US" sz="1400" dirty="0" smtClean="0">
                <a:latin typeface="Arial" panose="020B0604020202020204" pitchFamily="34" charset="0"/>
                <a:cs typeface="Arial" panose="020B0604020202020204" pitchFamily="34" charset="0"/>
              </a:rPr>
              <a:t>The SR can repeat the confession on page 3 and color the figures of the armor of God</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Materials: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Pencils</a:t>
            </a:r>
            <a:r>
              <a:rPr lang="en-US" sz="14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Colored pencils/ crayons</a:t>
            </a:r>
            <a:endParaRPr lang="en-US" sz="1400" dirty="0" smtClean="0">
              <a:latin typeface="Arial" panose="020B0604020202020204" pitchFamily="34" charset="0"/>
              <a:cs typeface="Arial" panose="020B0604020202020204" pitchFamily="34" charset="0"/>
            </a:endParaRPr>
          </a:p>
        </p:txBody>
      </p:sp>
      <p:sp>
        <p:nvSpPr>
          <p:cNvPr id="7" name="68 Rectángulo"/>
          <p:cNvSpPr>
            <a:spLocks noChangeArrowheads="1"/>
          </p:cNvSpPr>
          <p:nvPr/>
        </p:nvSpPr>
        <p:spPr bwMode="auto">
          <a:xfrm>
            <a:off x="2168038" y="1278127"/>
            <a:ext cx="2448273" cy="307777"/>
          </a:xfrm>
          <a:prstGeom prst="rect">
            <a:avLst/>
          </a:prstGeom>
          <a:noFill/>
          <a:ln w="9525">
            <a:noFill/>
            <a:miter lim="800000"/>
            <a:headEnd/>
            <a:tailEnd/>
          </a:ln>
        </p:spPr>
        <p:txBody>
          <a:bodyPr wrap="square">
            <a:spAutoFit/>
          </a:bodyPr>
          <a:lstStyle/>
          <a:p>
            <a:pPr algn="ctr" eaLnBrk="1" hangingPunct="1"/>
            <a:r>
              <a:rPr lang="en-US" altLang="es-MX" sz="1400" dirty="0" smtClean="0">
                <a:latin typeface="Century Gothic" panose="020B0502020202020204" pitchFamily="34" charset="0"/>
                <a:cs typeface="Arial" panose="020B0604020202020204" pitchFamily="34" charset="0"/>
              </a:rPr>
              <a:t>Page for the collaborators</a:t>
            </a:r>
            <a:endParaRPr lang="en-US" altLang="es-MX" sz="1400" dirty="0">
              <a:latin typeface="Century Gothic" panose="020B0502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75" y="49512"/>
            <a:ext cx="1209614" cy="836860"/>
          </a:xfrm>
          <a:prstGeom prst="rect">
            <a:avLst/>
          </a:prstGeom>
        </p:spPr>
      </p:pic>
      <p:sp>
        <p:nvSpPr>
          <p:cNvPr id="10" name="22 Rectángulo"/>
          <p:cNvSpPr>
            <a:spLocks noChangeArrowheads="1"/>
          </p:cNvSpPr>
          <p:nvPr/>
        </p:nvSpPr>
        <p:spPr bwMode="auto">
          <a:xfrm>
            <a:off x="1257489" y="46988"/>
            <a:ext cx="4516893" cy="400110"/>
          </a:xfrm>
          <a:prstGeom prst="rect">
            <a:avLst/>
          </a:prstGeom>
          <a:noFill/>
          <a:ln w="9525">
            <a:noFill/>
            <a:miter lim="800000"/>
            <a:headEnd/>
            <a:tailEnd/>
          </a:ln>
        </p:spPr>
        <p:txBody>
          <a:bodyPr wrap="square">
            <a:spAutoFit/>
          </a:bodyPr>
          <a:lstStyle/>
          <a:p>
            <a:pPr algn="ctr" eaLnBrk="1" hangingPunct="1"/>
            <a:r>
              <a:rPr lang="es-ES" altLang="es-MX" sz="2000" b="1" dirty="0" smtClean="0">
                <a:latin typeface="Harrington" panose="04040505050A02020702" pitchFamily="82" charset="0"/>
              </a:rPr>
              <a:t>The King </a:t>
            </a:r>
            <a:r>
              <a:rPr lang="en-US" altLang="es-MX" sz="2000" b="1" dirty="0" smtClean="0">
                <a:latin typeface="Harrington" panose="04040505050A02020702" pitchFamily="82" charset="0"/>
              </a:rPr>
              <a:t>of Salem- Government of God</a:t>
            </a:r>
            <a:endParaRPr lang="en-US" altLang="es-MX" sz="2000" dirty="0">
              <a:latin typeface="Harrington" panose="04040505050A02020702" pitchFamily="8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382" y="0"/>
            <a:ext cx="1103162" cy="886372"/>
          </a:xfrm>
          <a:prstGeom prst="rect">
            <a:avLst/>
          </a:prstGeom>
        </p:spPr>
      </p:pic>
      <p:sp>
        <p:nvSpPr>
          <p:cNvPr id="12" name="Rectangle 11"/>
          <p:cNvSpPr/>
          <p:nvPr/>
        </p:nvSpPr>
        <p:spPr>
          <a:xfrm>
            <a:off x="1307567" y="365628"/>
            <a:ext cx="4492003" cy="830997"/>
          </a:xfrm>
          <a:prstGeom prst="rect">
            <a:avLst/>
          </a:prstGeom>
        </p:spPr>
        <p:txBody>
          <a:bodyPr wrap="square">
            <a:spAutoFit/>
          </a:bodyPr>
          <a:lstStyle/>
          <a:p>
            <a:pPr algn="ctr" eaLnBrk="1" hangingPunct="1"/>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Lesson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118 </a:t>
            </a:r>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Revelations and Comparisons between what happened 2,000 years ago with Christ Mary and also with Christ Lisbet –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Part 8</a:t>
            </a:r>
            <a:endPar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448747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0" y="1223388"/>
            <a:ext cx="6822948" cy="7920611"/>
          </a:xfrm>
          <a:prstGeom prst="rect">
            <a:avLst/>
          </a:prstGeom>
        </p:spPr>
      </p:pic>
      <p:sp>
        <p:nvSpPr>
          <p:cNvPr id="2" name="Rectangle 1"/>
          <p:cNvSpPr/>
          <p:nvPr/>
        </p:nvSpPr>
        <p:spPr>
          <a:xfrm>
            <a:off x="676782" y="1907704"/>
            <a:ext cx="5499858" cy="6724918"/>
          </a:xfrm>
          <a:prstGeom prst="rect">
            <a:avLst/>
          </a:prstGeom>
        </p:spPr>
        <p:txBody>
          <a:bodyPr wrap="square">
            <a:spAutoFit/>
          </a:bodyPr>
          <a:lstStyle/>
          <a:p>
            <a:pPr algn="ctr"/>
            <a:r>
              <a:rPr lang="en-US" sz="2400" dirty="0" smtClean="0">
                <a:solidFill>
                  <a:srgbClr val="2006BA"/>
                </a:solidFill>
                <a:latin typeface="Kozuka Mincho Pro B" panose="02020800000000000000" pitchFamily="18" charset="-128"/>
                <a:ea typeface="Kozuka Mincho Pro B" panose="02020800000000000000" pitchFamily="18" charset="-128"/>
              </a:rPr>
              <a:t>The Armor of the Faith of Christ Lisbet</a:t>
            </a:r>
          </a:p>
          <a:p>
            <a:pPr algn="ctr"/>
            <a:endParaRPr lang="es-ES" sz="1400" dirty="0">
              <a:solidFill>
                <a:srgbClr val="000000"/>
              </a:solidFill>
              <a:latin typeface="Helvetica Neue"/>
            </a:endParaRP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I dress myself in all </a:t>
            </a:r>
            <a:r>
              <a:rPr lang="en-US" sz="1700" dirty="0" smtClean="0">
                <a:solidFill>
                  <a:srgbClr val="000000"/>
                </a:solidFill>
                <a:latin typeface="Kozuka Mincho Pr6N R" panose="02020400000000000000" pitchFamily="18" charset="-128"/>
                <a:ea typeface="Kozuka Mincho Pr6N R" panose="02020400000000000000" pitchFamily="18" charset="-128"/>
              </a:rPr>
              <a:t>the armor of God to be able to stand firm against everything the carnal mind brings me and be faithful to ML and please them in everything</a:t>
            </a:r>
            <a:r>
              <a:rPr lang="en-US" sz="1700" dirty="0" smtClean="0">
                <a:solidFill>
                  <a:srgbClr val="000000"/>
                </a:solidFill>
                <a:latin typeface="Kozuka Mincho Pr6N R" panose="02020400000000000000" pitchFamily="18" charset="-128"/>
                <a:ea typeface="Kozuka Mincho Pr6N R" panose="02020400000000000000" pitchFamily="18" charset="-128"/>
              </a:rPr>
              <a:t>.</a:t>
            </a:r>
          </a:p>
          <a:p>
            <a:pPr algn="ctr"/>
            <a:r>
              <a:rPr lang="es-ES" sz="1700" dirty="0" smtClean="0">
                <a:solidFill>
                  <a:srgbClr val="000000"/>
                </a:solidFill>
                <a:latin typeface="Kozuka Mincho Pr6N R" panose="02020400000000000000" pitchFamily="18" charset="-128"/>
                <a:ea typeface="Kozuka Mincho Pr6N R" panose="02020400000000000000" pitchFamily="18" charset="-128"/>
              </a:rPr>
              <a:t> </a:t>
            </a:r>
            <a:endParaRPr lang="es-ES" sz="1700" dirty="0">
              <a:solidFill>
                <a:srgbClr val="000000"/>
              </a:solidFill>
              <a:latin typeface="Kozuka Mincho Pr6N R" panose="02020400000000000000" pitchFamily="18" charset="-128"/>
              <a:ea typeface="Kozuka Mincho Pr6N R" panose="02020400000000000000" pitchFamily="18" charset="-128"/>
            </a:endParaRP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I wear the belt of truth to </a:t>
            </a:r>
            <a:r>
              <a:rPr lang="en-US" sz="1700" dirty="0" smtClean="0">
                <a:solidFill>
                  <a:srgbClr val="000000"/>
                </a:solidFill>
                <a:latin typeface="Kozuka Mincho Pr6N R" panose="02020400000000000000" pitchFamily="18" charset="-128"/>
                <a:ea typeface="Kozuka Mincho Pr6N R" panose="02020400000000000000" pitchFamily="18" charset="-128"/>
              </a:rPr>
              <a:t>stand firm</a:t>
            </a:r>
            <a:r>
              <a:rPr lang="en-US" sz="1700" dirty="0" smtClean="0">
                <a:solidFill>
                  <a:srgbClr val="000000"/>
                </a:solidFill>
                <a:latin typeface="Kozuka Mincho Pr6N R" panose="02020400000000000000" pitchFamily="18" charset="-128"/>
                <a:ea typeface="Kozuka Mincho Pr6N R" panose="02020400000000000000" pitchFamily="18" charset="-128"/>
              </a:rPr>
              <a:t>.</a:t>
            </a: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 </a:t>
            </a: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I dress in the breastplate of justice.</a:t>
            </a:r>
          </a:p>
          <a:p>
            <a:pPr algn="ctr"/>
            <a:endParaRPr lang="en-US" sz="1700" dirty="0" smtClean="0">
              <a:solidFill>
                <a:srgbClr val="000000"/>
              </a:solidFill>
              <a:latin typeface="Kozuka Mincho Pr6N R" panose="02020400000000000000" pitchFamily="18" charset="-128"/>
              <a:ea typeface="Kozuka Mincho Pr6N R" panose="02020400000000000000" pitchFamily="18" charset="-128"/>
            </a:endParaRP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I put on my boots of the gospel of peace.</a:t>
            </a:r>
          </a:p>
          <a:p>
            <a:pPr algn="ctr"/>
            <a:endParaRPr lang="en-US" sz="1700" dirty="0" smtClean="0">
              <a:solidFill>
                <a:srgbClr val="000000"/>
              </a:solidFill>
              <a:latin typeface="Kozuka Mincho Pr6N R" panose="02020400000000000000" pitchFamily="18" charset="-128"/>
              <a:ea typeface="Kozuka Mincho Pr6N R" panose="02020400000000000000" pitchFamily="18" charset="-128"/>
            </a:endParaRP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Over all, I use the shield of faith, to stop all of the </a:t>
            </a: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darts from the carnal mind.</a:t>
            </a:r>
          </a:p>
          <a:p>
            <a:pPr algn="ctr"/>
            <a:endParaRPr lang="en-US" sz="1700" dirty="0" smtClean="0">
              <a:solidFill>
                <a:srgbClr val="000000"/>
              </a:solidFill>
              <a:latin typeface="Kozuka Mincho Pr6N R" panose="02020400000000000000" pitchFamily="18" charset="-128"/>
              <a:ea typeface="Kozuka Mincho Pr6N R" panose="02020400000000000000" pitchFamily="18" charset="-128"/>
            </a:endParaRP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I wear the headwear of the salvation.</a:t>
            </a: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 </a:t>
            </a: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I use the sword of the Spirit</a:t>
            </a:r>
            <a:r>
              <a:rPr lang="en-US" sz="1700" dirty="0" smtClean="0">
                <a:solidFill>
                  <a:srgbClr val="000000"/>
                </a:solidFill>
                <a:latin typeface="Kozuka Mincho Pr6N R" panose="02020400000000000000" pitchFamily="18" charset="-128"/>
                <a:ea typeface="Kozuka Mincho Pr6N R" panose="02020400000000000000" pitchFamily="18" charset="-128"/>
              </a:rPr>
              <a:t>, that is the word of </a:t>
            </a: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God </a:t>
            </a:r>
            <a:r>
              <a:rPr lang="en-US" sz="1700" dirty="0" smtClean="0">
                <a:solidFill>
                  <a:srgbClr val="000000"/>
                </a:solidFill>
                <a:latin typeface="Kozuka Mincho Pr6N R" panose="02020400000000000000" pitchFamily="18" charset="-128"/>
                <a:ea typeface="Kozuka Mincho Pr6N R" panose="02020400000000000000" pitchFamily="18" charset="-128"/>
              </a:rPr>
              <a:t>MelquisedecLisbet.</a:t>
            </a:r>
          </a:p>
          <a:p>
            <a:pPr algn="ctr"/>
            <a:endParaRPr lang="en-US" sz="1700" dirty="0" smtClean="0">
              <a:solidFill>
                <a:srgbClr val="000000"/>
              </a:solidFill>
              <a:latin typeface="Kozuka Mincho Pr6N R" panose="02020400000000000000" pitchFamily="18" charset="-128"/>
              <a:ea typeface="Kozuka Mincho Pr6N R" panose="02020400000000000000" pitchFamily="18" charset="-128"/>
            </a:endParaRP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Now I am ready to enjoy my day in peace, love </a:t>
            </a:r>
          </a:p>
          <a:p>
            <a:pPr algn="ctr"/>
            <a:r>
              <a:rPr lang="en-US" sz="1700" dirty="0" smtClean="0">
                <a:solidFill>
                  <a:srgbClr val="000000"/>
                </a:solidFill>
                <a:latin typeface="Kozuka Mincho Pr6N R" panose="02020400000000000000" pitchFamily="18" charset="-128"/>
                <a:ea typeface="Kozuka Mincho Pr6N R" panose="02020400000000000000" pitchFamily="18" charset="-128"/>
              </a:rPr>
              <a:t>and joy</a:t>
            </a:r>
            <a:r>
              <a:rPr lang="en-US" sz="1700" dirty="0" smtClean="0">
                <a:solidFill>
                  <a:srgbClr val="000000"/>
                </a:solidFill>
                <a:latin typeface="Kozuka Mincho Pr6N R" panose="02020400000000000000" pitchFamily="18" charset="-128"/>
                <a:ea typeface="Kozuka Mincho Pr6N R" panose="02020400000000000000" pitchFamily="18" charset="-128"/>
              </a:rPr>
              <a:t>!</a:t>
            </a:r>
          </a:p>
          <a:p>
            <a:pPr algn="ctr"/>
            <a:endParaRPr lang="es-ES" sz="1200" b="0" i="1" dirty="0" smtClean="0">
              <a:solidFill>
                <a:srgbClr val="000000"/>
              </a:solidFill>
              <a:effectLst/>
              <a:latin typeface="Helvetica Neue"/>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5" y="49512"/>
            <a:ext cx="1209614" cy="836860"/>
          </a:xfrm>
          <a:prstGeom prst="rect">
            <a:avLst/>
          </a:prstGeom>
        </p:spPr>
      </p:pic>
      <p:sp>
        <p:nvSpPr>
          <p:cNvPr id="10" name="22 Rectángulo"/>
          <p:cNvSpPr>
            <a:spLocks noChangeArrowheads="1"/>
          </p:cNvSpPr>
          <p:nvPr/>
        </p:nvSpPr>
        <p:spPr bwMode="auto">
          <a:xfrm>
            <a:off x="1257489" y="46988"/>
            <a:ext cx="4516893" cy="400110"/>
          </a:xfrm>
          <a:prstGeom prst="rect">
            <a:avLst/>
          </a:prstGeom>
          <a:noFill/>
          <a:ln w="9525">
            <a:noFill/>
            <a:miter lim="800000"/>
            <a:headEnd/>
            <a:tailEnd/>
          </a:ln>
        </p:spPr>
        <p:txBody>
          <a:bodyPr wrap="square">
            <a:spAutoFit/>
          </a:bodyPr>
          <a:lstStyle/>
          <a:p>
            <a:pPr algn="ctr" eaLnBrk="1" hangingPunct="1"/>
            <a:r>
              <a:rPr lang="es-ES" altLang="es-MX" sz="2000" b="1" dirty="0" smtClean="0">
                <a:latin typeface="Harrington" panose="04040505050A02020702" pitchFamily="82" charset="0"/>
              </a:rPr>
              <a:t>The King </a:t>
            </a:r>
            <a:r>
              <a:rPr lang="en-US" altLang="es-MX" sz="2000" b="1" dirty="0" smtClean="0">
                <a:latin typeface="Harrington" panose="04040505050A02020702" pitchFamily="82" charset="0"/>
              </a:rPr>
              <a:t>of Salem- Government of God</a:t>
            </a:r>
            <a:endParaRPr lang="en-US" altLang="es-MX" sz="2000" dirty="0">
              <a:latin typeface="Harrington" panose="04040505050A02020702" pitchFamily="82"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382" y="0"/>
            <a:ext cx="1103162" cy="886372"/>
          </a:xfrm>
          <a:prstGeom prst="rect">
            <a:avLst/>
          </a:prstGeom>
        </p:spPr>
      </p:pic>
      <p:sp>
        <p:nvSpPr>
          <p:cNvPr id="12" name="Rectangle 11"/>
          <p:cNvSpPr/>
          <p:nvPr/>
        </p:nvSpPr>
        <p:spPr>
          <a:xfrm>
            <a:off x="1307567" y="365628"/>
            <a:ext cx="4492003" cy="830997"/>
          </a:xfrm>
          <a:prstGeom prst="rect">
            <a:avLst/>
          </a:prstGeom>
        </p:spPr>
        <p:txBody>
          <a:bodyPr wrap="square">
            <a:spAutoFit/>
          </a:bodyPr>
          <a:lstStyle/>
          <a:p>
            <a:pPr algn="ctr" eaLnBrk="1" hangingPunct="1"/>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Lesson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118 </a:t>
            </a:r>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Revelations and Comparisons between what happened 2,000 years ago with Christ Mary and also with Christ Lisbet –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Part 8</a:t>
            </a:r>
            <a:endPar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354421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3"/>
          <a:stretch/>
        </p:blipFill>
        <p:spPr bwMode="auto">
          <a:xfrm>
            <a:off x="428607" y="1355041"/>
            <a:ext cx="6249922" cy="726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5" y="49512"/>
            <a:ext cx="1209614" cy="836860"/>
          </a:xfrm>
          <a:prstGeom prst="rect">
            <a:avLst/>
          </a:prstGeom>
        </p:spPr>
      </p:pic>
      <p:sp>
        <p:nvSpPr>
          <p:cNvPr id="8" name="22 Rectángulo"/>
          <p:cNvSpPr>
            <a:spLocks noChangeArrowheads="1"/>
          </p:cNvSpPr>
          <p:nvPr/>
        </p:nvSpPr>
        <p:spPr bwMode="auto">
          <a:xfrm>
            <a:off x="1257489" y="46988"/>
            <a:ext cx="4516893" cy="400110"/>
          </a:xfrm>
          <a:prstGeom prst="rect">
            <a:avLst/>
          </a:prstGeom>
          <a:noFill/>
          <a:ln w="9525">
            <a:noFill/>
            <a:miter lim="800000"/>
            <a:headEnd/>
            <a:tailEnd/>
          </a:ln>
        </p:spPr>
        <p:txBody>
          <a:bodyPr wrap="square">
            <a:spAutoFit/>
          </a:bodyPr>
          <a:lstStyle/>
          <a:p>
            <a:pPr algn="ctr" eaLnBrk="1" hangingPunct="1"/>
            <a:r>
              <a:rPr lang="es-ES" altLang="es-MX" sz="2000" b="1" dirty="0" smtClean="0">
                <a:latin typeface="Harrington" panose="04040505050A02020702" pitchFamily="82" charset="0"/>
              </a:rPr>
              <a:t>The King </a:t>
            </a:r>
            <a:r>
              <a:rPr lang="en-US" altLang="es-MX" sz="2000" b="1" dirty="0" smtClean="0">
                <a:latin typeface="Harrington" panose="04040505050A02020702" pitchFamily="82" charset="0"/>
              </a:rPr>
              <a:t>of Salem- Government of God</a:t>
            </a:r>
            <a:endParaRPr lang="en-US" altLang="es-MX" sz="2000" dirty="0">
              <a:latin typeface="Harrington" panose="04040505050A02020702" pitchFamily="8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382" y="0"/>
            <a:ext cx="1103162" cy="886372"/>
          </a:xfrm>
          <a:prstGeom prst="rect">
            <a:avLst/>
          </a:prstGeom>
        </p:spPr>
      </p:pic>
      <p:sp>
        <p:nvSpPr>
          <p:cNvPr id="11" name="Rectangle 10"/>
          <p:cNvSpPr/>
          <p:nvPr/>
        </p:nvSpPr>
        <p:spPr>
          <a:xfrm>
            <a:off x="1307567" y="365628"/>
            <a:ext cx="4492003" cy="830997"/>
          </a:xfrm>
          <a:prstGeom prst="rect">
            <a:avLst/>
          </a:prstGeom>
        </p:spPr>
        <p:txBody>
          <a:bodyPr wrap="square">
            <a:spAutoFit/>
          </a:bodyPr>
          <a:lstStyle/>
          <a:p>
            <a:pPr algn="ctr" eaLnBrk="1" hangingPunct="1"/>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Lesson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118 </a:t>
            </a:r>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Revelations and Comparisons between what happened 2,000 years ago with Christ Mary and also with Christ Lisbet –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Part 8</a:t>
            </a:r>
            <a:endPar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415846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621"/>
          <a:stretch/>
        </p:blipFill>
        <p:spPr bwMode="auto">
          <a:xfrm>
            <a:off x="116632" y="1271208"/>
            <a:ext cx="6706316" cy="77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5" y="49512"/>
            <a:ext cx="1209614" cy="836860"/>
          </a:xfrm>
          <a:prstGeom prst="rect">
            <a:avLst/>
          </a:prstGeom>
        </p:spPr>
      </p:pic>
      <p:sp>
        <p:nvSpPr>
          <p:cNvPr id="8" name="22 Rectángulo"/>
          <p:cNvSpPr>
            <a:spLocks noChangeArrowheads="1"/>
          </p:cNvSpPr>
          <p:nvPr/>
        </p:nvSpPr>
        <p:spPr bwMode="auto">
          <a:xfrm>
            <a:off x="1257489" y="46988"/>
            <a:ext cx="4516893" cy="400110"/>
          </a:xfrm>
          <a:prstGeom prst="rect">
            <a:avLst/>
          </a:prstGeom>
          <a:noFill/>
          <a:ln w="9525">
            <a:noFill/>
            <a:miter lim="800000"/>
            <a:headEnd/>
            <a:tailEnd/>
          </a:ln>
        </p:spPr>
        <p:txBody>
          <a:bodyPr wrap="square">
            <a:spAutoFit/>
          </a:bodyPr>
          <a:lstStyle/>
          <a:p>
            <a:pPr algn="ctr" eaLnBrk="1" hangingPunct="1"/>
            <a:r>
              <a:rPr lang="es-ES" altLang="es-MX" sz="2000" b="1" dirty="0" smtClean="0">
                <a:latin typeface="Harrington" panose="04040505050A02020702" pitchFamily="82" charset="0"/>
              </a:rPr>
              <a:t>The King </a:t>
            </a:r>
            <a:r>
              <a:rPr lang="en-US" altLang="es-MX" sz="2000" b="1" dirty="0" smtClean="0">
                <a:latin typeface="Harrington" panose="04040505050A02020702" pitchFamily="82" charset="0"/>
              </a:rPr>
              <a:t>of Salem- Government of God</a:t>
            </a:r>
            <a:endParaRPr lang="en-US" altLang="es-MX" sz="2000" dirty="0">
              <a:latin typeface="Harrington" panose="04040505050A02020702" pitchFamily="8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382" y="0"/>
            <a:ext cx="1103162" cy="886372"/>
          </a:xfrm>
          <a:prstGeom prst="rect">
            <a:avLst/>
          </a:prstGeom>
        </p:spPr>
      </p:pic>
      <p:sp>
        <p:nvSpPr>
          <p:cNvPr id="11" name="Rectangle 10"/>
          <p:cNvSpPr/>
          <p:nvPr/>
        </p:nvSpPr>
        <p:spPr>
          <a:xfrm>
            <a:off x="1307567" y="365628"/>
            <a:ext cx="4492003" cy="830997"/>
          </a:xfrm>
          <a:prstGeom prst="rect">
            <a:avLst/>
          </a:prstGeom>
        </p:spPr>
        <p:txBody>
          <a:bodyPr wrap="square">
            <a:spAutoFit/>
          </a:bodyPr>
          <a:lstStyle/>
          <a:p>
            <a:pPr algn="ctr" eaLnBrk="1" hangingPunct="1"/>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Lesson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118 </a:t>
            </a:r>
            <a:r>
              <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rPr>
              <a:t>Revelations and Comparisons between what happened 2,000 years ago with Christ Mary and also with Christ Lisbet – </a:t>
            </a:r>
            <a:r>
              <a:rPr lang="en-US" altLang="es-MX" sz="1600" u="sng" dirty="0" smtClean="0">
                <a:latin typeface="Kozuka Gothic Pr6N L" panose="020B0200000000000000" pitchFamily="34" charset="-128"/>
                <a:ea typeface="Kozuka Gothic Pr6N L" panose="020B0200000000000000" pitchFamily="34" charset="-128"/>
                <a:cs typeface="Gisha" panose="020B0502040204020203" pitchFamily="34" charset="-79"/>
              </a:rPr>
              <a:t>Part 8</a:t>
            </a:r>
            <a:endParaRPr lang="en-US" altLang="es-MX" sz="1600" u="sng" dirty="0">
              <a:latin typeface="Kozuka Gothic Pr6N L" panose="020B0200000000000000" pitchFamily="34" charset="-128"/>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3614433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793131</TotalTime>
  <Words>898</Words>
  <Application>Microsoft Office PowerPoint</Application>
  <PresentationFormat>On-screen Show (4:3)</PresentationFormat>
  <Paragraphs>79</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Tanyacxoxo</cp:lastModifiedBy>
  <cp:revision>6341</cp:revision>
  <cp:lastPrinted>2015-12-22T05:03:42Z</cp:lastPrinted>
  <dcterms:created xsi:type="dcterms:W3CDTF">2011-04-01T14:17:38Z</dcterms:created>
  <dcterms:modified xsi:type="dcterms:W3CDTF">2017-02-11T19:18:20Z</dcterms:modified>
</cp:coreProperties>
</file>