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jpeg" ContentType="image/jpeg"/>
  <Override PartName="/ppt/media/image15.png" ContentType="image/png"/>
  <Override PartName="/ppt/media/image16.png" ContentType="image/png"/>
  <Override PartName="/ppt/media/image17.png" ContentType="image/png"/>
  <Override PartName="/ppt/media/image24.jpeg" ContentType="image/jpe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</p:sldIdLst>
  <p:sldSz cx="6858000" cy="9144000"/>
  <p:notesSz cx="6888163" cy="10020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it-IT" sz="4400" spc="-1" strike="noStrike">
                <a:latin typeface="Arial"/>
              </a:rPr>
              <a:t>Fai clic per spostare la diapositiva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>
              <a:buNone/>
            </a:pPr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buNone/>
            </a:pPr>
            <a:fld id="{0E47739B-2E10-41F5-B450-9F49D5E9707E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sldImg"/>
          </p:nvPr>
        </p:nvSpPr>
        <p:spPr>
          <a:xfrm>
            <a:off x="2035080" y="750960"/>
            <a:ext cx="2816640" cy="3756600"/>
          </a:xfrm>
          <a:prstGeom prst="rect">
            <a:avLst/>
          </a:prstGeom>
          <a:ln w="0">
            <a:noFill/>
          </a:ln>
        </p:spPr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89040" y="4759200"/>
            <a:ext cx="5509080" cy="450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sldNum"/>
          </p:nvPr>
        </p:nvSpPr>
        <p:spPr>
          <a:xfrm>
            <a:off x="3902040" y="9516960"/>
            <a:ext cx="2983320" cy="5004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fld id="{A79F58F2-F09D-4625-9ABE-E54D0D540CE0}" type="slidenum">
              <a:rPr b="0" lang="it-IT" sz="1200" spc="-1" strike="noStrike">
                <a:solidFill>
                  <a:srgbClr val="000000"/>
                </a:solidFill>
                <a:latin typeface="Calibri"/>
                <a:ea typeface="+mn-e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jpeg"/><Relationship Id="rId15" Type="http://schemas.openxmlformats.org/officeDocument/2006/relationships/slideLayout" Target="../slideLayouts/slideLayout1.xml"/><Relationship Id="rId16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jpeg"/><Relationship Id="rId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68 Rectángulo"/>
          <p:cNvSpPr/>
          <p:nvPr/>
        </p:nvSpPr>
        <p:spPr>
          <a:xfrm>
            <a:off x="188640" y="1763640"/>
            <a:ext cx="6479640" cy="7248960"/>
          </a:xfrm>
          <a:custGeom>
            <a:avLst/>
            <a:gdLst/>
            <a:ahLst/>
            <a:rect l="l" t="t" r="r" b="b"/>
            <a:pathLst>
              <a:path w="6324499" h="7263527">
                <a:moveTo>
                  <a:pt x="0" y="0"/>
                </a:moveTo>
                <a:cubicBezTo>
                  <a:pt x="283869" y="-47509"/>
                  <a:pt x="310317" y="17859"/>
                  <a:pt x="574954" y="0"/>
                </a:cubicBezTo>
                <a:cubicBezTo>
                  <a:pt x="839591" y="-17859"/>
                  <a:pt x="826658" y="7714"/>
                  <a:pt x="1023419" y="0"/>
                </a:cubicBezTo>
                <a:cubicBezTo>
                  <a:pt x="1220181" y="-7714"/>
                  <a:pt x="1296927" y="19273"/>
                  <a:pt x="1471883" y="0"/>
                </a:cubicBezTo>
                <a:cubicBezTo>
                  <a:pt x="1646839" y="-19273"/>
                  <a:pt x="1835654" y="7032"/>
                  <a:pt x="2110083" y="0"/>
                </a:cubicBezTo>
                <a:cubicBezTo>
                  <a:pt x="2384512" y="-7032"/>
                  <a:pt x="2602885" y="64444"/>
                  <a:pt x="2748282" y="0"/>
                </a:cubicBezTo>
                <a:cubicBezTo>
                  <a:pt x="2893679" y="-64444"/>
                  <a:pt x="3015816" y="8572"/>
                  <a:pt x="3133502" y="0"/>
                </a:cubicBezTo>
                <a:cubicBezTo>
                  <a:pt x="3251188" y="-8572"/>
                  <a:pt x="3691798" y="40965"/>
                  <a:pt x="3834946" y="0"/>
                </a:cubicBezTo>
                <a:cubicBezTo>
                  <a:pt x="3978094" y="-40965"/>
                  <a:pt x="4272960" y="75886"/>
                  <a:pt x="4536391" y="0"/>
                </a:cubicBezTo>
                <a:cubicBezTo>
                  <a:pt x="4799823" y="-75886"/>
                  <a:pt x="4779061" y="23639"/>
                  <a:pt x="4984855" y="0"/>
                </a:cubicBezTo>
                <a:cubicBezTo>
                  <a:pt x="5190649" y="-23639"/>
                  <a:pt x="5511980" y="32830"/>
                  <a:pt x="5686300" y="0"/>
                </a:cubicBezTo>
                <a:cubicBezTo>
                  <a:pt x="5860621" y="-32830"/>
                  <a:pt x="6055864" y="53431"/>
                  <a:pt x="6324499" y="0"/>
                </a:cubicBezTo>
                <a:cubicBezTo>
                  <a:pt x="6330916" y="194266"/>
                  <a:pt x="6308609" y="251003"/>
                  <a:pt x="6324499" y="413462"/>
                </a:cubicBezTo>
                <a:cubicBezTo>
                  <a:pt x="6340389" y="575921"/>
                  <a:pt x="6250856" y="908898"/>
                  <a:pt x="6324499" y="1117466"/>
                </a:cubicBezTo>
                <a:cubicBezTo>
                  <a:pt x="6398142" y="1326034"/>
                  <a:pt x="6268828" y="1560233"/>
                  <a:pt x="6324499" y="1748834"/>
                </a:cubicBezTo>
                <a:cubicBezTo>
                  <a:pt x="6380170" y="1937435"/>
                  <a:pt x="6288393" y="2140165"/>
                  <a:pt x="6324499" y="2380202"/>
                </a:cubicBezTo>
                <a:cubicBezTo>
                  <a:pt x="6360605" y="2620239"/>
                  <a:pt x="6275592" y="2678923"/>
                  <a:pt x="6324499" y="2793664"/>
                </a:cubicBezTo>
                <a:cubicBezTo>
                  <a:pt x="6373406" y="2908405"/>
                  <a:pt x="6315892" y="3039044"/>
                  <a:pt x="6324499" y="3134491"/>
                </a:cubicBezTo>
                <a:cubicBezTo>
                  <a:pt x="6333106" y="3229938"/>
                  <a:pt x="6299268" y="3358660"/>
                  <a:pt x="6324499" y="3547954"/>
                </a:cubicBezTo>
                <a:cubicBezTo>
                  <a:pt x="6349730" y="3737248"/>
                  <a:pt x="6251925" y="3975977"/>
                  <a:pt x="6324499" y="4179322"/>
                </a:cubicBezTo>
                <a:cubicBezTo>
                  <a:pt x="6397073" y="4382667"/>
                  <a:pt x="6306189" y="4668902"/>
                  <a:pt x="6324499" y="4883325"/>
                </a:cubicBezTo>
                <a:cubicBezTo>
                  <a:pt x="6342809" y="5097748"/>
                  <a:pt x="6295347" y="5193743"/>
                  <a:pt x="6324499" y="5296787"/>
                </a:cubicBezTo>
                <a:cubicBezTo>
                  <a:pt x="6353651" y="5399831"/>
                  <a:pt x="6277902" y="5586287"/>
                  <a:pt x="6324499" y="5710250"/>
                </a:cubicBezTo>
                <a:cubicBezTo>
                  <a:pt x="6371096" y="5834213"/>
                  <a:pt x="6290487" y="5947709"/>
                  <a:pt x="6324499" y="6051077"/>
                </a:cubicBezTo>
                <a:cubicBezTo>
                  <a:pt x="6358511" y="6154445"/>
                  <a:pt x="6315780" y="6263736"/>
                  <a:pt x="6324499" y="6391904"/>
                </a:cubicBezTo>
                <a:cubicBezTo>
                  <a:pt x="6333218" y="6520072"/>
                  <a:pt x="6312579" y="6839166"/>
                  <a:pt x="6324499" y="7263527"/>
                </a:cubicBezTo>
                <a:cubicBezTo>
                  <a:pt x="6111124" y="7289103"/>
                  <a:pt x="6063583" y="7240508"/>
                  <a:pt x="5876035" y="7263527"/>
                </a:cubicBezTo>
                <a:cubicBezTo>
                  <a:pt x="5688487" y="7286546"/>
                  <a:pt x="5652864" y="7253615"/>
                  <a:pt x="5490815" y="7263527"/>
                </a:cubicBezTo>
                <a:cubicBezTo>
                  <a:pt x="5328766" y="7273439"/>
                  <a:pt x="5132943" y="7259086"/>
                  <a:pt x="4789371" y="7263527"/>
                </a:cubicBezTo>
                <a:cubicBezTo>
                  <a:pt x="4445799" y="7267968"/>
                  <a:pt x="4471109" y="7231471"/>
                  <a:pt x="4340906" y="7263527"/>
                </a:cubicBezTo>
                <a:cubicBezTo>
                  <a:pt x="4210704" y="7295583"/>
                  <a:pt x="3978984" y="7223146"/>
                  <a:pt x="3829197" y="7263527"/>
                </a:cubicBezTo>
                <a:cubicBezTo>
                  <a:pt x="3679410" y="7303908"/>
                  <a:pt x="3470423" y="7257404"/>
                  <a:pt x="3190997" y="7263527"/>
                </a:cubicBezTo>
                <a:cubicBezTo>
                  <a:pt x="2911571" y="7269650"/>
                  <a:pt x="2758799" y="7256387"/>
                  <a:pt x="2489553" y="7263527"/>
                </a:cubicBezTo>
                <a:cubicBezTo>
                  <a:pt x="2220307" y="7270667"/>
                  <a:pt x="2190711" y="7221007"/>
                  <a:pt x="2104333" y="7263527"/>
                </a:cubicBezTo>
                <a:cubicBezTo>
                  <a:pt x="2017955" y="7306047"/>
                  <a:pt x="1816647" y="7215533"/>
                  <a:pt x="1655869" y="7263527"/>
                </a:cubicBezTo>
                <a:cubicBezTo>
                  <a:pt x="1495091" y="7311521"/>
                  <a:pt x="1188112" y="7233588"/>
                  <a:pt x="954424" y="7263527"/>
                </a:cubicBezTo>
                <a:cubicBezTo>
                  <a:pt x="720737" y="7293466"/>
                  <a:pt x="285079" y="7160368"/>
                  <a:pt x="0" y="7263527"/>
                </a:cubicBezTo>
                <a:cubicBezTo>
                  <a:pt x="-14305" y="7094136"/>
                  <a:pt x="5704" y="6816810"/>
                  <a:pt x="0" y="6704794"/>
                </a:cubicBezTo>
                <a:cubicBezTo>
                  <a:pt x="-5704" y="6592778"/>
                  <a:pt x="60343" y="6251511"/>
                  <a:pt x="0" y="6073426"/>
                </a:cubicBezTo>
                <a:cubicBezTo>
                  <a:pt x="-60343" y="5895341"/>
                  <a:pt x="30291" y="5577576"/>
                  <a:pt x="0" y="5442058"/>
                </a:cubicBezTo>
                <a:cubicBezTo>
                  <a:pt x="-30291" y="5306540"/>
                  <a:pt x="34812" y="5105158"/>
                  <a:pt x="0" y="4810690"/>
                </a:cubicBezTo>
                <a:cubicBezTo>
                  <a:pt x="-34812" y="4516222"/>
                  <a:pt x="30792" y="4512019"/>
                  <a:pt x="0" y="4324592"/>
                </a:cubicBezTo>
                <a:cubicBezTo>
                  <a:pt x="-30792" y="4137165"/>
                  <a:pt x="12978" y="4116171"/>
                  <a:pt x="0" y="3983765"/>
                </a:cubicBezTo>
                <a:cubicBezTo>
                  <a:pt x="-12978" y="3851359"/>
                  <a:pt x="48213" y="3748055"/>
                  <a:pt x="0" y="3570303"/>
                </a:cubicBezTo>
                <a:cubicBezTo>
                  <a:pt x="-48213" y="3392551"/>
                  <a:pt x="35101" y="3067881"/>
                  <a:pt x="0" y="2866300"/>
                </a:cubicBezTo>
                <a:cubicBezTo>
                  <a:pt x="-35101" y="2664719"/>
                  <a:pt x="4687" y="2539212"/>
                  <a:pt x="0" y="2452837"/>
                </a:cubicBezTo>
                <a:cubicBezTo>
                  <a:pt x="-4687" y="2366462"/>
                  <a:pt x="72420" y="1991727"/>
                  <a:pt x="0" y="1748834"/>
                </a:cubicBezTo>
                <a:cubicBezTo>
                  <a:pt x="-72420" y="1505941"/>
                  <a:pt x="48632" y="1248662"/>
                  <a:pt x="0" y="1117466"/>
                </a:cubicBezTo>
                <a:cubicBezTo>
                  <a:pt x="-48632" y="986270"/>
                  <a:pt x="27779" y="632213"/>
                  <a:pt x="0" y="486098"/>
                </a:cubicBezTo>
                <a:cubicBezTo>
                  <a:pt x="-27779" y="339983"/>
                  <a:pt x="3103" y="134080"/>
                  <a:pt x="0" y="0"/>
                </a:cubicBezTo>
                <a:close/>
              </a:path>
            </a:pathLst>
          </a:custGeom>
          <a:noFill/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Fratelli fedeli, oggi ascolteremo un bel racconto su una Tartaruga ed una Lepre e la nostra Amata Madre Cristo Lisbet ci ricorda alcuni dettagli molto interessanti su come riuscire a vincere la corsa per ottenere la Vita Eterna. </a:t>
            </a:r>
            <a:endParaRPr b="0" lang="it-IT" sz="13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it-IT" sz="13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Ripassiamo questi importanti dettagli che Cristo Lisbet ci ricorda attraverso questo bel racconto.</a:t>
            </a:r>
            <a:endParaRPr b="0" lang="it-IT" sz="1300" spc="-1" strike="noStrike">
              <a:latin typeface="Arial"/>
            </a:endParaRPr>
          </a:p>
          <a:p>
            <a:pPr marL="171360" indent="-171360" algn="just">
              <a:lnSpc>
                <a:spcPct val="100000"/>
              </a:lnSpc>
              <a:buSzPct val="100000"/>
              <a:buBlip>
                <a:blip r:embed="rId1"/>
              </a:buBlip>
            </a:pP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È  necessario ascoltare Cristo Lisbet con molta attenzione, facendo caso ai dettagli</a:t>
            </a:r>
            <a:endParaRPr b="0" lang="it-IT" sz="1300" spc="-1" strike="noStrike">
              <a:latin typeface="Arial"/>
            </a:endParaRPr>
          </a:p>
          <a:p>
            <a:pPr marL="171360" indent="-171360" algn="just">
              <a:lnSpc>
                <a:spcPct val="100000"/>
              </a:lnSpc>
              <a:buSzPct val="100000"/>
              <a:buBlip>
                <a:blip r:embed="rId2"/>
              </a:buBlip>
            </a:pP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È importante non essere frettolosi o affannati, bensì andare lenti come al ritmo di una nave da crociera, però saldi nella nostra crescita spirituale.</a:t>
            </a:r>
            <a:endParaRPr b="0" lang="it-IT" sz="1300" spc="-1" strike="noStrike">
              <a:latin typeface="Arial"/>
            </a:endParaRPr>
          </a:p>
          <a:p>
            <a:pPr marL="171360" indent="-171360" algn="just">
              <a:lnSpc>
                <a:spcPct val="100000"/>
              </a:lnSpc>
              <a:buSzPct val="100000"/>
              <a:buBlip>
                <a:blip r:embed="rId3"/>
              </a:buBlip>
            </a:pP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È necessario Confidare in Cristo Lisbet e non nella nostra mente naturale.</a:t>
            </a:r>
            <a:endParaRPr b="0" lang="it-IT" sz="1300" spc="-1" strike="noStrike">
              <a:latin typeface="Arial"/>
            </a:endParaRPr>
          </a:p>
          <a:p>
            <a:pPr marL="171360" indent="-171360" algn="just">
              <a:lnSpc>
                <a:spcPct val="100000"/>
              </a:lnSpc>
              <a:buSzPct val="100000"/>
              <a:buBlip>
                <a:blip r:embed="rId4"/>
              </a:buBlip>
            </a:pP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È necessario ripassare le Parole di Cristo Lisbet tutti i giorni e cercare di metterle in pratica.</a:t>
            </a:r>
            <a:endParaRPr b="0" lang="it-IT" sz="1300" spc="-1" strike="noStrike">
              <a:latin typeface="Arial"/>
            </a:endParaRPr>
          </a:p>
          <a:p>
            <a:pPr marL="171360" indent="-171360" algn="just">
              <a:lnSpc>
                <a:spcPct val="100000"/>
              </a:lnSpc>
              <a:buSzPct val="100000"/>
              <a:buBlip>
                <a:blip r:embed="rId5"/>
              </a:buBlip>
            </a:pP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È necessario rimanere Saldi, Credendo in Cristo Lisbet.</a:t>
            </a:r>
            <a:endParaRPr b="0" lang="it-IT" sz="1300" spc="-1" strike="noStrike">
              <a:latin typeface="Arial"/>
            </a:endParaRPr>
          </a:p>
          <a:p>
            <a:pPr marL="171360" indent="-171360" algn="just">
              <a:lnSpc>
                <a:spcPct val="100000"/>
              </a:lnSpc>
              <a:buSzPct val="100000"/>
              <a:buBlip>
                <a:blip r:embed="rId6"/>
              </a:buBlip>
            </a:pP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È necessario Non partecipare a cattive conversazioni.</a:t>
            </a:r>
            <a:endParaRPr b="0" lang="it-IT" sz="1300" spc="-1" strike="noStrike">
              <a:latin typeface="Arial"/>
            </a:endParaRPr>
          </a:p>
          <a:p>
            <a:pPr marL="171360" indent="-171360" algn="just">
              <a:lnSpc>
                <a:spcPct val="100000"/>
              </a:lnSpc>
              <a:buSzPct val="100000"/>
              <a:buBlip>
                <a:blip r:embed="rId7"/>
              </a:buBlip>
            </a:pP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È necessario Obbedire a Cristo Lisbet in </a:t>
            </a:r>
            <a:r>
              <a:rPr b="1" lang="it-IT" sz="1300" spc="-1" strike="noStrike">
                <a:solidFill>
                  <a:srgbClr val="7030a0"/>
                </a:solidFill>
                <a:latin typeface="Arial"/>
                <a:ea typeface="DejaVu Sans"/>
              </a:rPr>
              <a:t>TUTTO</a:t>
            </a:r>
            <a:endParaRPr b="0" lang="it-IT" sz="13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it-IT" sz="13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Amati fratelli, dobbiamo essere come la Tartaruga che correva la corsa lenta, ma sicura, con Pazienza. </a:t>
            </a:r>
            <a:r>
              <a:rPr b="0" lang="it-IT" sz="13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Sempre avendo la nostra Fiducia posta in Cristo Lisbet</a:t>
            </a: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, nostra Guida ed Aiuto Idoneo. </a:t>
            </a:r>
            <a:r>
              <a:rPr b="0" lang="it-IT" sz="13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Sforzandoci di mettere tutti i Suoi consigli di Vita in pratica</a:t>
            </a: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, per avere un Buon Procedere, e così riusciremo a vincere la corsa verso la Vita Eterna che Dio MelquisedecLisbet ci hanno promesso.</a:t>
            </a:r>
            <a:endParaRPr b="0" lang="it-IT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it-IT" sz="13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it-IT" sz="13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È necessario ascoltare bene tutti i dettagli che Cristo Lisbet ci comunica</a:t>
            </a: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 attraverso le sue citazioni quotidiane, scritti, poemi, testimonianze e lodi.  È attraverso queste Sagge Parole di Cristo Lisbet, che apprendiamo quello che Lei ci vuole insegnare e possiamo obbedire a ciò che Lei ci richiede. </a:t>
            </a:r>
            <a:r>
              <a:rPr b="0" lang="it-IT" sz="13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Se abbiamo la Pazienza di Cristo Lisbet, la possiamo seguire nella Sua Crescita Spirituale</a:t>
            </a: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b="0" lang="it-IT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it-IT" sz="13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La Nostra Regina Ape, Cristo Lisbet, con la Sua Grande Purezza è il nostro esempio da seguire, è il Cammino e la Vita, è la nostra Luce e Guida, Lei ci Fortifica e Alimenta con le Sue Parole di Vita Eterna che sono come miele e latte al nostro palato. </a:t>
            </a:r>
            <a:endParaRPr b="0" lang="it-IT" sz="13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it-IT" sz="13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it-IT" sz="1800" spc="-1" strike="noStrike">
                <a:solidFill>
                  <a:srgbClr val="7030a0"/>
                </a:solidFill>
                <a:latin typeface="Arial"/>
                <a:ea typeface="DejaVu Sans"/>
              </a:rPr>
              <a:t>Grazie Cristo </a:t>
            </a:r>
            <a:r>
              <a:rPr b="1" lang="it-IT" sz="1800" spc="-1" strike="noStrike">
                <a:solidFill>
                  <a:srgbClr val="7030a0"/>
                </a:solidFill>
                <a:latin typeface="Gadugi"/>
                <a:ea typeface="DejaVu Sans"/>
              </a:rPr>
              <a:t>Lisbet, per insegnarci come</a:t>
            </a:r>
            <a:r>
              <a:rPr b="1" lang="it-IT" sz="1800" spc="-1" strike="noStrike">
                <a:solidFill>
                  <a:srgbClr val="7030a0"/>
                </a:solidFill>
                <a:latin typeface="Gadugi"/>
                <a:ea typeface="Gadugi"/>
              </a:rPr>
              <a:t> 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it-IT" sz="1800" spc="-1" strike="noStrike">
                <a:solidFill>
                  <a:srgbClr val="7030a0"/>
                </a:solidFill>
                <a:latin typeface="Gadugi"/>
                <a:ea typeface="Gadugi"/>
              </a:rPr>
              <a:t>Amano Dio, al condividerci tanti dettagli. 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it-IT" sz="1800" spc="-1" strike="noStrike">
                <a:solidFill>
                  <a:srgbClr val="7030a0"/>
                </a:solidFill>
                <a:latin typeface="Gadugi"/>
                <a:ea typeface="Gadugi"/>
              </a:rPr>
              <a:t>Amen, Alleluia!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45" name="2 CuadroTexto"/>
          <p:cNvSpPr/>
          <p:nvPr/>
        </p:nvSpPr>
        <p:spPr>
          <a:xfrm>
            <a:off x="-36000" y="825840"/>
            <a:ext cx="2339640" cy="4244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it-IT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Per MelquisedecLisbet!!</a:t>
            </a:r>
            <a:endParaRPr b="0" lang="it-IT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it-IT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Per nostro Padre e nostra Madre!!</a:t>
            </a:r>
            <a:endParaRPr b="0" lang="it-IT" sz="1100" spc="-1" strike="noStrike">
              <a:latin typeface="Arial"/>
            </a:endParaRPr>
          </a:p>
        </p:txBody>
      </p:sp>
      <p:pic>
        <p:nvPicPr>
          <p:cNvPr id="46" name="Picture 19" descr=""/>
          <p:cNvPicPr/>
          <p:nvPr/>
        </p:nvPicPr>
        <p:blipFill>
          <a:blip r:embed="rId8"/>
          <a:stretch/>
        </p:blipFill>
        <p:spPr>
          <a:xfrm>
            <a:off x="5734440" y="-46800"/>
            <a:ext cx="834840" cy="736200"/>
          </a:xfrm>
          <a:prstGeom prst="rect">
            <a:avLst/>
          </a:prstGeom>
          <a:ln w="0">
            <a:noFill/>
          </a:ln>
        </p:spPr>
      </p:pic>
      <p:pic>
        <p:nvPicPr>
          <p:cNvPr id="47" name="Picture 3" descr=""/>
          <p:cNvPicPr/>
          <p:nvPr/>
        </p:nvPicPr>
        <p:blipFill>
          <a:blip r:embed="rId9"/>
          <a:stretch/>
        </p:blipFill>
        <p:spPr>
          <a:xfrm>
            <a:off x="404640" y="-37800"/>
            <a:ext cx="4835160" cy="901440"/>
          </a:xfrm>
          <a:prstGeom prst="rect">
            <a:avLst/>
          </a:prstGeom>
          <a:ln w="0">
            <a:noFill/>
          </a:ln>
        </p:spPr>
      </p:pic>
      <p:sp>
        <p:nvSpPr>
          <p:cNvPr id="48" name="Rectangle 21"/>
          <p:cNvSpPr/>
          <p:nvPr/>
        </p:nvSpPr>
        <p:spPr>
          <a:xfrm>
            <a:off x="0" y="937080"/>
            <a:ext cx="68392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it-IT" sz="1800" spc="-1" strike="noStrike" u="sng">
                <a:solidFill>
                  <a:srgbClr val="000000"/>
                </a:solidFill>
                <a:uFillTx/>
                <a:latin typeface="Franklin Gothic Medium"/>
                <a:ea typeface="Kozuka Gothic Pr6N L"/>
              </a:rPr>
              <a:t>Classe #378 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it-IT" sz="1800" spc="-1" strike="noStrike" u="sng">
                <a:solidFill>
                  <a:srgbClr val="000000"/>
                </a:solidFill>
                <a:uFillTx/>
                <a:latin typeface="Franklin Gothic Medium"/>
                <a:ea typeface="Kozuka Gothic Pr6N L"/>
              </a:rPr>
              <a:t>Racconto - La Tartaruga e la Lepre</a:t>
            </a:r>
            <a:endParaRPr b="0" lang="it-IT" sz="1800" spc="-1" strike="noStrike">
              <a:latin typeface="Arial"/>
            </a:endParaRPr>
          </a:p>
        </p:txBody>
      </p:sp>
      <p:pic>
        <p:nvPicPr>
          <p:cNvPr id="49" name="Picture 9" descr=""/>
          <p:cNvPicPr/>
          <p:nvPr/>
        </p:nvPicPr>
        <p:blipFill>
          <a:blip r:embed="rId10"/>
          <a:stretch/>
        </p:blipFill>
        <p:spPr>
          <a:xfrm>
            <a:off x="18000" y="8590680"/>
            <a:ext cx="970920" cy="532440"/>
          </a:xfrm>
          <a:prstGeom prst="rect">
            <a:avLst/>
          </a:prstGeom>
          <a:ln w="0">
            <a:noFill/>
          </a:ln>
        </p:spPr>
      </p:pic>
      <p:pic>
        <p:nvPicPr>
          <p:cNvPr id="50" name="Picture 28" descr=""/>
          <p:cNvPicPr/>
          <p:nvPr/>
        </p:nvPicPr>
        <p:blipFill>
          <a:blip r:embed="rId11"/>
          <a:stretch/>
        </p:blipFill>
        <p:spPr>
          <a:xfrm flipH="1">
            <a:off x="5816160" y="8590680"/>
            <a:ext cx="1048320" cy="553680"/>
          </a:xfrm>
          <a:prstGeom prst="rect">
            <a:avLst/>
          </a:prstGeom>
          <a:ln w="0">
            <a:noFill/>
          </a:ln>
        </p:spPr>
      </p:pic>
      <p:pic>
        <p:nvPicPr>
          <p:cNvPr id="51" name="Picture 29" descr=""/>
          <p:cNvPicPr/>
          <p:nvPr/>
        </p:nvPicPr>
        <p:blipFill>
          <a:blip r:embed="rId12"/>
          <a:stretch/>
        </p:blipFill>
        <p:spPr>
          <a:xfrm flipH="1">
            <a:off x="5793120" y="1298160"/>
            <a:ext cx="1006920" cy="532440"/>
          </a:xfrm>
          <a:prstGeom prst="rect">
            <a:avLst/>
          </a:prstGeom>
          <a:ln w="0">
            <a:noFill/>
          </a:ln>
        </p:spPr>
      </p:pic>
      <p:pic>
        <p:nvPicPr>
          <p:cNvPr id="52" name="Picture 31" descr=""/>
          <p:cNvPicPr/>
          <p:nvPr/>
        </p:nvPicPr>
        <p:blipFill>
          <a:blip r:embed="rId13"/>
          <a:stretch/>
        </p:blipFill>
        <p:spPr>
          <a:xfrm>
            <a:off x="59040" y="1292400"/>
            <a:ext cx="1006920" cy="532440"/>
          </a:xfrm>
          <a:prstGeom prst="rect">
            <a:avLst/>
          </a:prstGeom>
          <a:ln w="0">
            <a:noFill/>
          </a:ln>
        </p:spPr>
      </p:pic>
      <p:pic>
        <p:nvPicPr>
          <p:cNvPr id="53" name="Picture 32" descr=""/>
          <p:cNvPicPr/>
          <p:nvPr/>
        </p:nvPicPr>
        <p:blipFill>
          <a:blip r:embed="rId14"/>
          <a:stretch/>
        </p:blipFill>
        <p:spPr>
          <a:xfrm>
            <a:off x="5240880" y="4056480"/>
            <a:ext cx="812160" cy="741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2"/>
          <p:cNvSpPr/>
          <p:nvPr/>
        </p:nvSpPr>
        <p:spPr>
          <a:xfrm>
            <a:off x="260640" y="2483640"/>
            <a:ext cx="6263640" cy="520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1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Istruzioni per la classe: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it-IT" sz="12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Fare copie delle pagine 1 e 3 per i bimbi più piccini</a:t>
            </a:r>
            <a:endParaRPr b="0" lang="it-IT" sz="12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Fare copie delle pagine 1 e 4 per i bambini più grandi</a:t>
            </a:r>
            <a:endParaRPr b="0" lang="it-IT" sz="12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Il collaboratore / genitore dà una breve introduzione al tema</a:t>
            </a:r>
            <a:endParaRPr b="0" lang="it-IT" sz="12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Potete fare le seguenti domande per rafforzare il tema: 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it-IT" sz="1200" spc="-1" strike="noStrike">
              <a:latin typeface="Arial"/>
            </a:endParaRPr>
          </a:p>
          <a:p>
            <a:pPr marL="631800" indent="-343080" algn="just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In cosa dobbiamo sforzarci? </a:t>
            </a:r>
            <a:r>
              <a:rPr b="1" lang="it-IT" sz="1200" spc="-1" strike="noStrike">
                <a:solidFill>
                  <a:srgbClr val="7030a0"/>
                </a:solidFill>
                <a:latin typeface="Arial"/>
                <a:ea typeface="DejaVu Sans"/>
              </a:rPr>
              <a:t>Nel mettere in pratica tutti i consigli di Vita che ci dà Cristo Lisbet.</a:t>
            </a:r>
            <a:endParaRPr b="0" lang="it-IT" sz="1200" spc="-1" strike="noStrike">
              <a:latin typeface="Arial"/>
            </a:endParaRPr>
          </a:p>
          <a:p>
            <a:pPr marL="631800" indent="-343080" algn="just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Cosa è necessario avere per seguire Cristo Lisbet nella Sua Crescita Spirituale? </a:t>
            </a:r>
            <a:r>
              <a:rPr b="1" lang="it-IT" sz="1200" spc="-1" strike="noStrike">
                <a:solidFill>
                  <a:srgbClr val="7030a0"/>
                </a:solidFill>
                <a:latin typeface="Arial"/>
                <a:ea typeface="DejaVu Sans"/>
              </a:rPr>
              <a:t>La Pazienza di Cristo</a:t>
            </a:r>
            <a:r>
              <a:rPr b="0" lang="it-IT" sz="1200" spc="-1" strike="noStrike">
                <a:solidFill>
                  <a:srgbClr val="0070c0"/>
                </a:solidFill>
                <a:latin typeface="Arial"/>
                <a:ea typeface="DejaVu Sans"/>
              </a:rPr>
              <a:t>. </a:t>
            </a:r>
            <a:endParaRPr b="0" lang="it-IT" sz="1200" spc="-1" strike="noStrike">
              <a:latin typeface="Arial"/>
            </a:endParaRPr>
          </a:p>
          <a:p>
            <a:pPr marL="631800" indent="-343080" algn="just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Cos’è la cosa più necessaria che Cristo ci Ricorda in questa classe?  </a:t>
            </a:r>
            <a:r>
              <a:rPr b="1" lang="it-IT" sz="1200" spc="-1" strike="noStrike">
                <a:solidFill>
                  <a:srgbClr val="7030a0"/>
                </a:solidFill>
                <a:latin typeface="Arial"/>
                <a:ea typeface="DejaVu Sans"/>
              </a:rPr>
              <a:t>La cosa necessaria è porre attenzione ai dettagli delle Parole di Vita Eterna che ci dà Cristo Lisbet</a:t>
            </a:r>
            <a:r>
              <a:rPr b="0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r>
              <a:rPr b="0" lang="it-IT" sz="1200" spc="-1" strike="noStrike">
                <a:solidFill>
                  <a:srgbClr val="0070c0"/>
                </a:solidFill>
                <a:latin typeface="Arial"/>
                <a:ea typeface="DejaVu Sans"/>
              </a:rPr>
              <a:t>   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it-IT" sz="12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Il collaboratore o genitore deve motivare i bambini a rispondere alle domande mentre appare la candela sullo schermo.</a:t>
            </a:r>
            <a:endParaRPr b="0" lang="it-IT" sz="1200" spc="-1" strike="noStrike">
              <a:latin typeface="Arial"/>
            </a:endParaRPr>
          </a:p>
          <a:p>
            <a:pPr marL="285840" indent="-285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Si raccomanda ripassare la classe durante la settimana.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Attività: Presto Attenzione ai Dettagli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  <a:ea typeface="DejaVu Sans"/>
              </a:rPr>
              <a:t>I bambini cercheranno le differenze tra i disegni a pagina 3.  Potranno così mettere in pratica l’importanza di porre attenzione ai dettagli.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Materiali: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it-IT" sz="1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Matita</a:t>
            </a:r>
            <a:endParaRPr b="0" lang="it-IT" sz="1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55" name="68 Rectángulo"/>
          <p:cNvSpPr/>
          <p:nvPr/>
        </p:nvSpPr>
        <p:spPr>
          <a:xfrm>
            <a:off x="0" y="1717920"/>
            <a:ext cx="6839280" cy="302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Century Gothic"/>
                <a:ea typeface="DejaVu Sans"/>
              </a:rPr>
              <a:t>Foglio per il  Collaboratore / Genitore</a:t>
            </a:r>
            <a:endParaRPr b="0" lang="it-IT" sz="1400" spc="-1" strike="noStrike">
              <a:latin typeface="Arial"/>
            </a:endParaRPr>
          </a:p>
        </p:txBody>
      </p:sp>
      <p:pic>
        <p:nvPicPr>
          <p:cNvPr id="56" name="Picture 35" descr=""/>
          <p:cNvPicPr/>
          <p:nvPr/>
        </p:nvPicPr>
        <p:blipFill>
          <a:blip r:embed="rId1"/>
          <a:stretch/>
        </p:blipFill>
        <p:spPr>
          <a:xfrm>
            <a:off x="5815800" y="90360"/>
            <a:ext cx="834840" cy="736200"/>
          </a:xfrm>
          <a:prstGeom prst="rect">
            <a:avLst/>
          </a:prstGeom>
          <a:ln w="0">
            <a:noFill/>
          </a:ln>
        </p:spPr>
      </p:pic>
      <p:pic>
        <p:nvPicPr>
          <p:cNvPr id="57" name="Picture 36" descr=""/>
          <p:cNvPicPr/>
          <p:nvPr/>
        </p:nvPicPr>
        <p:blipFill>
          <a:blip r:embed="rId2"/>
          <a:stretch/>
        </p:blipFill>
        <p:spPr>
          <a:xfrm>
            <a:off x="370440" y="7560"/>
            <a:ext cx="5051160" cy="901440"/>
          </a:xfrm>
          <a:prstGeom prst="rect">
            <a:avLst/>
          </a:prstGeom>
          <a:ln w="0">
            <a:noFill/>
          </a:ln>
        </p:spPr>
      </p:pic>
      <p:sp>
        <p:nvSpPr>
          <p:cNvPr id="58" name="Rectangle 105"/>
          <p:cNvSpPr/>
          <p:nvPr/>
        </p:nvSpPr>
        <p:spPr>
          <a:xfrm>
            <a:off x="0" y="938520"/>
            <a:ext cx="683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it-IT" sz="1800" spc="-1" strike="noStrike" u="sng">
                <a:solidFill>
                  <a:srgbClr val="000000"/>
                </a:solidFill>
                <a:uFillTx/>
                <a:latin typeface="Franklin Gothic Medium"/>
                <a:ea typeface="Kozuka Gothic Pr6N L"/>
              </a:rPr>
              <a:t>Classe #378 Racconto - La Tartaruga e la Lepre 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12" descr=""/>
          <p:cNvPicPr/>
          <p:nvPr/>
        </p:nvPicPr>
        <p:blipFill>
          <a:blip r:embed="rId1"/>
          <a:stretch/>
        </p:blipFill>
        <p:spPr>
          <a:xfrm>
            <a:off x="69840" y="6120"/>
            <a:ext cx="4835160" cy="901440"/>
          </a:xfrm>
          <a:prstGeom prst="rect">
            <a:avLst/>
          </a:prstGeom>
          <a:ln w="0">
            <a:noFill/>
          </a:ln>
        </p:spPr>
      </p:pic>
      <p:pic>
        <p:nvPicPr>
          <p:cNvPr id="60" name="Picture 15" descr=""/>
          <p:cNvPicPr/>
          <p:nvPr/>
        </p:nvPicPr>
        <p:blipFill>
          <a:blip r:embed="rId2"/>
          <a:stretch/>
        </p:blipFill>
        <p:spPr>
          <a:xfrm>
            <a:off x="5805360" y="88920"/>
            <a:ext cx="834840" cy="736200"/>
          </a:xfrm>
          <a:prstGeom prst="rect">
            <a:avLst/>
          </a:prstGeom>
          <a:ln w="0">
            <a:noFill/>
          </a:ln>
        </p:spPr>
      </p:pic>
      <p:sp>
        <p:nvSpPr>
          <p:cNvPr id="61" name="Rectangle 22"/>
          <p:cNvSpPr/>
          <p:nvPr/>
        </p:nvSpPr>
        <p:spPr>
          <a:xfrm>
            <a:off x="0" y="794520"/>
            <a:ext cx="6857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it-IT" sz="1800" spc="-1" strike="noStrike" u="sng">
                <a:solidFill>
                  <a:srgbClr val="000000"/>
                </a:solidFill>
                <a:uFillTx/>
                <a:latin typeface="Franklin Gothic Medium"/>
                <a:ea typeface="Kozuka Gothic Pr6N L"/>
              </a:rPr>
              <a:t>Classe #378 Racconto - La Tartaruga e la Lepre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62" name=""/>
          <p:cNvSpPr/>
          <p:nvPr/>
        </p:nvSpPr>
        <p:spPr>
          <a:xfrm>
            <a:off x="0" y="1249560"/>
            <a:ext cx="6897960" cy="49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s-CR" sz="1600" spc="-1" strike="noStrike">
                <a:solidFill>
                  <a:srgbClr val="000000"/>
                </a:solidFill>
                <a:latin typeface="Calibri"/>
              </a:rPr>
              <a:t>Santo angelo, Cristo ci insegna l’importanza di porre attenzione ai dettagli.  </a:t>
            </a:r>
            <a:endParaRPr b="0" lang="it-IT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s-CR" sz="1600" spc="-1" strike="noStrike">
                <a:solidFill>
                  <a:srgbClr val="000000"/>
                </a:solidFill>
                <a:latin typeface="Calibri"/>
              </a:rPr>
              <a:t>Trova le differenze tra i disegni. </a:t>
            </a:r>
            <a:endParaRPr b="0" lang="it-IT" sz="1600" spc="-1" strike="noStrike">
              <a:latin typeface="Arial"/>
            </a:endParaRPr>
          </a:p>
        </p:txBody>
      </p:sp>
      <p:pic>
        <p:nvPicPr>
          <p:cNvPr id="63" name="Picture 5" descr=""/>
          <p:cNvPicPr/>
          <p:nvPr/>
        </p:nvPicPr>
        <p:blipFill>
          <a:blip r:embed="rId3"/>
          <a:stretch/>
        </p:blipFill>
        <p:spPr>
          <a:xfrm>
            <a:off x="0" y="1781280"/>
            <a:ext cx="6858000" cy="7362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9" descr=""/>
          <p:cNvPicPr/>
          <p:nvPr/>
        </p:nvPicPr>
        <p:blipFill>
          <a:blip r:embed="rId1"/>
          <a:stretch/>
        </p:blipFill>
        <p:spPr>
          <a:xfrm>
            <a:off x="5815800" y="90360"/>
            <a:ext cx="834840" cy="736200"/>
          </a:xfrm>
          <a:prstGeom prst="rect">
            <a:avLst/>
          </a:prstGeom>
          <a:ln w="0">
            <a:noFill/>
          </a:ln>
        </p:spPr>
      </p:pic>
      <p:pic>
        <p:nvPicPr>
          <p:cNvPr id="65" name="Picture 12" descr=""/>
          <p:cNvPicPr/>
          <p:nvPr/>
        </p:nvPicPr>
        <p:blipFill>
          <a:blip r:embed="rId2"/>
          <a:stretch/>
        </p:blipFill>
        <p:spPr>
          <a:xfrm>
            <a:off x="404640" y="0"/>
            <a:ext cx="4835160" cy="901440"/>
          </a:xfrm>
          <a:prstGeom prst="rect">
            <a:avLst/>
          </a:prstGeom>
          <a:ln w="0">
            <a:noFill/>
          </a:ln>
        </p:spPr>
      </p:pic>
      <p:sp>
        <p:nvSpPr>
          <p:cNvPr id="66" name="Rectangle 2"/>
          <p:cNvSpPr/>
          <p:nvPr/>
        </p:nvSpPr>
        <p:spPr>
          <a:xfrm>
            <a:off x="830880" y="-1800360"/>
            <a:ext cx="573804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Rectangle 13"/>
          <p:cNvSpPr/>
          <p:nvPr/>
        </p:nvSpPr>
        <p:spPr>
          <a:xfrm>
            <a:off x="0" y="938520"/>
            <a:ext cx="683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it-IT" sz="1800" spc="-1" strike="noStrike" u="sng">
                <a:solidFill>
                  <a:srgbClr val="000000"/>
                </a:solidFill>
                <a:uFillTx/>
                <a:latin typeface="Franklin Gothic Medium"/>
                <a:ea typeface="Kozuka Gothic Pr6N L"/>
              </a:rPr>
              <a:t>Classe #378 Racconto - La Tartaruga e la Lepre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68" name=""/>
          <p:cNvSpPr/>
          <p:nvPr/>
        </p:nvSpPr>
        <p:spPr>
          <a:xfrm>
            <a:off x="0" y="1517400"/>
            <a:ext cx="6857640" cy="32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s-CR" sz="1800" spc="-1" strike="noStrike">
                <a:solidFill>
                  <a:srgbClr val="000000"/>
                </a:solidFill>
                <a:latin typeface="Calibri"/>
              </a:rPr>
              <a:t>Santo angelo, completa la frase: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69" name=""/>
          <p:cNvSpPr/>
          <p:nvPr/>
        </p:nvSpPr>
        <p:spPr>
          <a:xfrm>
            <a:off x="360000" y="2305800"/>
            <a:ext cx="6120000" cy="570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0" lang="es-CR" sz="1600" spc="-1" strike="noStrike">
                <a:solidFill>
                  <a:srgbClr val="000000"/>
                </a:solidFill>
                <a:latin typeface="Arial"/>
              </a:rPr>
              <a:t>1. È importante non essere frettolosi o affannati, bensì andare ___________ come a ritmo di una nave da crociera, ma ___________ nella nostra crescita __________________.</a:t>
            </a: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CR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2. È necessario ascoltare bene tutti i _______________ che Cristo Lisbet ci comunica.</a:t>
            </a: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CR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3. È necessario ________________  a Cristo Lisbet in TUTTO.</a:t>
            </a: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CR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4. Sempre avendo la nostra _______________ posta in ____________   ____________.</a:t>
            </a: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CR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5. Se abbiamo la ________________ di Cristo Lisbet, la possiamo ___________ nella Sua ___________________ Spirituale</a:t>
            </a: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CR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6. _________________________  per mettere tutti i Suoi _______________ di __________ in pratica.</a:t>
            </a: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s-CR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7. Nostra ___________   __________, Cristo Lisbet con la Sua Grande ____________ è il nostro esempio da seguire.</a:t>
            </a:r>
            <a:endParaRPr b="0" lang="it-IT" sz="1600" spc="-1" strike="noStrike">
              <a:latin typeface="Arial"/>
            </a:endParaRPr>
          </a:p>
        </p:txBody>
      </p:sp>
      <p:pic>
        <p:nvPicPr>
          <p:cNvPr id="70" name="Picture 1" descr=""/>
          <p:cNvPicPr/>
          <p:nvPr/>
        </p:nvPicPr>
        <p:blipFill>
          <a:blip r:embed="rId3"/>
          <a:stretch/>
        </p:blipFill>
        <p:spPr>
          <a:xfrm rot="5400000">
            <a:off x="2259720" y="6181920"/>
            <a:ext cx="989280" cy="4835520"/>
          </a:xfrm>
          <a:prstGeom prst="rect">
            <a:avLst/>
          </a:prstGeom>
          <a:ln w="0">
            <a:noFill/>
          </a:ln>
        </p:spPr>
      </p:pic>
      <p:pic>
        <p:nvPicPr>
          <p:cNvPr id="71" name="Picture 2" descr=""/>
          <p:cNvPicPr/>
          <p:nvPr/>
        </p:nvPicPr>
        <p:blipFill>
          <a:blip r:embed="rId4"/>
          <a:stretch/>
        </p:blipFill>
        <p:spPr>
          <a:xfrm>
            <a:off x="549000" y="8261640"/>
            <a:ext cx="1007280" cy="532800"/>
          </a:xfrm>
          <a:prstGeom prst="rect">
            <a:avLst/>
          </a:prstGeom>
          <a:ln w="0">
            <a:noFill/>
          </a:ln>
        </p:spPr>
      </p:pic>
      <p:sp>
        <p:nvSpPr>
          <p:cNvPr id="72" name="TextBox 17"/>
          <p:cNvSpPr/>
          <p:nvPr/>
        </p:nvSpPr>
        <p:spPr>
          <a:xfrm>
            <a:off x="5233320" y="7991280"/>
            <a:ext cx="359280" cy="942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M</a:t>
            </a:r>
            <a:endParaRPr b="0" lang="it-IT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E</a:t>
            </a:r>
            <a:endParaRPr b="0" lang="it-IT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T</a:t>
            </a:r>
            <a:endParaRPr b="0" lang="it-IT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A</a:t>
            </a:r>
            <a:endParaRPr b="0" lang="it-IT" sz="1400" spc="-1" strike="noStrike">
              <a:latin typeface="Arial"/>
            </a:endParaRPr>
          </a:p>
        </p:txBody>
      </p:sp>
      <p:pic>
        <p:nvPicPr>
          <p:cNvPr id="73" name="Picture 16" descr=""/>
          <p:cNvPicPr/>
          <p:nvPr/>
        </p:nvPicPr>
        <p:blipFill>
          <a:blip r:embed="rId5"/>
          <a:stretch/>
        </p:blipFill>
        <p:spPr>
          <a:xfrm>
            <a:off x="5699880" y="8097480"/>
            <a:ext cx="812520" cy="742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1019740</TotalTime>
  <Application>LibreOffice/7.2.5.2$Windows_X86_64 LibreOffice_project/499f9727c189e6ef3471021d6132d4c694f357e5</Application>
  <AppVersion>15.0000</AppVersion>
  <Words>632</Words>
  <Paragraphs>47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2011-04-01T14:17:38Z</dcterms:created>
  <dc:creator>Willington</dc:creator>
  <dc:description/>
  <dc:language>it-IT</dc:language>
  <cp:lastModifiedBy/>
  <cp:lastPrinted>2015-12-22T05:03:42Z</cp:lastPrinted>
  <dcterms:modified xsi:type="dcterms:W3CDTF">2022-02-06T14:01:26Z</dcterms:modified>
  <cp:revision>7173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On-screen Show (4:3)</vt:lpwstr>
  </property>
  <property fmtid="{D5CDD505-2E9C-101B-9397-08002B2CF9AE}" pid="4" name="Slides">
    <vt:i4>4</vt:i4>
  </property>
</Properties>
</file>