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78" r:id="rId4"/>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6BB00"/>
    <a:srgbClr val="FF66CC"/>
    <a:srgbClr val="44EC78"/>
    <a:srgbClr val="009A46"/>
    <a:srgbClr val="652B91"/>
    <a:srgbClr val="178317"/>
    <a:srgbClr val="F26A1E"/>
    <a:srgbClr val="F81D06"/>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55" autoAdjust="0"/>
    <p:restoredTop sz="94434" autoAdjust="0"/>
  </p:normalViewPr>
  <p:slideViewPr>
    <p:cSldViewPr>
      <p:cViewPr>
        <p:scale>
          <a:sx n="138" d="100"/>
          <a:sy n="138" d="100"/>
        </p:scale>
        <p:origin x="648" y="-156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19/07/2023</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19/07/2023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19/07/2023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116632" y="1331640"/>
            <a:ext cx="6624736" cy="8094524"/>
          </a:xfrm>
          <a:prstGeom prst="rect">
            <a:avLst/>
          </a:prstGeom>
          <a:noFill/>
          <a:ln w="19050">
            <a:noFill/>
            <a:prstDash val="dashDot"/>
            <a:miter lim="800000"/>
            <a:headEnd/>
            <a:tailEnd/>
          </a:ln>
        </p:spPr>
        <p:txBody>
          <a:bodyPr wrap="square">
            <a:spAutoFit/>
          </a:bodyPr>
          <a:lstStyle/>
          <a:p>
            <a:pPr algn="ctr"/>
            <a:r>
              <a:rPr lang="es-CR" sz="1100" dirty="0">
                <a:latin typeface="Arial" panose="020B0604020202020204" pitchFamily="34" charset="0"/>
                <a:cs typeface="Arial" panose="020B0604020202020204" pitchFamily="34" charset="0"/>
              </a:rPr>
              <a:t>Santos ángeles, hoy Cristo Lisbet nos explica lo que debemos hacer para demostrarle </a:t>
            </a:r>
          </a:p>
          <a:p>
            <a:pPr algn="ctr"/>
            <a:r>
              <a:rPr lang="es-CR" sz="1100" dirty="0">
                <a:latin typeface="Arial" panose="020B0604020202020204" pitchFamily="34" charset="0"/>
                <a:cs typeface="Arial" panose="020B0604020202020204" pitchFamily="34" charset="0"/>
              </a:rPr>
              <a:t>a Dios MelquisedecLisbet que Les amamos.    </a:t>
            </a:r>
          </a:p>
          <a:p>
            <a:pPr algn="ctr"/>
            <a:endParaRPr lang="es-CR" sz="1100" dirty="0">
              <a:solidFill>
                <a:srgbClr val="00B050"/>
              </a:solidFill>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A MelquisedecLisbet Les agrada que nosotros Sus hijos fieles Les alabemos con Fruto de Labios delante de todos. </a:t>
            </a:r>
            <a:r>
              <a:rPr lang="es-CR" sz="1100" u="sng" dirty="0">
                <a:latin typeface="Arial" panose="020B0604020202020204" pitchFamily="34" charset="0"/>
                <a:cs typeface="Arial" panose="020B0604020202020204" pitchFamily="34" charset="0"/>
              </a:rPr>
              <a:t>Cristo nos explica que la manera que podemos demostrarle a Dios que Los amamos es al hacer las Buenas Acciones que Ellos han sembrado en nuestra mente</a:t>
            </a:r>
            <a:r>
              <a:rPr lang="es-CR" sz="1100" dirty="0">
                <a:latin typeface="Arial" panose="020B0604020202020204" pitchFamily="34" charset="0"/>
                <a:cs typeface="Arial" panose="020B0604020202020204" pitchFamily="34" charset="0"/>
              </a:rPr>
              <a:t>.  Las que Cristo Lisbet nos ha enseñado. Eso es aun mas agradable para Dios, porque esta es la manera de demostrarles que Jamás Les fallaremos.</a:t>
            </a:r>
          </a:p>
          <a:p>
            <a:endParaRPr lang="es-CR" sz="11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No debemos pasarnos la vida hablando y ser conocidos como un hablador, que promete cosas pero no las cumple.  </a:t>
            </a:r>
            <a:r>
              <a:rPr lang="es-CR" sz="1100" u="sng" dirty="0">
                <a:latin typeface="Arial" panose="020B0604020202020204" pitchFamily="34" charset="0"/>
                <a:cs typeface="Arial" panose="020B0604020202020204" pitchFamily="34" charset="0"/>
              </a:rPr>
              <a:t>Fruto de Labios es hablar y vivir lo que uno habla, es hacer o cumplir lo que uno promete. Eso nos hace personas Confiables y eso si tiene </a:t>
            </a:r>
            <a:r>
              <a:rPr lang="es-CR" sz="1100" b="1" u="sng" dirty="0">
                <a:latin typeface="Arial" panose="020B0604020202020204" pitchFamily="34" charset="0"/>
                <a:cs typeface="Arial" panose="020B0604020202020204" pitchFamily="34" charset="0"/>
              </a:rPr>
              <a:t>mucho valor </a:t>
            </a:r>
            <a:r>
              <a:rPr lang="es-CR" sz="1100" u="sng" dirty="0">
                <a:latin typeface="Arial" panose="020B0604020202020204" pitchFamily="34" charset="0"/>
                <a:cs typeface="Arial" panose="020B0604020202020204" pitchFamily="34" charset="0"/>
              </a:rPr>
              <a:t>para Dios.</a:t>
            </a:r>
          </a:p>
          <a:p>
            <a:endParaRPr lang="es-CR"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100" dirty="0">
                <a:latin typeface="Arial" panose="020B0604020202020204" pitchFamily="34" charset="0"/>
                <a:cs typeface="Arial" panose="020B0604020202020204" pitchFamily="34" charset="0"/>
              </a:rPr>
              <a:t>Por ejemplo, si decimos que MelquisedecLisbet son nuestra Fe y Confiamos en Ellos, no podemos vivir con temores y miedos.  Debemos vivir en paz y reposo, reflejando que nuestra total confianza esta puesta en nuestros Padres Espirituales, sin importar lo que este sucediendo a nuestro alrededor. </a:t>
            </a:r>
          </a:p>
          <a:p>
            <a:pPr marL="171450" indent="-171450">
              <a:buFont typeface="Arial" panose="020B0604020202020204" pitchFamily="34" charset="0"/>
              <a:buChar char="•"/>
            </a:pPr>
            <a:endParaRPr lang="es-CR"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100" dirty="0">
                <a:latin typeface="Arial" panose="020B0604020202020204" pitchFamily="34" charset="0"/>
                <a:cs typeface="Arial" panose="020B0604020202020204" pitchFamily="34" charset="0"/>
              </a:rPr>
              <a:t>Por ejemplo, si hacemos una promesa que vamos a ser buenos estudiantes al prestar atención en clase y hacer nuestras tareas y estudiar; entonces debemos cumplirlo.  Cuando MelquisedecLisbet ven estas buenas acciones,  y que estamos siendo honestos y responsables al cumplir lo que hemos prometido, entonces es cuando se manifiesta el fruto de esas Buenas Acciones y cosechamos buenas calificaciones y hasta recibimos reconocimientos de los profesores. </a:t>
            </a:r>
          </a:p>
          <a:p>
            <a:pPr marL="171450" indent="-171450">
              <a:buFont typeface="Arial" panose="020B0604020202020204" pitchFamily="34" charset="0"/>
              <a:buChar char="•"/>
            </a:pPr>
            <a:endParaRPr lang="es-CR"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100" dirty="0">
                <a:latin typeface="Arial" panose="020B0604020202020204" pitchFamily="34" charset="0"/>
                <a:cs typeface="Arial" panose="020B0604020202020204" pitchFamily="34" charset="0"/>
              </a:rPr>
              <a:t>Cuando pedimos en oración a Dios, no se trata de solo pedir y ya, sino que debemos tener el proceder y actitud correcta, para con Dios y con los que nos rodean.  Debemos ser personas confiables que vivimos lo que hemos aprendido de MelquisedecLisbet.  Que hermosos son nuestros Padres Espirituales al enseñarnos esta nueva forma de vida, que es agradable para Ellos y nos hace tanto bien.</a:t>
            </a:r>
          </a:p>
          <a:p>
            <a:endParaRPr lang="es-CR" sz="11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Hermanos, nuestra Madre nos recordó lo que dice en Hebreos 13:15 </a:t>
            </a:r>
            <a:r>
              <a:rPr lang="es-CR" sz="1100" i="1" dirty="0">
                <a:latin typeface="Arial" panose="020B0604020202020204" pitchFamily="34" charset="0"/>
                <a:cs typeface="Arial" panose="020B0604020202020204" pitchFamily="34" charset="0"/>
              </a:rPr>
              <a:t>“</a:t>
            </a:r>
            <a:r>
              <a:rPr lang="es-ES" sz="1100" b="1" i="1" baseline="30000" dirty="0">
                <a:solidFill>
                  <a:srgbClr val="000000"/>
                </a:solidFill>
                <a:effectLst/>
                <a:latin typeface="system-ui"/>
              </a:rPr>
              <a:t> </a:t>
            </a:r>
            <a:r>
              <a:rPr lang="es-ES" sz="1100" b="0" i="1" dirty="0">
                <a:solidFill>
                  <a:srgbClr val="000000"/>
                </a:solidFill>
                <a:effectLst/>
                <a:latin typeface="system-ui"/>
              </a:rPr>
              <a:t>Así que, ofrezcamos siempre a Dios Padre y Madre, por medio de Cristo Lisbet, sacrificio de alabanza, es decir, fruto de labios que confiesan Su </a:t>
            </a:r>
            <a:r>
              <a:rPr lang="es-ES" sz="1100" i="1" dirty="0">
                <a:solidFill>
                  <a:srgbClr val="000000"/>
                </a:solidFill>
                <a:latin typeface="system-ui"/>
              </a:rPr>
              <a:t>N</a:t>
            </a:r>
            <a:r>
              <a:rPr lang="es-ES" sz="1100" b="0" i="1" dirty="0">
                <a:solidFill>
                  <a:srgbClr val="000000"/>
                </a:solidFill>
                <a:effectLst/>
                <a:latin typeface="system-ui"/>
              </a:rPr>
              <a:t>ombre, MelquisedecLisbet.”   </a:t>
            </a:r>
            <a:r>
              <a:rPr lang="es-ES" sz="1100" b="0" u="sng" dirty="0">
                <a:solidFill>
                  <a:srgbClr val="000000"/>
                </a:solidFill>
                <a:effectLst/>
                <a:latin typeface="Arial" panose="020B0604020202020204" pitchFamily="34" charset="0"/>
                <a:cs typeface="Arial" panose="020B0604020202020204" pitchFamily="34" charset="0"/>
              </a:rPr>
              <a:t>Por eso nosotros sus leales hijos espirituales Les demostramos cuanto Los amamos al darles Frutos de Labios que confiesan Su Todopoderoso Nombre, MelquisedecLisbet</a:t>
            </a:r>
            <a:r>
              <a:rPr lang="es-ES" sz="1100" b="0" dirty="0">
                <a:solidFill>
                  <a:srgbClr val="000000"/>
                </a:solidFill>
                <a:effectLst/>
                <a:latin typeface="Arial" panose="020B0604020202020204" pitchFamily="34" charset="0"/>
                <a:cs typeface="Arial" panose="020B0604020202020204" pitchFamily="34" charset="0"/>
              </a:rPr>
              <a:t>.</a:t>
            </a:r>
          </a:p>
          <a:p>
            <a:endParaRPr lang="es-ES" sz="1100" dirty="0">
              <a:solidFill>
                <a:srgbClr val="000000"/>
              </a:solidFill>
              <a:latin typeface="Arial" panose="020B0604020202020204" pitchFamily="34" charset="0"/>
              <a:cs typeface="Arial" panose="020B0604020202020204" pitchFamily="34" charset="0"/>
            </a:endParaRPr>
          </a:p>
          <a:p>
            <a:r>
              <a:rPr lang="es-ES" sz="1100" u="sng" dirty="0">
                <a:solidFill>
                  <a:srgbClr val="000000"/>
                </a:solidFill>
                <a:latin typeface="Arial" panose="020B0604020202020204" pitchFamily="34" charset="0"/>
                <a:cs typeface="Arial" panose="020B0604020202020204" pitchFamily="34" charset="0"/>
              </a:rPr>
              <a:t>Nuestras peticiones y oraciones a Melquisedec en nombre de Cristo Lisbet son respondidas.  Porque Amamos a Dios y se lo demostramos con nuestro Fruto de Labios que es respaldado por Acciones Justas que hemos aprendido de nuestro Maravilloso Dios</a:t>
            </a:r>
            <a:r>
              <a:rPr lang="es-ES" sz="1100" dirty="0">
                <a:solidFill>
                  <a:srgbClr val="000000"/>
                </a:solidFill>
                <a:latin typeface="Arial" panose="020B0604020202020204" pitchFamily="34" charset="0"/>
                <a:cs typeface="Arial" panose="020B0604020202020204" pitchFamily="34" charset="0"/>
              </a:rPr>
              <a:t>.</a:t>
            </a:r>
          </a:p>
          <a:p>
            <a:endParaRPr lang="es-CR" sz="1200" dirty="0">
              <a:latin typeface="Arial" panose="020B0604020202020204" pitchFamily="34" charset="0"/>
              <a:cs typeface="Arial" panose="020B0604020202020204" pitchFamily="34" charset="0"/>
            </a:endParaRPr>
          </a:p>
          <a:p>
            <a:pPr algn="ctr"/>
            <a:r>
              <a:rPr lang="es-CR" b="1" dirty="0">
                <a:solidFill>
                  <a:srgbClr val="FF0066"/>
                </a:solidFill>
                <a:latin typeface="Arial" panose="020B0604020202020204" pitchFamily="34" charset="0"/>
                <a:cs typeface="Arial" panose="020B0604020202020204" pitchFamily="34" charset="0"/>
              </a:rPr>
              <a:t>¡</a:t>
            </a:r>
            <a:r>
              <a:rPr lang="es-CR" b="1" dirty="0">
                <a:solidFill>
                  <a:srgbClr val="FF0066"/>
                </a:solidFill>
              </a:rPr>
              <a:t>Gracias MelquisedecLisbet por ense</a:t>
            </a:r>
            <a:r>
              <a:rPr lang="es-CR" sz="1800" b="1" dirty="0">
                <a:solidFill>
                  <a:srgbClr val="FF0066"/>
                </a:solidFill>
                <a:latin typeface="+mn-lt"/>
                <a:cs typeface="Arial" panose="020B0604020202020204" pitchFamily="34" charset="0"/>
              </a:rPr>
              <a:t>ñ</a:t>
            </a:r>
            <a:r>
              <a:rPr lang="es-CR" b="1" dirty="0">
                <a:solidFill>
                  <a:srgbClr val="FF0066"/>
                </a:solidFill>
              </a:rPr>
              <a:t>arme como puedo demostrar lo mucho que Les Amo.  Amen, Aleluya! </a:t>
            </a:r>
          </a:p>
          <a:p>
            <a:pPr algn="ctr"/>
            <a:r>
              <a:rPr lang="es-CR" b="1" dirty="0">
                <a:solidFill>
                  <a:srgbClr val="FF0066"/>
                </a:solidFill>
                <a:latin typeface="Arial" panose="020B0604020202020204" pitchFamily="34" charset="0"/>
                <a:cs typeface="Arial" panose="020B0604020202020204" pitchFamily="34" charset="0"/>
              </a:rPr>
              <a:t>¡</a:t>
            </a:r>
            <a:r>
              <a:rPr lang="es-CR" b="1" dirty="0">
                <a:solidFill>
                  <a:srgbClr val="FF0066"/>
                </a:solidFill>
              </a:rPr>
              <a:t>Por MelquisedecLisbet!</a:t>
            </a:r>
          </a:p>
          <a:p>
            <a:pPr algn="ctr"/>
            <a:r>
              <a:rPr lang="es-CR" b="1" dirty="0">
                <a:solidFill>
                  <a:srgbClr val="FF0066"/>
                </a:solidFill>
                <a:latin typeface="Arial" panose="020B0604020202020204" pitchFamily="34" charset="0"/>
                <a:cs typeface="Arial" panose="020B0604020202020204" pitchFamily="34" charset="0"/>
              </a:rPr>
              <a:t>¡</a:t>
            </a:r>
            <a:r>
              <a:rPr lang="es-CR" b="1" dirty="0">
                <a:solidFill>
                  <a:srgbClr val="FF0066"/>
                </a:solidFill>
              </a:rPr>
              <a:t>Por Dios Padre y por Dios Madre!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5233" y="152485"/>
            <a:ext cx="776653" cy="685118"/>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6352" y="-10999"/>
            <a:ext cx="4836105" cy="902699"/>
          </a:xfrm>
          <a:prstGeom prst="rect">
            <a:avLst/>
          </a:prstGeom>
        </p:spPr>
      </p:pic>
      <p:sp>
        <p:nvSpPr>
          <p:cNvPr id="2" name="Rectangle 1">
            <a:extLst>
              <a:ext uri="{FF2B5EF4-FFF2-40B4-BE49-F238E27FC236}">
                <a16:creationId xmlns:a16="http://schemas.microsoft.com/office/drawing/2014/main" id="{805C70DB-5412-F966-900E-7F8A00E7E2BE}"/>
              </a:ext>
            </a:extLst>
          </p:cNvPr>
          <p:cNvSpPr/>
          <p:nvPr/>
        </p:nvSpPr>
        <p:spPr>
          <a:xfrm>
            <a:off x="260649" y="837813"/>
            <a:ext cx="6360444" cy="369332"/>
          </a:xfrm>
          <a:prstGeom prst="rect">
            <a:avLst/>
          </a:prstGeom>
        </p:spPr>
        <p:txBody>
          <a:bodyPr wrap="square">
            <a:spAutoFit/>
          </a:bodyPr>
          <a:lstStyle/>
          <a:p>
            <a:pPr algn="ctr" eaLnBrk="1" hangingPunct="1"/>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Clase #455 Como demostrarle a Dios que Les amamos</a:t>
            </a:r>
            <a:r>
              <a:rPr lang="es-CR" u="sng" dirty="0">
                <a:latin typeface="Arial" panose="020B0604020202020204" pitchFamily="34" charset="0"/>
                <a:cs typeface="Arial" panose="020B0604020202020204" pitchFamily="34" charset="0"/>
              </a:rPr>
              <a:t> </a:t>
            </a:r>
            <a:endParaRPr lang="es-CR" altLang="es-MX"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3" name="Picture 2">
            <a:extLst>
              <a:ext uri="{FF2B5EF4-FFF2-40B4-BE49-F238E27FC236}">
                <a16:creationId xmlns:a16="http://schemas.microsoft.com/office/drawing/2014/main" id="{F336AEC4-8746-291E-C4FE-F177159AB9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16832" y="5940152"/>
            <a:ext cx="2577465" cy="635382"/>
          </a:xfrm>
          <a:prstGeom prst="rect">
            <a:avLst/>
          </a:prstGeom>
        </p:spPr>
      </p:pic>
      <p:pic>
        <p:nvPicPr>
          <p:cNvPr id="4" name="Picture 3">
            <a:extLst>
              <a:ext uri="{FF2B5EF4-FFF2-40B4-BE49-F238E27FC236}">
                <a16:creationId xmlns:a16="http://schemas.microsoft.com/office/drawing/2014/main" id="{90E3D446-C968-428E-A4B2-E45804B7502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4377" y="1115616"/>
            <a:ext cx="674747" cy="812451"/>
          </a:xfrm>
          <a:prstGeom prst="rect">
            <a:avLst/>
          </a:prstGeom>
        </p:spPr>
      </p:pic>
      <p:pic>
        <p:nvPicPr>
          <p:cNvPr id="11" name="Picture 10">
            <a:extLst>
              <a:ext uri="{FF2B5EF4-FFF2-40B4-BE49-F238E27FC236}">
                <a16:creationId xmlns:a16="http://schemas.microsoft.com/office/drawing/2014/main" id="{1C0336CA-FB04-7164-B3E3-5AA27EC0E84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92558" y="8073618"/>
            <a:ext cx="901065" cy="1085215"/>
          </a:xfrm>
          <a:prstGeom prst="rect">
            <a:avLst/>
          </a:prstGeom>
        </p:spPr>
      </p:pic>
      <p:sp>
        <p:nvSpPr>
          <p:cNvPr id="13" name="TextBox 12">
            <a:extLst>
              <a:ext uri="{FF2B5EF4-FFF2-40B4-BE49-F238E27FC236}">
                <a16:creationId xmlns:a16="http://schemas.microsoft.com/office/drawing/2014/main" id="{33A44118-FDF3-B42C-FF95-92C0934DF2DB}"/>
              </a:ext>
            </a:extLst>
          </p:cNvPr>
          <p:cNvSpPr txBox="1"/>
          <p:nvPr/>
        </p:nvSpPr>
        <p:spPr>
          <a:xfrm>
            <a:off x="6028930" y="8306187"/>
            <a:ext cx="628319" cy="400110"/>
          </a:xfrm>
          <a:prstGeom prst="rect">
            <a:avLst/>
          </a:prstGeom>
          <a:noFill/>
        </p:spPr>
        <p:txBody>
          <a:bodyPr wrap="square" rtlCol="0">
            <a:spAutoFit/>
          </a:bodyPr>
          <a:lstStyle/>
          <a:p>
            <a:r>
              <a:rPr lang="en-US" sz="1000" dirty="0" err="1"/>
              <a:t>Te</a:t>
            </a:r>
            <a:r>
              <a:rPr lang="en-US" sz="1000" dirty="0"/>
              <a:t> Amo</a:t>
            </a:r>
          </a:p>
          <a:p>
            <a:r>
              <a:rPr lang="en-US" sz="1000" dirty="0"/>
              <a:t>mi Dios</a:t>
            </a:r>
          </a:p>
        </p:txBody>
      </p:sp>
      <p:sp>
        <p:nvSpPr>
          <p:cNvPr id="15" name="TextBox 14">
            <a:extLst>
              <a:ext uri="{FF2B5EF4-FFF2-40B4-BE49-F238E27FC236}">
                <a16:creationId xmlns:a16="http://schemas.microsoft.com/office/drawing/2014/main" id="{A89FA59A-34E9-5ADB-B928-4ADCE1740F32}"/>
              </a:ext>
            </a:extLst>
          </p:cNvPr>
          <p:cNvSpPr txBox="1"/>
          <p:nvPr/>
        </p:nvSpPr>
        <p:spPr>
          <a:xfrm>
            <a:off x="136932" y="1284893"/>
            <a:ext cx="628319" cy="400110"/>
          </a:xfrm>
          <a:prstGeom prst="rect">
            <a:avLst/>
          </a:prstGeom>
          <a:noFill/>
        </p:spPr>
        <p:txBody>
          <a:bodyPr wrap="square" rtlCol="0">
            <a:spAutoFit/>
          </a:bodyPr>
          <a:lstStyle/>
          <a:p>
            <a:r>
              <a:rPr lang="en-US" sz="1000" dirty="0" err="1"/>
              <a:t>Te</a:t>
            </a:r>
            <a:r>
              <a:rPr lang="en-US" sz="1000" dirty="0"/>
              <a:t> Amo</a:t>
            </a:r>
          </a:p>
          <a:p>
            <a:r>
              <a:rPr lang="en-US" sz="1000" dirty="0"/>
              <a:t>mi Dios</a:t>
            </a:r>
          </a:p>
        </p:txBody>
      </p:sp>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2656" y="1907704"/>
            <a:ext cx="6192688" cy="4739759"/>
          </a:xfrm>
          <a:prstGeom prst="rect">
            <a:avLst/>
          </a:prstGeom>
          <a:noFill/>
        </p:spPr>
        <p:txBody>
          <a:bodyPr wrap="square" rtlCol="0">
            <a:spAutoFit/>
          </a:bodyPr>
          <a:lstStyle/>
          <a:p>
            <a:r>
              <a:rPr lang="es-CR" sz="1200" b="1" dirty="0">
                <a:latin typeface="Arial" panose="020B0604020202020204" pitchFamily="34" charset="0"/>
                <a:cs typeface="Arial" panose="020B0604020202020204" pitchFamily="34" charset="0"/>
              </a:rPr>
              <a:t>Instrucciones para la clase:</a:t>
            </a:r>
            <a:endParaRPr lang="es-CR"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Hacer copias de la pagina 1 y 3 (a color) para todos los niños </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El colaborador/padre da una breve introducción al tema. </a:t>
            </a:r>
            <a:endParaRPr lang="es-CR" sz="1200" b="1"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Pueden hacer las siguientes preguntas para reforzar el tema si no tienen acceso al video:  </a:t>
            </a:r>
            <a:endParaRPr lang="es-CR" sz="1200" dirty="0">
              <a:solidFill>
                <a:srgbClr val="00B050"/>
              </a:solidFill>
              <a:latin typeface="Arial" panose="020B0604020202020204" pitchFamily="34" charset="0"/>
              <a:cs typeface="Arial" panose="020B0604020202020204" pitchFamily="34" charset="0"/>
            </a:endParaRPr>
          </a:p>
          <a:p>
            <a:pPr marL="228600" indent="-228600">
              <a:buFont typeface="+mj-lt"/>
              <a:buAutoNum type="arabicPeriod"/>
            </a:pPr>
            <a:r>
              <a:rPr lang="es-CR" sz="1200" dirty="0">
                <a:latin typeface="Arial" panose="020B0604020202020204" pitchFamily="34" charset="0"/>
                <a:cs typeface="Arial" panose="020B0604020202020204" pitchFamily="34" charset="0"/>
              </a:rPr>
              <a:t>¿ Cómo le demostramos a Dios que Les amamos? </a:t>
            </a:r>
            <a:r>
              <a:rPr lang="es-CR" sz="1200" dirty="0">
                <a:solidFill>
                  <a:srgbClr val="FF0066"/>
                </a:solidFill>
                <a:latin typeface="Arial" panose="020B0604020202020204" pitchFamily="34" charset="0"/>
                <a:cs typeface="Arial" panose="020B0604020202020204" pitchFamily="34" charset="0"/>
              </a:rPr>
              <a:t>Al hacer las Buenas Acciones que Ellos han sembrado en nuestra mente</a:t>
            </a:r>
            <a:r>
              <a:rPr lang="es-CR" sz="1200" b="1" dirty="0">
                <a:solidFill>
                  <a:srgbClr val="FF0066"/>
                </a:solidFill>
                <a:latin typeface="Arial" panose="020B0604020202020204" pitchFamily="34" charset="0"/>
                <a:cs typeface="Arial" panose="020B0604020202020204" pitchFamily="34" charset="0"/>
              </a:rPr>
              <a:t>.</a:t>
            </a:r>
          </a:p>
          <a:p>
            <a:pPr marL="228600" indent="-228600">
              <a:buFont typeface="+mj-lt"/>
              <a:buAutoNum type="arabicPeriod"/>
            </a:pPr>
            <a:r>
              <a:rPr lang="es-CR" sz="1200" dirty="0">
                <a:latin typeface="Arial" panose="020B0604020202020204" pitchFamily="34" charset="0"/>
                <a:cs typeface="Arial" panose="020B0604020202020204" pitchFamily="34" charset="0"/>
              </a:rPr>
              <a:t>¿Qué es Fruto de Labios? </a:t>
            </a:r>
            <a:r>
              <a:rPr lang="es-CR" sz="1200" dirty="0">
                <a:solidFill>
                  <a:srgbClr val="FF0066"/>
                </a:solidFill>
                <a:latin typeface="Arial" panose="020B0604020202020204" pitchFamily="34" charset="0"/>
                <a:cs typeface="Arial" panose="020B0604020202020204" pitchFamily="34" charset="0"/>
              </a:rPr>
              <a:t>Es hablar y vivir lo que uno habla, es hacer o cumplir lo que uno promete. Eso nos hace personas Confiables y eso tiene </a:t>
            </a:r>
            <a:r>
              <a:rPr lang="es-CR" sz="1200" b="1" dirty="0">
                <a:solidFill>
                  <a:srgbClr val="FF0066"/>
                </a:solidFill>
                <a:latin typeface="Arial" panose="020B0604020202020204" pitchFamily="34" charset="0"/>
                <a:cs typeface="Arial" panose="020B0604020202020204" pitchFamily="34" charset="0"/>
              </a:rPr>
              <a:t>mucho valor </a:t>
            </a:r>
            <a:r>
              <a:rPr lang="es-CR" sz="1200" dirty="0">
                <a:solidFill>
                  <a:srgbClr val="FF0066"/>
                </a:solidFill>
                <a:latin typeface="Arial" panose="020B0604020202020204" pitchFamily="34" charset="0"/>
                <a:cs typeface="Arial" panose="020B0604020202020204" pitchFamily="34" charset="0"/>
              </a:rPr>
              <a:t>para Dios</a:t>
            </a:r>
            <a:r>
              <a:rPr lang="es-CR" sz="1200" b="1" dirty="0">
                <a:solidFill>
                  <a:srgbClr val="FF0066"/>
                </a:solidFill>
                <a:latin typeface="Arial" panose="020B0604020202020204" pitchFamily="34" charset="0"/>
                <a:cs typeface="Arial" panose="020B0604020202020204" pitchFamily="34" charset="0"/>
              </a:rPr>
              <a:t>.</a:t>
            </a:r>
            <a:r>
              <a:rPr lang="es-CR" sz="1200" b="1" dirty="0">
                <a:solidFill>
                  <a:srgbClr val="00B0F0"/>
                </a:solidFill>
                <a:latin typeface="Arial" panose="020B0604020202020204" pitchFamily="34" charset="0"/>
                <a:cs typeface="Arial" panose="020B0604020202020204" pitchFamily="34" charset="0"/>
              </a:rPr>
              <a:t>  </a:t>
            </a:r>
          </a:p>
          <a:p>
            <a:pPr marL="228600" indent="-228600">
              <a:buFont typeface="+mj-lt"/>
              <a:buAutoNum type="arabicPeriod"/>
            </a:pPr>
            <a:r>
              <a:rPr lang="es-CR" sz="1200" dirty="0">
                <a:latin typeface="Arial" panose="020B0604020202020204" pitchFamily="34" charset="0"/>
                <a:cs typeface="Arial" panose="020B0604020202020204" pitchFamily="34" charset="0"/>
              </a:rPr>
              <a:t>¿Cuándo son respondidas nuestras oraciones y peticiones? </a:t>
            </a:r>
            <a:r>
              <a:rPr lang="es-CR" sz="1200" dirty="0">
                <a:solidFill>
                  <a:srgbClr val="FF0066"/>
                </a:solidFill>
                <a:latin typeface="Arial" panose="020B0604020202020204" pitchFamily="34" charset="0"/>
                <a:cs typeface="Arial" panose="020B0604020202020204" pitchFamily="34" charset="0"/>
              </a:rPr>
              <a:t>Cuando</a:t>
            </a:r>
            <a:r>
              <a:rPr lang="es-CR" sz="1200" dirty="0">
                <a:latin typeface="Arial" panose="020B0604020202020204" pitchFamily="34" charset="0"/>
                <a:cs typeface="Arial" panose="020B0604020202020204" pitchFamily="34" charset="0"/>
              </a:rPr>
              <a:t> </a:t>
            </a:r>
            <a:r>
              <a:rPr lang="es-ES" sz="1200" dirty="0">
                <a:solidFill>
                  <a:srgbClr val="FF0066"/>
                </a:solidFill>
                <a:latin typeface="Arial" panose="020B0604020202020204" pitchFamily="34" charset="0"/>
                <a:cs typeface="Arial" panose="020B0604020202020204" pitchFamily="34" charset="0"/>
              </a:rPr>
              <a:t>Amamos a Dios y se lo demostramos con nuestro Fruto de Labios que es respaldado por Acciones Justas que hemos aprendido de nuestro Maravilloso Dios</a:t>
            </a:r>
            <a:r>
              <a:rPr lang="es-CR" sz="1200" b="1">
                <a:solidFill>
                  <a:srgbClr val="FF0066"/>
                </a:solidFill>
                <a:latin typeface="Arial" panose="020B0604020202020204" pitchFamily="34" charset="0"/>
                <a:cs typeface="Arial" panose="020B0604020202020204" pitchFamily="34" charset="0"/>
              </a:rPr>
              <a:t>. </a:t>
            </a:r>
            <a:endParaRPr lang="es-CR" sz="1200" dirty="0">
              <a:solidFill>
                <a:srgbClr val="00B050"/>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altLang="es-MX" sz="1200" dirty="0">
                <a:latin typeface="Arial" panose="020B0604020202020204" pitchFamily="34" charset="0"/>
                <a:cs typeface="Arial" panose="020B0604020202020204" pitchFamily="34" charset="0"/>
              </a:rPr>
              <a:t>El colaborador/padre debe motivar a los niños a contestar las preguntas mientras aparece la candela en la pantalla.</a:t>
            </a:r>
          </a:p>
          <a:p>
            <a:pPr marL="285750" lvl="1" indent="-285750">
              <a:buFont typeface="Arial" panose="020B0604020202020204" pitchFamily="34" charset="0"/>
              <a:buChar char="•"/>
            </a:pPr>
            <a:r>
              <a:rPr lang="es-CR" altLang="es-MX" sz="1200" dirty="0">
                <a:latin typeface="Arial" panose="020B0604020202020204" pitchFamily="34" charset="0"/>
                <a:cs typeface="Arial" panose="020B0604020202020204" pitchFamily="34" charset="0"/>
              </a:rPr>
              <a:t>Se recomienda repasar la clase durante la semana</a:t>
            </a:r>
          </a:p>
          <a:p>
            <a:pPr lvl="1"/>
            <a:endParaRPr lang="es-CR" sz="1200" b="1" dirty="0">
              <a:latin typeface="Arial" panose="020B0604020202020204" pitchFamily="34" charset="0"/>
              <a:cs typeface="Arial" panose="020B0604020202020204" pitchFamily="34" charset="0"/>
            </a:endParaRPr>
          </a:p>
          <a:p>
            <a:pPr marL="0" lvl="1"/>
            <a:r>
              <a:rPr lang="es-CR" sz="1200" b="1" dirty="0">
                <a:latin typeface="Arial" panose="020B0604020202020204" pitchFamily="34" charset="0"/>
                <a:cs typeface="Arial" panose="020B0604020202020204" pitchFamily="34" charset="0"/>
              </a:rPr>
              <a:t>Actividad: Amo a MelquisedecLisbet</a:t>
            </a:r>
            <a:endParaRPr lang="en-US" sz="1200" dirty="0">
              <a:latin typeface="Arial" panose="020B0604020202020204" pitchFamily="34" charset="0"/>
              <a:cs typeface="Arial" panose="020B0604020202020204" pitchFamily="34" charset="0"/>
            </a:endParaRPr>
          </a:p>
          <a:p>
            <a:pPr marL="0" lvl="1"/>
            <a:r>
              <a:rPr lang="es-CR" sz="1200" dirty="0">
                <a:latin typeface="Arial" panose="020B0604020202020204" pitchFamily="34" charset="0"/>
                <a:cs typeface="Arial" panose="020B0604020202020204" pitchFamily="34" charset="0"/>
              </a:rPr>
              <a:t>Los niños van a escribir con que frutos de labios y buenas acciones ellos le van a demostrar a MelquisedecLisbet que Los Aman.  Esta es una promesa que le están haciendo a MelquisedecLisbet.</a:t>
            </a:r>
          </a:p>
          <a:p>
            <a:pPr marL="0" lvl="1"/>
            <a:r>
              <a:rPr lang="es-CR" sz="1200" dirty="0">
                <a:latin typeface="Arial" panose="020B0604020202020204" pitchFamily="34" charset="0"/>
                <a:cs typeface="Arial" panose="020B0604020202020204" pitchFamily="34" charset="0"/>
              </a:rPr>
              <a:t>			</a:t>
            </a:r>
          </a:p>
          <a:p>
            <a:pPr marL="0" lvl="1"/>
            <a:r>
              <a:rPr lang="es-CR" sz="1200" b="1" dirty="0">
                <a:latin typeface="Arial" panose="020B0604020202020204" pitchFamily="34" charset="0"/>
                <a:cs typeface="Arial" panose="020B0604020202020204" pitchFamily="34" charset="0"/>
              </a:rPr>
              <a:t>Materiales:			</a:t>
            </a:r>
            <a:endParaRPr lang="es-CR"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Lápiz</a:t>
            </a:r>
          </a:p>
          <a:p>
            <a:endParaRPr lang="es-CR" sz="14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1988840" y="1450451"/>
            <a:ext cx="3349196"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el Colaborador/Padre</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56" y="-56591"/>
            <a:ext cx="4836105" cy="902699"/>
          </a:xfrm>
          <a:prstGeom prst="rect">
            <a:avLst/>
          </a:prstGeom>
        </p:spPr>
      </p:pic>
      <p:sp>
        <p:nvSpPr>
          <p:cNvPr id="2" name="Rectangle 1">
            <a:extLst>
              <a:ext uri="{FF2B5EF4-FFF2-40B4-BE49-F238E27FC236}">
                <a16:creationId xmlns:a16="http://schemas.microsoft.com/office/drawing/2014/main" id="{A0BFFC93-E24F-FDC7-41C3-F3DFADC88723}"/>
              </a:ext>
            </a:extLst>
          </p:cNvPr>
          <p:cNvSpPr/>
          <p:nvPr/>
        </p:nvSpPr>
        <p:spPr>
          <a:xfrm>
            <a:off x="132002" y="931643"/>
            <a:ext cx="6577262" cy="369332"/>
          </a:xfrm>
          <a:prstGeom prst="rect">
            <a:avLst/>
          </a:prstGeom>
        </p:spPr>
        <p:txBody>
          <a:bodyPr wrap="square">
            <a:spAutoFit/>
          </a:bodyPr>
          <a:lstStyle/>
          <a:p>
            <a:pPr algn="ctr" eaLnBrk="1" hangingPunct="1"/>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Clase #455 Como demostrarle a Dios que Les amamos</a:t>
            </a:r>
            <a:r>
              <a:rPr lang="es-CR" u="sng" dirty="0">
                <a:latin typeface="Arial" panose="020B0604020202020204" pitchFamily="34" charset="0"/>
                <a:cs typeface="Arial" panose="020B0604020202020204" pitchFamily="34" charset="0"/>
              </a:rPr>
              <a:t> </a:t>
            </a:r>
            <a:endParaRPr lang="es-CR" altLang="es-MX" u="sng" dirty="0">
              <a:latin typeface="Century Gothic" panose="020B05020202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56" y="-56591"/>
            <a:ext cx="4836105" cy="902699"/>
          </a:xfrm>
          <a:prstGeom prst="rect">
            <a:avLst/>
          </a:prstGeom>
        </p:spPr>
      </p:pic>
      <p:sp>
        <p:nvSpPr>
          <p:cNvPr id="4" name="Rectangle 3">
            <a:extLst>
              <a:ext uri="{FF2B5EF4-FFF2-40B4-BE49-F238E27FC236}">
                <a16:creationId xmlns:a16="http://schemas.microsoft.com/office/drawing/2014/main" id="{0E229227-209D-DD55-0668-FF1B4C62ECC1}"/>
              </a:ext>
            </a:extLst>
          </p:cNvPr>
          <p:cNvSpPr/>
          <p:nvPr/>
        </p:nvSpPr>
        <p:spPr>
          <a:xfrm>
            <a:off x="176373" y="925357"/>
            <a:ext cx="6505254" cy="369332"/>
          </a:xfrm>
          <a:prstGeom prst="rect">
            <a:avLst/>
          </a:prstGeom>
        </p:spPr>
        <p:txBody>
          <a:bodyPr wrap="square">
            <a:spAutoFit/>
          </a:bodyPr>
          <a:lstStyle/>
          <a:p>
            <a:pPr algn="ctr" eaLnBrk="1" hangingPunct="1"/>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Clase #455 Como demostrarle a Dios que Les amamos</a:t>
            </a:r>
            <a:r>
              <a:rPr lang="es-CR" u="sng" dirty="0">
                <a:latin typeface="Arial" panose="020B0604020202020204" pitchFamily="34" charset="0"/>
                <a:cs typeface="Arial" panose="020B0604020202020204" pitchFamily="34" charset="0"/>
              </a:rPr>
              <a:t> </a:t>
            </a:r>
            <a:endParaRPr lang="es-CR" altLang="es-MX"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5" name="Picture 4">
            <a:extLst>
              <a:ext uri="{FF2B5EF4-FFF2-40B4-BE49-F238E27FC236}">
                <a16:creationId xmlns:a16="http://schemas.microsoft.com/office/drawing/2014/main" id="{F26BD3B8-75CA-F5B4-4EA8-F2203B647E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300975"/>
            <a:ext cx="6858000" cy="7843026"/>
          </a:xfrm>
          <a:prstGeom prst="rect">
            <a:avLst/>
          </a:prstGeom>
        </p:spPr>
      </p:pic>
    </p:spTree>
    <p:extLst>
      <p:ext uri="{BB962C8B-B14F-4D97-AF65-F5344CB8AC3E}">
        <p14:creationId xmlns:p14="http://schemas.microsoft.com/office/powerpoint/2010/main" val="4043494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1030947</TotalTime>
  <Words>763</Words>
  <Application>Microsoft Office PowerPoint</Application>
  <PresentationFormat>On-screen Show (4:3)</PresentationFormat>
  <Paragraphs>44</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system-ui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7675</cp:revision>
  <cp:lastPrinted>2018-09-10T19:54:12Z</cp:lastPrinted>
  <dcterms:created xsi:type="dcterms:W3CDTF">2011-04-01T14:17:38Z</dcterms:created>
  <dcterms:modified xsi:type="dcterms:W3CDTF">2023-07-26T01:29:17Z</dcterms:modified>
</cp:coreProperties>
</file>