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7"/>
  </p:notesMasterIdLst>
  <p:sldIdLst>
    <p:sldId id="270" r:id="rId2"/>
    <p:sldId id="276" r:id="rId3"/>
    <p:sldId id="282" r:id="rId4"/>
    <p:sldId id="283" r:id="rId5"/>
    <p:sldId id="284" r:id="rId6"/>
  </p:sldIdLst>
  <p:sldSz cx="6858000" cy="9144000" type="screen4x3"/>
  <p:notesSz cx="7010400" cy="92964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B46"/>
    <a:srgbClr val="AF419F"/>
    <a:srgbClr val="F81D06"/>
    <a:srgbClr val="F26A1E"/>
    <a:srgbClr val="FF0066"/>
    <a:srgbClr val="2006BA"/>
    <a:srgbClr val="178317"/>
    <a:srgbClr val="F6BB00"/>
    <a:srgbClr val="F2B800"/>
    <a:srgbClr val="009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2" autoAdjust="0"/>
    <p:restoredTop sz="94434" autoAdjust="0"/>
  </p:normalViewPr>
  <p:slideViewPr>
    <p:cSldViewPr>
      <p:cViewPr>
        <p:scale>
          <a:sx n="80" d="100"/>
          <a:sy n="80" d="100"/>
        </p:scale>
        <p:origin x="1800" y="4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2928"/>
        <p:guide pos="22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463" cy="465409"/>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71321" y="0"/>
            <a:ext cx="3037463" cy="465409"/>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9/10/2021</a:t>
            </a:fld>
            <a:endParaRPr lang="es-PE" dirty="0"/>
          </a:p>
        </p:txBody>
      </p:sp>
      <p:sp>
        <p:nvSpPr>
          <p:cNvPr id="4" name="3 Marcador de imagen de diapositiva"/>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701202" y="4415496"/>
            <a:ext cx="5607997" cy="4184264"/>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8829519"/>
            <a:ext cx="3037463" cy="46540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71321" y="8829519"/>
            <a:ext cx="3037463" cy="46540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9/10/2021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9/10/2021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9/10/2021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9/10/2021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9/10/2021</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9/10/2021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9/10/2021</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9/10/2021</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9/10/2021</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9/10/2021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dirty="0"/>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9/10/2021</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9/10/2021</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image" Target="../media/image1.png"/><Relationship Id="rId2" Type="http://schemas.openxmlformats.org/officeDocument/2006/relationships/image" Target="../media/image2.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9921C52C-990E-4BA5-9A7C-E56206D0E64D}"/>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15618"/>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 CuadroTexto"/>
          <p:cNvSpPr txBox="1">
            <a:spLocks noChangeArrowheads="1"/>
          </p:cNvSpPr>
          <p:nvPr/>
        </p:nvSpPr>
        <p:spPr bwMode="auto">
          <a:xfrm>
            <a:off x="0" y="895835"/>
            <a:ext cx="2340875" cy="430887"/>
          </a:xfrm>
          <a:prstGeom prst="rect">
            <a:avLst/>
          </a:prstGeom>
          <a:noFill/>
          <a:ln w="9525">
            <a:noFill/>
            <a:miter lim="800000"/>
            <a:headEnd/>
            <a:tailEnd/>
          </a:ln>
        </p:spPr>
        <p:txBody>
          <a:bodyPr wrap="square">
            <a:spAutoFit/>
          </a:bodyPr>
          <a:lstStyle/>
          <a:p>
            <a:pPr eaLnBrk="1" hangingPunct="1"/>
            <a:r>
              <a:rPr lang="en-US" altLang="es-MX" sz="1100" b="1"/>
              <a:t>For MelquisedecLisbet!!</a:t>
            </a:r>
          </a:p>
          <a:p>
            <a:pPr eaLnBrk="1" hangingPunct="1"/>
            <a:r>
              <a:rPr lang="en-US" altLang="es-MX" sz="1100" b="1"/>
              <a:t>For our Father and our Mother!!</a:t>
            </a:r>
          </a:p>
        </p:txBody>
      </p:sp>
      <p:sp>
        <p:nvSpPr>
          <p:cNvPr id="7" name="68 Rectángulo"/>
          <p:cNvSpPr>
            <a:spLocks noChangeArrowheads="1"/>
          </p:cNvSpPr>
          <p:nvPr/>
        </p:nvSpPr>
        <p:spPr bwMode="auto">
          <a:xfrm>
            <a:off x="141480" y="1508855"/>
            <a:ext cx="6575040" cy="7232749"/>
          </a:xfrm>
          <a:prstGeom prst="rect">
            <a:avLst/>
          </a:prstGeom>
          <a:solidFill>
            <a:schemeClr val="bg1"/>
          </a:solidFill>
          <a:ln w="38100">
            <a:noFill/>
            <a:prstDash val="lgDashDotDot"/>
            <a:miter lim="800000"/>
            <a:headEnd/>
            <a:tailEnd/>
          </a:ln>
        </p:spPr>
        <p:txBody>
          <a:bodyPr wrap="square">
            <a:spAutoFit/>
          </a:bodyPr>
          <a:lstStyle/>
          <a:p>
            <a:pPr algn="ctr"/>
            <a:r>
              <a:rPr lang="es-CR"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Wise brothers and sisters, today our Mother Lisbet explains how MelquisedecLisbet always give us </a:t>
            </a:r>
          </a:p>
          <a:p>
            <a:pPr algn="ctr"/>
            <a:r>
              <a:rPr lang="en-US" sz="1000" dirty="0">
                <a:latin typeface="Arial" panose="020B0604020202020204" pitchFamily="34" charset="0"/>
                <a:cs typeface="Arial" panose="020B0604020202020204" pitchFamily="34" charset="0"/>
              </a:rPr>
              <a:t>the weapons we need to be victorious. The great Power of God  MelquisedecLisbet is through Their Words and with the power there is in being made in Their image and likeness we can construct or destroy our life and the lives of those around us.</a:t>
            </a:r>
          </a:p>
          <a:p>
            <a:endParaRPr lang="en-US" sz="1000"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MelquisedecLisbet want us to be firm in the </a:t>
            </a:r>
            <a:r>
              <a:rPr lang="en-US" sz="1000" b="1" u="sng" dirty="0">
                <a:latin typeface="Arial" panose="020B0604020202020204" pitchFamily="34" charset="0"/>
                <a:cs typeface="Arial" panose="020B0604020202020204" pitchFamily="34" charset="0"/>
              </a:rPr>
              <a:t>Knowledge</a:t>
            </a:r>
            <a:r>
              <a:rPr lang="en-US" sz="1000" u="sng" dirty="0">
                <a:latin typeface="Arial" panose="020B0604020202020204" pitchFamily="34" charset="0"/>
                <a:cs typeface="Arial" panose="020B0604020202020204" pitchFamily="34" charset="0"/>
              </a:rPr>
              <a:t> that They share with us </a:t>
            </a:r>
            <a:r>
              <a:rPr lang="en-US" sz="1000" dirty="0">
                <a:latin typeface="Arial" panose="020B0604020202020204" pitchFamily="34" charset="0"/>
                <a:cs typeface="Arial" panose="020B0604020202020204" pitchFamily="34" charset="0"/>
              </a:rPr>
              <a:t>in each manna, writing, song of praise, poem, and everything else that is shown in the feast. </a:t>
            </a:r>
            <a:r>
              <a:rPr lang="en-US" sz="1000" u="sng" dirty="0">
                <a:latin typeface="Arial" panose="020B0604020202020204" pitchFamily="34" charset="0"/>
                <a:cs typeface="Arial" panose="020B0604020202020204" pitchFamily="34" charset="0"/>
              </a:rPr>
              <a:t>Thanks to the Wisdom and Intelligence that They give us, we can apply this Knowledge to conquer over every obstacle that is presented to us </a:t>
            </a:r>
            <a:r>
              <a:rPr lang="en-US" sz="1000" dirty="0">
                <a:latin typeface="Arial" panose="020B0604020202020204" pitchFamily="34" charset="0"/>
                <a:cs typeface="Arial" panose="020B0604020202020204" pitchFamily="34" charset="0"/>
              </a:rPr>
              <a:t> in this Glorious eternity.</a:t>
            </a:r>
            <a:endParaRPr lang="en-US" sz="1000" dirty="0">
              <a:solidFill>
                <a:schemeClr val="accent6">
                  <a:lumMod val="75000"/>
                </a:schemeClr>
              </a:solidFill>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pPr algn="ctr"/>
            <a:r>
              <a:rPr lang="en-US" sz="1000" b="1" dirty="0">
                <a:latin typeface="Arial" panose="020B0604020202020204" pitchFamily="34" charset="0"/>
                <a:cs typeface="Arial" panose="020B0604020202020204" pitchFamily="34" charset="0"/>
              </a:rPr>
              <a:t>Wisdom means:</a:t>
            </a:r>
            <a:endParaRPr lang="en-US" sz="1000" dirty="0">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US" sz="1000" dirty="0">
                <a:latin typeface="Arial" panose="020B0604020202020204" pitchFamily="34" charset="0"/>
                <a:cs typeface="Arial" panose="020B0604020202020204" pitchFamily="34" charset="0"/>
              </a:rPr>
              <a:t>The capacity the nature of a human being has to know his existence and what surrounds him.</a:t>
            </a:r>
          </a:p>
          <a:p>
            <a:endParaRPr lang="en-US" sz="11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It is very important to know what Knowledge means and what it means to live in this beautiful Kingdom for eternity. It is said that humans have the capacity to know of their existence and what surrounds us thanks to its nature. Our nature is spiritual. That is why the </a:t>
            </a:r>
            <a:r>
              <a:rPr lang="en-US" sz="1000" u="sng" dirty="0">
                <a:latin typeface="Arial" panose="020B0604020202020204" pitchFamily="34" charset="0"/>
                <a:cs typeface="Arial" panose="020B0604020202020204" pitchFamily="34" charset="0"/>
              </a:rPr>
              <a:t>Knowledge that MelquisedecLisbet give us is something very serious, necessary, and important to us because we live in a different Kingdom than mortal men</a:t>
            </a:r>
            <a:r>
              <a:rPr lang="en-US" sz="1000" dirty="0">
                <a:latin typeface="Arial" panose="020B0604020202020204" pitchFamily="34" charset="0"/>
                <a:cs typeface="Arial" panose="020B0604020202020204" pitchFamily="34" charset="0"/>
              </a:rPr>
              <a:t>. </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Our Parents are always reminding us of the way we should live that pleases Them. That is why </a:t>
            </a:r>
            <a:r>
              <a:rPr lang="en-US" sz="1000" u="sng" dirty="0">
                <a:latin typeface="Arial" panose="020B0604020202020204" pitchFamily="34" charset="0"/>
                <a:cs typeface="Arial" panose="020B0604020202020204" pitchFamily="34" charset="0"/>
              </a:rPr>
              <a:t>it is so important for us to review the </a:t>
            </a:r>
            <a:r>
              <a:rPr lang="en-US" sz="1000" u="sng" dirty="0" err="1">
                <a:latin typeface="Arial" panose="020B0604020202020204" pitchFamily="34" charset="0"/>
                <a:cs typeface="Arial" panose="020B0604020202020204" pitchFamily="34" charset="0"/>
              </a:rPr>
              <a:t>mannas</a:t>
            </a:r>
            <a:r>
              <a:rPr lang="en-US" sz="1000" u="sng" dirty="0">
                <a:latin typeface="Arial" panose="020B0604020202020204" pitchFamily="34" charset="0"/>
                <a:cs typeface="Arial" panose="020B0604020202020204" pitchFamily="34" charset="0"/>
              </a:rPr>
              <a:t> over and over again because the carnal nature tries to make us forget what we have learned</a:t>
            </a:r>
            <a:r>
              <a:rPr lang="en-US" sz="1000" dirty="0">
                <a:latin typeface="Arial" panose="020B0604020202020204" pitchFamily="34" charset="0"/>
                <a:cs typeface="Arial" panose="020B0604020202020204" pitchFamily="34" charset="0"/>
              </a:rPr>
              <a:t>.  </a:t>
            </a:r>
            <a:r>
              <a:rPr lang="en-US" sz="1000" u="sng" dirty="0">
                <a:latin typeface="Arial" panose="020B0604020202020204" pitchFamily="34" charset="0"/>
                <a:cs typeface="Arial" panose="020B0604020202020204" pitchFamily="34" charset="0"/>
              </a:rPr>
              <a:t>When we try to apply it to our lives, we forget it. That is when the Fire of the Living and Effective Word of Christ Lisbet comes so that we can live in Her Faithfulness, submission, patience, and love with our neighbor and those around us</a:t>
            </a:r>
            <a:r>
              <a:rPr lang="en-US" sz="1000" dirty="0">
                <a:latin typeface="Arial" panose="020B0604020202020204" pitchFamily="34" charset="0"/>
                <a:cs typeface="Arial" panose="020B0604020202020204" pitchFamily="34" charset="0"/>
              </a:rPr>
              <a:t>.</a:t>
            </a:r>
          </a:p>
          <a:p>
            <a:endParaRPr lang="en-US" sz="1000"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What MelquisedecLisbet want to achieve with this is that we be firm and remember that we are here for an eternity to live the Promises </a:t>
            </a:r>
            <a:r>
              <a:rPr lang="en-US" sz="1000" dirty="0">
                <a:latin typeface="Arial" panose="020B0604020202020204" pitchFamily="34" charset="0"/>
                <a:cs typeface="Arial" panose="020B0604020202020204" pitchFamily="34" charset="0"/>
              </a:rPr>
              <a:t> that our beloved Mother Christ Lisbet wants us to live and enjoy with Her and with our Father Melquisedec. If we have spiritual laziness and don’t review and apply this Knowledge that was given to us, we will not inherit Their promises.</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We need to be clear that we are holy angels, made in the image and likeness of God MelquisedecLisbet, </a:t>
            </a:r>
          </a:p>
          <a:p>
            <a:r>
              <a:rPr lang="en-US" sz="1000" dirty="0">
                <a:latin typeface="Arial" panose="020B0604020202020204" pitchFamily="34" charset="0"/>
                <a:cs typeface="Arial" panose="020B0604020202020204" pitchFamily="34" charset="0"/>
              </a:rPr>
              <a:t>and that Their only purpose is that we work with Them so that all those that are to arrive know with which purpose they have life and why they have been called by MelquisedecLisbet.</a:t>
            </a:r>
          </a:p>
          <a:p>
            <a:endParaRPr lang="en-US" sz="1000"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The Only and great purpose of our Parents MelquisedecLisbet is to establish Their Government in the mind of each human being. </a:t>
            </a:r>
            <a:r>
              <a:rPr lang="en-US" sz="1000" dirty="0">
                <a:latin typeface="Arial" panose="020B0604020202020204" pitchFamily="34" charset="0"/>
                <a:cs typeface="Arial" panose="020B0604020202020204" pitchFamily="34" charset="0"/>
              </a:rPr>
              <a:t>The Knowledge that They give us is to be applied Always, at all times and all places. Like it says in 2-Peter 1:8 and in Proverbs 2:1-5</a:t>
            </a:r>
            <a:endParaRPr lang="en-US" sz="1000" i="1"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Brothers and sisters, </a:t>
            </a:r>
            <a:r>
              <a:rPr lang="en-US" sz="1000" u="sng" dirty="0">
                <a:latin typeface="Arial" panose="020B0604020202020204" pitchFamily="34" charset="0"/>
                <a:cs typeface="Arial" panose="020B0604020202020204" pitchFamily="34" charset="0"/>
              </a:rPr>
              <a:t>our Parents MelquisedecLisbet are always sharing Their Knowledge and reminding us that we should always apply it because that is where our glorious freedom is</a:t>
            </a:r>
            <a:r>
              <a:rPr lang="en-US" sz="1000" dirty="0">
                <a:latin typeface="Arial" panose="020B0604020202020204" pitchFamily="34" charset="0"/>
                <a:cs typeface="Arial" panose="020B0604020202020204" pitchFamily="34" charset="0"/>
              </a:rPr>
              <a:t>. The Word that we learn and retain should be accompanied by a testimony that can be seen, so that everyone knows that God MelquisedecLisbet are real and live and walk among us. The testimonies in our feasts are evidence MelquisedecLisbet are God of the living and not the dead.</a:t>
            </a:r>
          </a:p>
          <a:p>
            <a:pPr algn="ctr"/>
            <a:endParaRPr lang="en-US" sz="1000" dirty="0">
              <a:latin typeface="Arial" panose="020B0604020202020204" pitchFamily="34" charset="0"/>
              <a:cs typeface="Arial" panose="020B0604020202020204" pitchFamily="34" charset="0"/>
            </a:endParaRPr>
          </a:p>
          <a:p>
            <a:pPr algn="ctr"/>
            <a:r>
              <a:rPr lang="en-US" sz="1400" b="1" dirty="0">
                <a:solidFill>
                  <a:srgbClr val="A51B46"/>
                </a:solidFill>
                <a:latin typeface="Arial" panose="020B0604020202020204" pitchFamily="34" charset="0"/>
                <a:cs typeface="Arial" panose="020B0604020202020204" pitchFamily="34" charset="0"/>
              </a:rPr>
              <a:t>Thank you MelquisedecLisbet for putting your Knowledge in my mind. I review it and apply it always, so that everyone can see Your power. </a:t>
            </a:r>
          </a:p>
          <a:p>
            <a:pPr algn="ctr"/>
            <a:r>
              <a:rPr lang="en-US" sz="1400" b="1" dirty="0">
                <a:solidFill>
                  <a:srgbClr val="A51B46"/>
                </a:solidFill>
                <a:latin typeface="Arial" panose="020B0604020202020204" pitchFamily="34" charset="0"/>
                <a:cs typeface="Arial" panose="020B0604020202020204" pitchFamily="34" charset="0"/>
              </a:rPr>
              <a:t>Amen, Hallelujah!</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6323" y="60776"/>
            <a:ext cx="835915" cy="578665"/>
          </a:xfrm>
          <a:prstGeom prst="rect">
            <a:avLst/>
          </a:prstGeom>
        </p:spPr>
      </p:pic>
      <p:pic>
        <p:nvPicPr>
          <p:cNvPr id="11" name="Picture 10">
            <a:extLst>
              <a:ext uri="{FF2B5EF4-FFF2-40B4-BE49-F238E27FC236}">
                <a16:creationId xmlns:a16="http://schemas.microsoft.com/office/drawing/2014/main" id="{487C3761-0961-4FC9-992A-AB5A3C7A7F6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6780" y="1468462"/>
            <a:ext cx="604730" cy="405690"/>
          </a:xfrm>
          <a:prstGeom prst="rect">
            <a:avLst/>
          </a:prstGeom>
        </p:spPr>
      </p:pic>
      <p:pic>
        <p:nvPicPr>
          <p:cNvPr id="17" name="Picture 16">
            <a:extLst>
              <a:ext uri="{FF2B5EF4-FFF2-40B4-BE49-F238E27FC236}">
                <a16:creationId xmlns:a16="http://schemas.microsoft.com/office/drawing/2014/main" id="{CAC60C7D-D212-4CED-8EF1-1B42FC5CE495}"/>
              </a:ext>
            </a:extLst>
          </p:cNvPr>
          <p:cNvPicPr/>
          <p:nvPr/>
        </p:nvPicPr>
        <p:blipFill>
          <a:blip r:embed="rId7" cstate="print">
            <a:extLst>
              <a:ext uri="{28A0092B-C50C-407E-A947-70E740481C1C}">
                <a14:useLocalDpi xmlns:a14="http://schemas.microsoft.com/office/drawing/2010/main" val="0"/>
              </a:ext>
            </a:extLst>
          </a:blip>
          <a:stretch>
            <a:fillRect/>
          </a:stretch>
        </p:blipFill>
        <p:spPr>
          <a:xfrm flipH="1">
            <a:off x="6253270" y="1431139"/>
            <a:ext cx="624484" cy="374786"/>
          </a:xfrm>
          <a:prstGeom prst="rect">
            <a:avLst/>
          </a:prstGeom>
        </p:spPr>
      </p:pic>
      <p:pic>
        <p:nvPicPr>
          <p:cNvPr id="18" name="Picture 17">
            <a:extLst>
              <a:ext uri="{FF2B5EF4-FFF2-40B4-BE49-F238E27FC236}">
                <a16:creationId xmlns:a16="http://schemas.microsoft.com/office/drawing/2014/main" id="{70448787-41DD-47EA-948F-DACE681ACA7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0" y="8388424"/>
            <a:ext cx="651510" cy="750757"/>
          </a:xfrm>
          <a:prstGeom prst="rect">
            <a:avLst/>
          </a:prstGeom>
        </p:spPr>
      </p:pic>
      <p:pic>
        <p:nvPicPr>
          <p:cNvPr id="19" name="Picture 18">
            <a:extLst>
              <a:ext uri="{FF2B5EF4-FFF2-40B4-BE49-F238E27FC236}">
                <a16:creationId xmlns:a16="http://schemas.microsoft.com/office/drawing/2014/main" id="{8822B128-6DBD-4F52-9262-B48EAD20892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197220" y="8388423"/>
            <a:ext cx="651510" cy="750757"/>
          </a:xfrm>
          <a:prstGeom prst="rect">
            <a:avLst/>
          </a:prstGeom>
        </p:spPr>
      </p:pic>
      <p:sp>
        <p:nvSpPr>
          <p:cNvPr id="3" name="TextBox 2">
            <a:extLst>
              <a:ext uri="{FF2B5EF4-FFF2-40B4-BE49-F238E27FC236}">
                <a16:creationId xmlns:a16="http://schemas.microsoft.com/office/drawing/2014/main" id="{401AE065-5732-4EF1-B20E-B360AB2942D1}"/>
              </a:ext>
            </a:extLst>
          </p:cNvPr>
          <p:cNvSpPr txBox="1"/>
          <p:nvPr/>
        </p:nvSpPr>
        <p:spPr>
          <a:xfrm>
            <a:off x="0" y="8440028"/>
            <a:ext cx="628683" cy="461665"/>
          </a:xfrm>
          <a:prstGeom prst="rect">
            <a:avLst/>
          </a:prstGeom>
          <a:noFill/>
        </p:spPr>
        <p:txBody>
          <a:bodyPr wrap="square" rtlCol="0">
            <a:spAutoFit/>
          </a:bodyPr>
          <a:lstStyle/>
          <a:p>
            <a:pPr algn="ctr"/>
            <a:r>
              <a:rPr lang="es-CR" sz="800" dirty="0"/>
              <a:t>I am </a:t>
            </a:r>
            <a:r>
              <a:rPr lang="es-CR" sz="800" dirty="0" err="1"/>
              <a:t>an</a:t>
            </a:r>
            <a:r>
              <a:rPr lang="es-CR" sz="800" dirty="0"/>
              <a:t> open </a:t>
            </a:r>
            <a:r>
              <a:rPr lang="es-CR" sz="800" dirty="0" err="1"/>
              <a:t>letter</a:t>
            </a:r>
            <a:endParaRPr lang="es-CR" sz="800" dirty="0"/>
          </a:p>
        </p:txBody>
      </p:sp>
      <p:sp>
        <p:nvSpPr>
          <p:cNvPr id="20" name="TextBox 19">
            <a:extLst>
              <a:ext uri="{FF2B5EF4-FFF2-40B4-BE49-F238E27FC236}">
                <a16:creationId xmlns:a16="http://schemas.microsoft.com/office/drawing/2014/main" id="{9C5ADD73-6E8D-4429-BC54-0F4E2F3E0737}"/>
              </a:ext>
            </a:extLst>
          </p:cNvPr>
          <p:cNvSpPr txBox="1"/>
          <p:nvPr/>
        </p:nvSpPr>
        <p:spPr>
          <a:xfrm>
            <a:off x="6197220" y="8440028"/>
            <a:ext cx="628683" cy="461665"/>
          </a:xfrm>
          <a:prstGeom prst="rect">
            <a:avLst/>
          </a:prstGeom>
          <a:noFill/>
        </p:spPr>
        <p:txBody>
          <a:bodyPr wrap="square" rtlCol="0">
            <a:spAutoFit/>
          </a:bodyPr>
          <a:lstStyle/>
          <a:p>
            <a:pPr algn="ctr"/>
            <a:r>
              <a:rPr lang="es-CR" sz="800" dirty="0"/>
              <a:t>I am </a:t>
            </a:r>
            <a:r>
              <a:rPr lang="es-CR" sz="800" dirty="0" err="1"/>
              <a:t>an</a:t>
            </a:r>
            <a:r>
              <a:rPr lang="es-CR" sz="800" dirty="0"/>
              <a:t> open </a:t>
            </a:r>
            <a:r>
              <a:rPr lang="es-CR" sz="800" dirty="0" err="1"/>
              <a:t>letter</a:t>
            </a:r>
            <a:endParaRPr lang="es-CR" sz="800" dirty="0"/>
          </a:p>
        </p:txBody>
      </p:sp>
      <p:pic>
        <p:nvPicPr>
          <p:cNvPr id="22" name="Picture 21">
            <a:extLst>
              <a:ext uri="{FF2B5EF4-FFF2-40B4-BE49-F238E27FC236}">
                <a16:creationId xmlns:a16="http://schemas.microsoft.com/office/drawing/2014/main" id="{93341905-1E65-47E6-A102-761B7BF5A773}"/>
              </a:ext>
            </a:extLst>
          </p:cNvPr>
          <p:cNvPicPr/>
          <p:nvPr/>
        </p:nvPicPr>
        <p:blipFill>
          <a:blip r:embed="rId9" cstate="print">
            <a:extLst>
              <a:ext uri="{28A0092B-C50C-407E-A947-70E740481C1C}">
                <a14:useLocalDpi xmlns:a14="http://schemas.microsoft.com/office/drawing/2010/main" val="0"/>
              </a:ext>
            </a:extLst>
          </a:blip>
          <a:stretch>
            <a:fillRect/>
          </a:stretch>
        </p:blipFill>
        <p:spPr>
          <a:xfrm rot="1232135">
            <a:off x="84937" y="2861268"/>
            <a:ext cx="593725" cy="461665"/>
          </a:xfrm>
          <a:prstGeom prst="rect">
            <a:avLst/>
          </a:prstGeom>
        </p:spPr>
      </p:pic>
      <p:pic>
        <p:nvPicPr>
          <p:cNvPr id="23" name="Picture 22">
            <a:extLst>
              <a:ext uri="{FF2B5EF4-FFF2-40B4-BE49-F238E27FC236}">
                <a16:creationId xmlns:a16="http://schemas.microsoft.com/office/drawing/2014/main" id="{95094042-D1FA-44B5-94AF-0F66AEE79640}"/>
              </a:ext>
            </a:extLst>
          </p:cNvPr>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346819">
            <a:off x="6212594" y="5532693"/>
            <a:ext cx="512919" cy="487999"/>
          </a:xfrm>
          <a:prstGeom prst="rect">
            <a:avLst/>
          </a:prstGeom>
        </p:spPr>
      </p:pic>
      <p:sp>
        <p:nvSpPr>
          <p:cNvPr id="16" name="Rectangle 15">
            <a:extLst>
              <a:ext uri="{FF2B5EF4-FFF2-40B4-BE49-F238E27FC236}">
                <a16:creationId xmlns:a16="http://schemas.microsoft.com/office/drawing/2014/main" id="{55B95627-802C-4C79-9470-C576F915C107}"/>
              </a:ext>
            </a:extLst>
          </p:cNvPr>
          <p:cNvSpPr/>
          <p:nvPr/>
        </p:nvSpPr>
        <p:spPr>
          <a:xfrm>
            <a:off x="517438" y="678790"/>
            <a:ext cx="5920614" cy="707886"/>
          </a:xfrm>
          <a:prstGeom prst="rect">
            <a:avLst/>
          </a:prstGeom>
        </p:spPr>
        <p:txBody>
          <a:bodyPr wrap="square">
            <a:spAutoFit/>
          </a:bodyPr>
          <a:lstStyle/>
          <a:p>
            <a:pPr algn="ctr" eaLnBrk="1" hangingPunct="1"/>
            <a:r>
              <a:rPr lang="en-US" altLang="es-MX" sz="2000" b="1" u="sng" dirty="0">
                <a:latin typeface="Californian FB" panose="0207040306080B030204" pitchFamily="18" charset="0"/>
                <a:ea typeface="Kozuka Gothic Pr6N L" panose="020B0200000000000000" pitchFamily="34" charset="-128"/>
                <a:cs typeface="Gisha" panose="020B0502040204020203" pitchFamily="34" charset="-79"/>
              </a:rPr>
              <a:t>Lesson #361 The Knowledge of </a:t>
            </a:r>
          </a:p>
          <a:p>
            <a:pPr algn="ctr" eaLnBrk="1" hangingPunct="1"/>
            <a:r>
              <a:rPr lang="en-US" altLang="es-MX" sz="2000" b="1" u="sng" dirty="0">
                <a:latin typeface="Californian FB" panose="0207040306080B030204" pitchFamily="18" charset="0"/>
                <a:ea typeface="Kozuka Gothic Pr6N L" panose="020B0200000000000000" pitchFamily="34" charset="-128"/>
                <a:cs typeface="Gisha" panose="020B0502040204020203" pitchFamily="34" charset="-79"/>
              </a:rPr>
              <a:t>MelquisedecLisbet</a:t>
            </a:r>
          </a:p>
        </p:txBody>
      </p:sp>
    </p:spTree>
    <p:extLst>
      <p:ext uri="{BB962C8B-B14F-4D97-AF65-F5344CB8AC3E}">
        <p14:creationId xmlns:p14="http://schemas.microsoft.com/office/powerpoint/2010/main" val="303652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713" y="1622639"/>
            <a:ext cx="6382052" cy="723274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Instructions for the class: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Make copies of  pages 1, 3, 4 and 5 for all the children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collaborator gives a brief introduction of the topic.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You can ask the following questions to reinforce the topic, if you don’t have access to the video:</a:t>
            </a:r>
            <a:endParaRPr lang="en-US" sz="1400" dirty="0">
              <a:solidFill>
                <a:srgbClr val="FFC000"/>
              </a:solidFill>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rPr>
              <a:t>How do we remember the knowledge MelquisedecLisbet give us and what does it do for us? </a:t>
            </a:r>
            <a:r>
              <a:rPr lang="en-US" sz="1400" b="1" dirty="0">
                <a:solidFill>
                  <a:srgbClr val="A51B46"/>
                </a:solidFill>
                <a:latin typeface="Arial" panose="020B0604020202020204" pitchFamily="34" charset="0"/>
                <a:cs typeface="Arial" panose="020B0604020202020204" pitchFamily="34" charset="0"/>
              </a:rPr>
              <a:t>By reviewing the manna over and over again, because the carnal nature tries to make us forget what we have learned. That is when the Fire of the Living and Effective Word of Christ Lisbet comes so that we can live in Her Faithfulness, submission, patience, and love with our neighbor and those around us. </a:t>
            </a:r>
          </a:p>
          <a:p>
            <a:pPr marL="342900" indent="-342900">
              <a:buFont typeface="+mj-lt"/>
              <a:buAutoNum type="arabicPeriod"/>
            </a:pPr>
            <a:r>
              <a:rPr lang="en-US" sz="1400" dirty="0">
                <a:latin typeface="Arial" panose="020B0604020202020204" pitchFamily="34" charset="0"/>
                <a:cs typeface="Arial" panose="020B0604020202020204" pitchFamily="34" charset="0"/>
              </a:rPr>
              <a:t>What do MelquisedecLisbet want to do by us always remembering Their words? </a:t>
            </a:r>
            <a:r>
              <a:rPr lang="en-US" sz="1400" b="1" dirty="0">
                <a:solidFill>
                  <a:srgbClr val="A51B46"/>
                </a:solidFill>
                <a:latin typeface="Arial" panose="020B0604020202020204" pitchFamily="34" charset="0"/>
                <a:cs typeface="Arial" panose="020B0604020202020204" pitchFamily="34" charset="0"/>
              </a:rPr>
              <a:t>For us to be firm and remember that we are here for an eternity to Live the Promises and that we should apply it always, because that is where our glorious freedom is.</a:t>
            </a:r>
            <a:endParaRPr lang="en-US" sz="1400" dirty="0">
              <a:solidFill>
                <a:srgbClr val="FFC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s-MX" sz="1400" dirty="0">
                <a:latin typeface="Arial" panose="020B0604020202020204" pitchFamily="34" charset="0"/>
                <a:cs typeface="Arial" panose="020B0604020202020204" pitchFamily="34" charset="0"/>
              </a:rPr>
              <a:t>The parent should motivate the children too answer the questions while the time clock is on the screen of the video.</a:t>
            </a:r>
          </a:p>
          <a:p>
            <a:pPr lvl="1"/>
            <a:endParaRPr lang="en-US" sz="1200" b="1" dirty="0">
              <a:latin typeface="Arial" panose="020B0604020202020204" pitchFamily="34" charset="0"/>
              <a:cs typeface="Arial" panose="020B0604020202020204" pitchFamily="34" charset="0"/>
            </a:endParaRPr>
          </a:p>
          <a:p>
            <a:pPr marL="0" lvl="1"/>
            <a:r>
              <a:rPr lang="en-US" sz="1400" b="1" dirty="0">
                <a:latin typeface="Arial" panose="020B0604020202020204" pitchFamily="34" charset="0"/>
                <a:cs typeface="Arial" panose="020B0604020202020204" pitchFamily="34" charset="0"/>
              </a:rPr>
              <a:t>Activity: 	Game – The Knowledge of Christ Lisbet</a:t>
            </a:r>
          </a:p>
          <a:p>
            <a:pPr marL="0" marR="0">
              <a:spcBef>
                <a:spcPts val="0"/>
              </a:spcBef>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The children will play the game </a:t>
            </a:r>
            <a:r>
              <a:rPr lang="en-US" sz="1400" dirty="0">
                <a:effectLst/>
                <a:latin typeface="Arial" panose="020B0604020202020204" pitchFamily="34" charset="0"/>
                <a:ea typeface="Calibri" panose="020F0502020204030204" pitchFamily="34" charset="0"/>
                <a:cs typeface="Arial" panose="020B0604020202020204" pitchFamily="34" charset="0"/>
              </a:rPr>
              <a:t>“The Knowledge of Christ Lisbet”. This game shows how we conquer in our daily lives with Christ Lisbet in us.</a:t>
            </a:r>
          </a:p>
          <a:p>
            <a:pPr marL="285750" marR="0" indent="-285750">
              <a:spcBef>
                <a:spcPts val="0"/>
              </a:spcBef>
              <a:spcAft>
                <a:spcPts val="80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Roll the die and move the indicated numbe</a:t>
            </a:r>
            <a:r>
              <a:rPr lang="en-US" sz="1400" dirty="0">
                <a:latin typeface="Arial" panose="020B0604020202020204" pitchFamily="34" charset="0"/>
                <a:ea typeface="Calibri" panose="020F0502020204030204" pitchFamily="34" charset="0"/>
                <a:cs typeface="Arial" panose="020B0604020202020204" pitchFamily="34" charset="0"/>
              </a:rPr>
              <a:t>r of spaces</a:t>
            </a: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285750" marR="0" indent="-285750">
              <a:spcBef>
                <a:spcPts val="0"/>
              </a:spcBef>
              <a:spcAft>
                <a:spcPts val="800"/>
              </a:spcAft>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Depending on the color/square you land on, you will do what the card of that color says (Pink, green, yellow, green, blue). You can ignore the arrows and the white spaces do not have a special meaning</a:t>
            </a: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lvl="1"/>
            <a:endParaRPr lang="en-US" sz="1200" b="1" dirty="0">
              <a:latin typeface="Arial" panose="020B0604020202020204" pitchFamily="34" charset="0"/>
              <a:cs typeface="Arial" panose="020B0604020202020204" pitchFamily="34" charset="0"/>
            </a:endParaRPr>
          </a:p>
          <a:p>
            <a:pPr marL="0" lvl="1"/>
            <a:r>
              <a:rPr lang="en-US" sz="1400" b="1" dirty="0">
                <a:latin typeface="Arial" panose="020B0604020202020204" pitchFamily="34" charset="0"/>
                <a:cs typeface="Arial" panose="020B0604020202020204" pitchFamily="34" charset="0"/>
              </a:rPr>
              <a:t>Materials</a:t>
            </a:r>
            <a:r>
              <a:rPr lang="en-US" sz="1400" dirty="0">
                <a:latin typeface="Arial" panose="020B0604020202020204" pitchFamily="34" charset="0"/>
                <a:cs typeface="Arial" panose="020B0604020202020204" pitchFamily="34" charset="0"/>
              </a:rPr>
              <a:t>:		</a:t>
            </a:r>
          </a:p>
          <a:p>
            <a:pPr marL="2857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 die</a:t>
            </a:r>
          </a:p>
          <a:p>
            <a:pPr marL="2857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Button/ bean/ eraser, etc. as your game piece</a:t>
            </a:r>
          </a:p>
          <a:p>
            <a:pPr marL="285750" lvl="1" indent="-285750">
              <a:buFont typeface="Arial" panose="020B0604020202020204" pitchFamily="34" charset="0"/>
              <a:buChar char="•"/>
            </a:pPr>
            <a:endParaRPr lang="en-US" sz="1400" b="1" dirty="0">
              <a:latin typeface="Arial" panose="020B0604020202020204" pitchFamily="34" charset="0"/>
              <a:cs typeface="Arial" panose="020B0604020202020204" pitchFamily="34" charset="0"/>
            </a:endParaRPr>
          </a:p>
          <a:p>
            <a:pPr marL="0" lvl="1"/>
            <a:r>
              <a:rPr lang="en-US" sz="1400" b="1" dirty="0">
                <a:latin typeface="Arial" panose="020B0604020202020204" pitchFamily="34" charset="0"/>
                <a:cs typeface="Arial" panose="020B0604020202020204" pitchFamily="34" charset="0"/>
              </a:rPr>
              <a:t>An Additional Activity was added on page 5 </a:t>
            </a:r>
            <a:r>
              <a:rPr lang="es-CR" sz="1400" dirty="0">
                <a:latin typeface="Arial" panose="020B0604020202020204" pitchFamily="34" charset="0"/>
                <a:cs typeface="Arial" panose="020B0604020202020204" pitchFamily="34" charset="0"/>
              </a:rPr>
              <a:t>	    </a:t>
            </a:r>
          </a:p>
        </p:txBody>
      </p:sp>
      <p:sp>
        <p:nvSpPr>
          <p:cNvPr id="7" name="68 Rectángulo"/>
          <p:cNvSpPr>
            <a:spLocks noChangeArrowheads="1"/>
          </p:cNvSpPr>
          <p:nvPr/>
        </p:nvSpPr>
        <p:spPr bwMode="auto">
          <a:xfrm>
            <a:off x="1671245" y="1270953"/>
            <a:ext cx="3642987" cy="307777"/>
          </a:xfrm>
          <a:prstGeom prst="rect">
            <a:avLst/>
          </a:prstGeom>
          <a:noFill/>
          <a:ln w="9525">
            <a:noFill/>
            <a:miter lim="800000"/>
            <a:headEnd/>
            <a:tailEnd/>
          </a:ln>
        </p:spPr>
        <p:txBody>
          <a:bodyPr wrap="square">
            <a:spAutoFit/>
          </a:bodyPr>
          <a:lstStyle/>
          <a:p>
            <a:pPr algn="ctr" eaLnBrk="1" hangingPunct="1"/>
            <a:r>
              <a:rPr lang="en-US" altLang="es-MX" sz="1400">
                <a:latin typeface="Century Gothic" panose="020B0502020202020204" pitchFamily="34" charset="0"/>
                <a:cs typeface="Arial" panose="020B0604020202020204" pitchFamily="34" charset="0"/>
              </a:rPr>
              <a:t>Page for the Parent/Collaborator</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850" y="134000"/>
            <a:ext cx="835915" cy="578665"/>
          </a:xfrm>
          <a:prstGeom prst="rect">
            <a:avLst/>
          </a:prstGeom>
        </p:spPr>
      </p:pic>
      <p:pic>
        <p:nvPicPr>
          <p:cNvPr id="9" name="Picture 2">
            <a:extLst>
              <a:ext uri="{FF2B5EF4-FFF2-40B4-BE49-F238E27FC236}">
                <a16:creationId xmlns:a16="http://schemas.microsoft.com/office/drawing/2014/main" id="{3AB22EA2-D438-4826-A441-85748E40B2FB}"/>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15618"/>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69EDA6E7-3AD5-4846-A725-73F091C4E584}"/>
              </a:ext>
            </a:extLst>
          </p:cNvPr>
          <p:cNvSpPr/>
          <p:nvPr/>
        </p:nvSpPr>
        <p:spPr>
          <a:xfrm>
            <a:off x="468693" y="826934"/>
            <a:ext cx="5920614" cy="400110"/>
          </a:xfrm>
          <a:prstGeom prst="rect">
            <a:avLst/>
          </a:prstGeom>
        </p:spPr>
        <p:txBody>
          <a:bodyPr wrap="square">
            <a:spAutoFit/>
          </a:bodyPr>
          <a:lstStyle/>
          <a:p>
            <a:pPr algn="ctr" eaLnBrk="1" hangingPunct="1"/>
            <a:r>
              <a:rPr lang="en-US" altLang="es-MX" sz="2000" b="1" u="sng" dirty="0">
                <a:latin typeface="Californian FB" panose="0207040306080B030204" pitchFamily="18" charset="0"/>
                <a:ea typeface="Kozuka Gothic Pr6N L" panose="020B0200000000000000" pitchFamily="34" charset="-128"/>
                <a:cs typeface="Gisha" panose="020B0502040204020203" pitchFamily="34" charset="-79"/>
              </a:rPr>
              <a:t>Lesson #361 The Knowledge of MelquisedecLisbet</a:t>
            </a:r>
          </a:p>
        </p:txBody>
      </p:sp>
    </p:spTree>
    <p:extLst>
      <p:ext uri="{BB962C8B-B14F-4D97-AF65-F5344CB8AC3E}">
        <p14:creationId xmlns:p14="http://schemas.microsoft.com/office/powerpoint/2010/main" val="44874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80728" y="6372200"/>
            <a:ext cx="205075" cy="297324"/>
          </a:xfrm>
          <a:prstGeom prst="rect">
            <a:avLst/>
          </a:prstGeom>
          <a:solidFill>
            <a:schemeClr val="bg1"/>
          </a:solidFill>
        </p:spPr>
        <p:txBody>
          <a:bodyPr wrap="square" rtlCol="0">
            <a:spAutoFit/>
          </a:bodyPr>
          <a:lstStyle/>
          <a:p>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2" name="TextBox 1"/>
          <p:cNvSpPr txBox="1"/>
          <p:nvPr/>
        </p:nvSpPr>
        <p:spPr>
          <a:xfrm>
            <a:off x="4221088" y="1407879"/>
            <a:ext cx="2471073" cy="369332"/>
          </a:xfrm>
          <a:prstGeom prst="rect">
            <a:avLst/>
          </a:prstGeom>
          <a:solidFill>
            <a:schemeClr val="bg1"/>
          </a:solidFill>
        </p:spPr>
        <p:txBody>
          <a:bodyPr wrap="square" rtlCol="0">
            <a:spAutoFit/>
          </a:bodyPr>
          <a:lstStyle/>
          <a:p>
            <a:endParaRPr lang="en-US" dirty="0"/>
          </a:p>
        </p:txBody>
      </p:sp>
      <p:pic>
        <p:nvPicPr>
          <p:cNvPr id="7" name="Picture 6" descr="Board Game Template photos, royalty-free images, graphics, vectors &amp; videos  | Adobe Stock">
            <a:extLst>
              <a:ext uri="{FF2B5EF4-FFF2-40B4-BE49-F238E27FC236}">
                <a16:creationId xmlns:a16="http://schemas.microsoft.com/office/drawing/2014/main" id="{DBF174A9-4790-43E8-ADF7-206BC2C95E8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67922" y="1570832"/>
            <a:ext cx="8393842" cy="6858001"/>
          </a:xfrm>
          <a:prstGeom prst="rect">
            <a:avLst/>
          </a:prstGeom>
          <a:noFill/>
          <a:ln>
            <a:noFill/>
          </a:ln>
        </p:spPr>
      </p:pic>
      <p:pic>
        <p:nvPicPr>
          <p:cNvPr id="8" name="Picture 7">
            <a:extLst>
              <a:ext uri="{FF2B5EF4-FFF2-40B4-BE49-F238E27FC236}">
                <a16:creationId xmlns:a16="http://schemas.microsoft.com/office/drawing/2014/main" id="{706E074E-C6B0-41A9-A22C-749D66B0426B}"/>
              </a:ext>
            </a:extLst>
          </p:cNvPr>
          <p:cNvPicPr/>
          <p:nvPr/>
        </p:nvPicPr>
        <p:blipFill>
          <a:blip r:embed="rId4" cstate="print">
            <a:extLst>
              <a:ext uri="{28A0092B-C50C-407E-A947-70E740481C1C}">
                <a14:useLocalDpi xmlns:a14="http://schemas.microsoft.com/office/drawing/2010/main" val="0"/>
              </a:ext>
            </a:extLst>
          </a:blip>
          <a:stretch>
            <a:fillRect/>
          </a:stretch>
        </p:blipFill>
        <p:spPr>
          <a:xfrm rot="5400000">
            <a:off x="3354318" y="3566559"/>
            <a:ext cx="725423" cy="576065"/>
          </a:xfrm>
          <a:prstGeom prst="rect">
            <a:avLst/>
          </a:prstGeom>
        </p:spPr>
      </p:pic>
      <p:pic>
        <p:nvPicPr>
          <p:cNvPr id="10" name="Picture 9">
            <a:extLst>
              <a:ext uri="{FF2B5EF4-FFF2-40B4-BE49-F238E27FC236}">
                <a16:creationId xmlns:a16="http://schemas.microsoft.com/office/drawing/2014/main" id="{8D922B40-667A-4938-8F62-02764FC0F3CA}"/>
              </a:ext>
            </a:extLst>
          </p:cNvPr>
          <p:cNvPicPr/>
          <p:nvPr/>
        </p:nvPicPr>
        <p:blipFill>
          <a:blip r:embed="rId5" cstate="print">
            <a:extLst>
              <a:ext uri="{28A0092B-C50C-407E-A947-70E740481C1C}">
                <a14:useLocalDpi xmlns:a14="http://schemas.microsoft.com/office/drawing/2010/main" val="0"/>
              </a:ext>
            </a:extLst>
          </a:blip>
          <a:stretch>
            <a:fillRect/>
          </a:stretch>
        </p:blipFill>
        <p:spPr>
          <a:xfrm rot="3633523">
            <a:off x="571235" y="5533466"/>
            <a:ext cx="643890" cy="659130"/>
          </a:xfrm>
          <a:prstGeom prst="rect">
            <a:avLst/>
          </a:prstGeom>
        </p:spPr>
      </p:pic>
      <p:pic>
        <p:nvPicPr>
          <p:cNvPr id="12" name="Picture 11">
            <a:extLst>
              <a:ext uri="{FF2B5EF4-FFF2-40B4-BE49-F238E27FC236}">
                <a16:creationId xmlns:a16="http://schemas.microsoft.com/office/drawing/2014/main" id="{49AAC6CC-F7E1-4025-9C7F-A2550FF68D38}"/>
              </a:ext>
            </a:extLst>
          </p:cNvPr>
          <p:cNvPicPr/>
          <p:nvPr/>
        </p:nvPicPr>
        <p:blipFill rotWithShape="1">
          <a:blip r:embed="rId6" cstate="print">
            <a:extLst>
              <a:ext uri="{28A0092B-C50C-407E-A947-70E740481C1C}">
                <a14:useLocalDpi xmlns:a14="http://schemas.microsoft.com/office/drawing/2010/main" val="0"/>
              </a:ext>
            </a:extLst>
          </a:blip>
          <a:srcRect l="10878" t="7516" r="48630" b="43791"/>
          <a:stretch/>
        </p:blipFill>
        <p:spPr bwMode="auto">
          <a:xfrm rot="5400000">
            <a:off x="4144879" y="6953357"/>
            <a:ext cx="657364" cy="647183"/>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A2BDF226-5ED8-4B87-94A5-061F06C50CBA}"/>
              </a:ext>
            </a:extLst>
          </p:cNvPr>
          <p:cNvPicPr/>
          <p:nvPr/>
        </p:nvPicPr>
        <p:blipFill rotWithShape="1">
          <a:blip r:embed="rId7" cstate="print">
            <a:extLst>
              <a:ext uri="{28A0092B-C50C-407E-A947-70E740481C1C}">
                <a14:useLocalDpi xmlns:a14="http://schemas.microsoft.com/office/drawing/2010/main" val="0"/>
              </a:ext>
            </a:extLst>
          </a:blip>
          <a:srcRect l="3503" r="77140"/>
          <a:stretch/>
        </p:blipFill>
        <p:spPr>
          <a:xfrm rot="4804559">
            <a:off x="5436432" y="1670909"/>
            <a:ext cx="1021469" cy="902700"/>
          </a:xfrm>
          <a:prstGeom prst="rect">
            <a:avLst/>
          </a:prstGeom>
        </p:spPr>
      </p:pic>
      <p:pic>
        <p:nvPicPr>
          <p:cNvPr id="14" name="Picture 13">
            <a:extLst>
              <a:ext uri="{FF2B5EF4-FFF2-40B4-BE49-F238E27FC236}">
                <a16:creationId xmlns:a16="http://schemas.microsoft.com/office/drawing/2014/main" id="{4168DD27-761B-4614-B811-F9DBE3C3F85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933020" y="2415106"/>
            <a:ext cx="687705" cy="576064"/>
          </a:xfrm>
          <a:prstGeom prst="rect">
            <a:avLst/>
          </a:prstGeom>
          <a:noFill/>
          <a:ln>
            <a:noFill/>
          </a:ln>
        </p:spPr>
      </p:pic>
      <p:pic>
        <p:nvPicPr>
          <p:cNvPr id="15" name="Picture 14">
            <a:extLst>
              <a:ext uri="{FF2B5EF4-FFF2-40B4-BE49-F238E27FC236}">
                <a16:creationId xmlns:a16="http://schemas.microsoft.com/office/drawing/2014/main" id="{4550D769-EAF6-41B6-AA43-AD602DE58215}"/>
              </a:ext>
            </a:extLst>
          </p:cNvPr>
          <p:cNvPicPr/>
          <p:nvPr/>
        </p:nvPicPr>
        <p:blipFill>
          <a:blip r:embed="rId9" cstate="print">
            <a:extLst>
              <a:ext uri="{28A0092B-C50C-407E-A947-70E740481C1C}">
                <a14:useLocalDpi xmlns:a14="http://schemas.microsoft.com/office/drawing/2010/main" val="0"/>
              </a:ext>
            </a:extLst>
          </a:blip>
          <a:stretch>
            <a:fillRect/>
          </a:stretch>
        </p:blipFill>
        <p:spPr>
          <a:xfrm rot="3146462">
            <a:off x="5648672" y="6120357"/>
            <a:ext cx="457200" cy="457200"/>
          </a:xfrm>
          <a:prstGeom prst="rect">
            <a:avLst/>
          </a:prstGeom>
        </p:spPr>
      </p:pic>
      <p:pic>
        <p:nvPicPr>
          <p:cNvPr id="4" name="Picture 3">
            <a:extLst>
              <a:ext uri="{FF2B5EF4-FFF2-40B4-BE49-F238E27FC236}">
                <a16:creationId xmlns:a16="http://schemas.microsoft.com/office/drawing/2014/main" id="{E0231CEF-22B2-49B1-AEDE-A70C20AF8B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681344">
            <a:off x="1775340" y="7617456"/>
            <a:ext cx="1628800" cy="1391420"/>
          </a:xfrm>
          <a:prstGeom prst="rect">
            <a:avLst/>
          </a:prstGeom>
        </p:spPr>
      </p:pic>
      <p:pic>
        <p:nvPicPr>
          <p:cNvPr id="6" name="Picture 5">
            <a:extLst>
              <a:ext uri="{FF2B5EF4-FFF2-40B4-BE49-F238E27FC236}">
                <a16:creationId xmlns:a16="http://schemas.microsoft.com/office/drawing/2014/main" id="{75A44DD1-4DC3-4681-9734-1F1973B0458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80584" y="4616618"/>
            <a:ext cx="1216512" cy="660920"/>
          </a:xfrm>
          <a:prstGeom prst="rect">
            <a:avLst/>
          </a:prstGeom>
        </p:spPr>
      </p:pic>
      <p:sp>
        <p:nvSpPr>
          <p:cNvPr id="18" name="TextBox 17">
            <a:extLst>
              <a:ext uri="{FF2B5EF4-FFF2-40B4-BE49-F238E27FC236}">
                <a16:creationId xmlns:a16="http://schemas.microsoft.com/office/drawing/2014/main" id="{AB83F590-D880-4AFD-9F52-A392A578F570}"/>
              </a:ext>
            </a:extLst>
          </p:cNvPr>
          <p:cNvSpPr txBox="1"/>
          <p:nvPr/>
        </p:nvSpPr>
        <p:spPr>
          <a:xfrm rot="5400000">
            <a:off x="2587049" y="5937041"/>
            <a:ext cx="811441" cy="523220"/>
          </a:xfrm>
          <a:prstGeom prst="rect">
            <a:avLst/>
          </a:prstGeom>
          <a:noFill/>
        </p:spPr>
        <p:txBody>
          <a:bodyPr wrap="none" rtlCol="0">
            <a:spAutoFit/>
          </a:bodyPr>
          <a:lstStyle/>
          <a:p>
            <a:pPr algn="ctr"/>
            <a:r>
              <a:rPr lang="es-CR" sz="1400" dirty="0" err="1"/>
              <a:t>Go</a:t>
            </a:r>
            <a:r>
              <a:rPr lang="es-CR" sz="1400" dirty="0"/>
              <a:t> back </a:t>
            </a:r>
          </a:p>
          <a:p>
            <a:pPr algn="ctr"/>
            <a:r>
              <a:rPr lang="es-CR" sz="1400" dirty="0"/>
              <a:t>2 </a:t>
            </a:r>
            <a:r>
              <a:rPr lang="es-CR" sz="1400" dirty="0" err="1"/>
              <a:t>spaces</a:t>
            </a:r>
            <a:endParaRPr lang="es-CR" sz="1400" dirty="0"/>
          </a:p>
        </p:txBody>
      </p:sp>
      <p:sp>
        <p:nvSpPr>
          <p:cNvPr id="21" name="TextBox 20">
            <a:extLst>
              <a:ext uri="{FF2B5EF4-FFF2-40B4-BE49-F238E27FC236}">
                <a16:creationId xmlns:a16="http://schemas.microsoft.com/office/drawing/2014/main" id="{1BA69EC8-4ECE-44EC-80F4-43DC4DE9DE5B}"/>
              </a:ext>
            </a:extLst>
          </p:cNvPr>
          <p:cNvSpPr txBox="1"/>
          <p:nvPr/>
        </p:nvSpPr>
        <p:spPr>
          <a:xfrm rot="5400000">
            <a:off x="4028095" y="2493927"/>
            <a:ext cx="843500" cy="523220"/>
          </a:xfrm>
          <a:prstGeom prst="rect">
            <a:avLst/>
          </a:prstGeom>
          <a:noFill/>
        </p:spPr>
        <p:txBody>
          <a:bodyPr wrap="none" rtlCol="0">
            <a:spAutoFit/>
          </a:bodyPr>
          <a:lstStyle/>
          <a:p>
            <a:pPr algn="ctr"/>
            <a:r>
              <a:rPr lang="es-CR" sz="1400" dirty="0" err="1"/>
              <a:t>Go</a:t>
            </a:r>
            <a:r>
              <a:rPr lang="es-CR" sz="1400" dirty="0"/>
              <a:t> back</a:t>
            </a:r>
          </a:p>
          <a:p>
            <a:pPr algn="ctr"/>
            <a:r>
              <a:rPr lang="es-CR" sz="1400" dirty="0"/>
              <a:t> 3 </a:t>
            </a:r>
            <a:r>
              <a:rPr lang="es-CR" sz="1400" dirty="0" err="1"/>
              <a:t>soaces</a:t>
            </a:r>
            <a:endParaRPr lang="es-CR" sz="1400" dirty="0"/>
          </a:p>
        </p:txBody>
      </p:sp>
      <p:sp>
        <p:nvSpPr>
          <p:cNvPr id="22" name="TextBox 21">
            <a:extLst>
              <a:ext uri="{FF2B5EF4-FFF2-40B4-BE49-F238E27FC236}">
                <a16:creationId xmlns:a16="http://schemas.microsoft.com/office/drawing/2014/main" id="{1F87914D-8EB2-41F9-954F-BF1E521927D7}"/>
              </a:ext>
            </a:extLst>
          </p:cNvPr>
          <p:cNvSpPr txBox="1"/>
          <p:nvPr/>
        </p:nvSpPr>
        <p:spPr>
          <a:xfrm rot="5400000">
            <a:off x="4702137" y="7034892"/>
            <a:ext cx="803425" cy="523220"/>
          </a:xfrm>
          <a:prstGeom prst="rect">
            <a:avLst/>
          </a:prstGeom>
          <a:noFill/>
        </p:spPr>
        <p:txBody>
          <a:bodyPr wrap="none" rtlCol="0">
            <a:spAutoFit/>
          </a:bodyPr>
          <a:lstStyle/>
          <a:p>
            <a:pPr algn="ctr"/>
            <a:r>
              <a:rPr lang="es-CR" sz="1400" dirty="0" err="1"/>
              <a:t>Go</a:t>
            </a:r>
            <a:r>
              <a:rPr lang="es-CR" sz="1400" dirty="0"/>
              <a:t> back</a:t>
            </a:r>
          </a:p>
          <a:p>
            <a:pPr algn="ctr"/>
            <a:r>
              <a:rPr lang="es-CR" sz="1400" dirty="0"/>
              <a:t>3 </a:t>
            </a:r>
            <a:r>
              <a:rPr lang="en-US" sz="1400" dirty="0"/>
              <a:t>spaces</a:t>
            </a:r>
            <a:endParaRPr lang="es-CR" sz="1400" dirty="0"/>
          </a:p>
        </p:txBody>
      </p:sp>
      <p:sp>
        <p:nvSpPr>
          <p:cNvPr id="23" name="TextBox 22">
            <a:extLst>
              <a:ext uri="{FF2B5EF4-FFF2-40B4-BE49-F238E27FC236}">
                <a16:creationId xmlns:a16="http://schemas.microsoft.com/office/drawing/2014/main" id="{A6213E0F-CAB4-4FAF-AB76-F8B60A9A7A22}"/>
              </a:ext>
            </a:extLst>
          </p:cNvPr>
          <p:cNvSpPr txBox="1"/>
          <p:nvPr/>
        </p:nvSpPr>
        <p:spPr>
          <a:xfrm rot="5400000">
            <a:off x="1848738" y="7052201"/>
            <a:ext cx="803425" cy="523220"/>
          </a:xfrm>
          <a:prstGeom prst="rect">
            <a:avLst/>
          </a:prstGeom>
          <a:noFill/>
        </p:spPr>
        <p:txBody>
          <a:bodyPr wrap="none" rtlCol="0">
            <a:spAutoFit/>
          </a:bodyPr>
          <a:lstStyle/>
          <a:p>
            <a:pPr algn="ctr"/>
            <a:r>
              <a:rPr lang="es-CR" sz="1400" dirty="0" err="1"/>
              <a:t>Go</a:t>
            </a:r>
            <a:r>
              <a:rPr lang="es-CR" sz="1400" dirty="0"/>
              <a:t> back</a:t>
            </a:r>
          </a:p>
          <a:p>
            <a:pPr algn="ctr"/>
            <a:r>
              <a:rPr lang="es-CR" sz="1400" dirty="0"/>
              <a:t>2 </a:t>
            </a:r>
            <a:r>
              <a:rPr lang="es-CR" sz="1400" dirty="0" err="1"/>
              <a:t>spaces</a:t>
            </a:r>
            <a:endParaRPr lang="es-CR" sz="1400" dirty="0"/>
          </a:p>
        </p:txBody>
      </p:sp>
      <p:sp>
        <p:nvSpPr>
          <p:cNvPr id="24" name="TextBox 23">
            <a:extLst>
              <a:ext uri="{FF2B5EF4-FFF2-40B4-BE49-F238E27FC236}">
                <a16:creationId xmlns:a16="http://schemas.microsoft.com/office/drawing/2014/main" id="{F6839635-2F97-45E2-937A-5D14B0FE8CDD}"/>
              </a:ext>
            </a:extLst>
          </p:cNvPr>
          <p:cNvSpPr txBox="1"/>
          <p:nvPr/>
        </p:nvSpPr>
        <p:spPr>
          <a:xfrm rot="5400000">
            <a:off x="4654373" y="3634846"/>
            <a:ext cx="932564" cy="523220"/>
          </a:xfrm>
          <a:prstGeom prst="rect">
            <a:avLst/>
          </a:prstGeom>
          <a:noFill/>
        </p:spPr>
        <p:txBody>
          <a:bodyPr wrap="none" rtlCol="0">
            <a:spAutoFit/>
          </a:bodyPr>
          <a:lstStyle/>
          <a:p>
            <a:pPr algn="ctr"/>
            <a:r>
              <a:rPr lang="es-CR" sz="1400" dirty="0"/>
              <a:t>Regresa 1 </a:t>
            </a:r>
          </a:p>
          <a:p>
            <a:pPr algn="ctr"/>
            <a:r>
              <a:rPr lang="es-CR" sz="1400" dirty="0"/>
              <a:t>espacio</a:t>
            </a:r>
          </a:p>
        </p:txBody>
      </p:sp>
      <p:sp>
        <p:nvSpPr>
          <p:cNvPr id="25" name="TextBox 24">
            <a:extLst>
              <a:ext uri="{FF2B5EF4-FFF2-40B4-BE49-F238E27FC236}">
                <a16:creationId xmlns:a16="http://schemas.microsoft.com/office/drawing/2014/main" id="{ADBD024B-7837-413F-A488-9DA39B3A191C}"/>
              </a:ext>
            </a:extLst>
          </p:cNvPr>
          <p:cNvSpPr txBox="1"/>
          <p:nvPr/>
        </p:nvSpPr>
        <p:spPr>
          <a:xfrm rot="5400000">
            <a:off x="1217681" y="3609238"/>
            <a:ext cx="771365" cy="523220"/>
          </a:xfrm>
          <a:prstGeom prst="rect">
            <a:avLst/>
          </a:prstGeom>
          <a:noFill/>
        </p:spPr>
        <p:txBody>
          <a:bodyPr wrap="none" rtlCol="0">
            <a:spAutoFit/>
          </a:bodyPr>
          <a:lstStyle/>
          <a:p>
            <a:pPr algn="ctr"/>
            <a:r>
              <a:rPr lang="es-CR" sz="1400" dirty="0" err="1"/>
              <a:t>Go</a:t>
            </a:r>
            <a:r>
              <a:rPr lang="es-CR" sz="1400" dirty="0"/>
              <a:t> back</a:t>
            </a:r>
          </a:p>
          <a:p>
            <a:pPr algn="ctr"/>
            <a:r>
              <a:rPr lang="es-CR" sz="1400" dirty="0"/>
              <a:t>1 </a:t>
            </a:r>
            <a:r>
              <a:rPr lang="es-CR" sz="1400" dirty="0" err="1"/>
              <a:t>space</a:t>
            </a:r>
            <a:endParaRPr lang="es-CR" sz="1400" dirty="0"/>
          </a:p>
        </p:txBody>
      </p:sp>
      <p:sp>
        <p:nvSpPr>
          <p:cNvPr id="26" name="TextBox 25">
            <a:extLst>
              <a:ext uri="{FF2B5EF4-FFF2-40B4-BE49-F238E27FC236}">
                <a16:creationId xmlns:a16="http://schemas.microsoft.com/office/drawing/2014/main" id="{DCA82D8F-6900-4627-9CB2-A1A09E85CC4B}"/>
              </a:ext>
            </a:extLst>
          </p:cNvPr>
          <p:cNvSpPr txBox="1"/>
          <p:nvPr/>
        </p:nvSpPr>
        <p:spPr>
          <a:xfrm rot="5400000">
            <a:off x="4044123" y="1330935"/>
            <a:ext cx="811441" cy="523220"/>
          </a:xfrm>
          <a:prstGeom prst="rect">
            <a:avLst/>
          </a:prstGeom>
          <a:noFill/>
        </p:spPr>
        <p:txBody>
          <a:bodyPr wrap="none" rtlCol="0">
            <a:spAutoFit/>
          </a:bodyPr>
          <a:lstStyle/>
          <a:p>
            <a:pPr algn="ctr"/>
            <a:r>
              <a:rPr lang="es-CR" sz="1400" dirty="0" err="1"/>
              <a:t>Go</a:t>
            </a:r>
            <a:r>
              <a:rPr lang="es-CR" sz="1400" dirty="0"/>
              <a:t> back </a:t>
            </a:r>
          </a:p>
          <a:p>
            <a:pPr algn="ctr"/>
            <a:r>
              <a:rPr lang="es-CR" sz="1400" dirty="0"/>
              <a:t>1 </a:t>
            </a:r>
            <a:r>
              <a:rPr lang="es-CR" sz="1400" dirty="0" err="1"/>
              <a:t>space</a:t>
            </a:r>
            <a:endParaRPr lang="es-CR" sz="1400" dirty="0"/>
          </a:p>
        </p:txBody>
      </p:sp>
      <p:pic>
        <p:nvPicPr>
          <p:cNvPr id="27" name="Picture 26">
            <a:extLst>
              <a:ext uri="{FF2B5EF4-FFF2-40B4-BE49-F238E27FC236}">
                <a16:creationId xmlns:a16="http://schemas.microsoft.com/office/drawing/2014/main" id="{7BF0F005-6952-452F-B91D-55437340E475}"/>
              </a:ext>
            </a:extLst>
          </p:cNvPr>
          <p:cNvPicPr/>
          <p:nvPr/>
        </p:nvPicPr>
        <p:blipFill>
          <a:blip r:embed="rId12" cstate="print">
            <a:extLst>
              <a:ext uri="{28A0092B-C50C-407E-A947-70E740481C1C}">
                <a14:useLocalDpi xmlns:a14="http://schemas.microsoft.com/office/drawing/2010/main" val="0"/>
              </a:ext>
            </a:extLst>
          </a:blip>
          <a:stretch>
            <a:fillRect/>
          </a:stretch>
        </p:blipFill>
        <p:spPr>
          <a:xfrm rot="6923578">
            <a:off x="5694394" y="4519058"/>
            <a:ext cx="476226" cy="547332"/>
          </a:xfrm>
          <a:prstGeom prst="rect">
            <a:avLst/>
          </a:prstGeom>
        </p:spPr>
      </p:pic>
      <p:pic>
        <p:nvPicPr>
          <p:cNvPr id="29" name="Picture 28">
            <a:extLst>
              <a:ext uri="{FF2B5EF4-FFF2-40B4-BE49-F238E27FC236}">
                <a16:creationId xmlns:a16="http://schemas.microsoft.com/office/drawing/2014/main" id="{CF1D5A22-3418-4B0E-9A19-05ADF01DDAF6}"/>
              </a:ext>
            </a:extLst>
          </p:cNvPr>
          <p:cNvPicPr/>
          <p:nvPr/>
        </p:nvPicPr>
        <p:blipFill>
          <a:blip r:embed="rId13" cstate="print">
            <a:extLst>
              <a:ext uri="{28A0092B-C50C-407E-A947-70E740481C1C}">
                <a14:useLocalDpi xmlns:a14="http://schemas.microsoft.com/office/drawing/2010/main" val="0"/>
              </a:ext>
            </a:extLst>
          </a:blip>
          <a:stretch>
            <a:fillRect/>
          </a:stretch>
        </p:blipFill>
        <p:spPr>
          <a:xfrm rot="7326941">
            <a:off x="534133" y="2658985"/>
            <a:ext cx="674147" cy="680129"/>
          </a:xfrm>
          <a:prstGeom prst="rect">
            <a:avLst/>
          </a:prstGeom>
        </p:spPr>
      </p:pic>
      <p:pic>
        <p:nvPicPr>
          <p:cNvPr id="30" name="Picture 29">
            <a:extLst>
              <a:ext uri="{FF2B5EF4-FFF2-40B4-BE49-F238E27FC236}">
                <a16:creationId xmlns:a16="http://schemas.microsoft.com/office/drawing/2014/main" id="{F8ABC174-626A-4E1A-8711-EDF55E5862CF}"/>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7137576">
            <a:off x="665526" y="7200461"/>
            <a:ext cx="427990" cy="766445"/>
          </a:xfrm>
          <a:prstGeom prst="rect">
            <a:avLst/>
          </a:prstGeom>
          <a:noFill/>
          <a:ln>
            <a:noFill/>
          </a:ln>
        </p:spPr>
      </p:pic>
      <p:pic>
        <p:nvPicPr>
          <p:cNvPr id="31" name="Picture 30">
            <a:extLst>
              <a:ext uri="{FF2B5EF4-FFF2-40B4-BE49-F238E27FC236}">
                <a16:creationId xmlns:a16="http://schemas.microsoft.com/office/drawing/2014/main" id="{65D149DC-0701-4D5F-BF4F-4E34A20D1763}"/>
              </a:ext>
            </a:extLst>
          </p:cNvPr>
          <p:cNvPicPr/>
          <p:nvPr/>
        </p:nvPicPr>
        <p:blipFill>
          <a:blip r:embed="rId15" cstate="print">
            <a:extLst>
              <a:ext uri="{28A0092B-C50C-407E-A947-70E740481C1C}">
                <a14:useLocalDpi xmlns:a14="http://schemas.microsoft.com/office/drawing/2010/main" val="0"/>
              </a:ext>
            </a:extLst>
          </a:blip>
          <a:stretch>
            <a:fillRect/>
          </a:stretch>
        </p:blipFill>
        <p:spPr>
          <a:xfrm rot="5400000">
            <a:off x="4153751" y="5781492"/>
            <a:ext cx="657365" cy="66492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29CCED6B-39FA-4054-9AE1-2FF0FBBA82F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2611491" y="1241507"/>
            <a:ext cx="796484" cy="679928"/>
          </a:xfrm>
          <a:prstGeom prst="rect">
            <a:avLst/>
          </a:prstGeom>
        </p:spPr>
      </p:pic>
      <p:pic>
        <p:nvPicPr>
          <p:cNvPr id="28" name="Picture 2">
            <a:extLst>
              <a:ext uri="{FF2B5EF4-FFF2-40B4-BE49-F238E27FC236}">
                <a16:creationId xmlns:a16="http://schemas.microsoft.com/office/drawing/2014/main" id="{2DC1D560-E808-461E-861D-F08314954A7A}"/>
              </a:ext>
            </a:extLst>
          </p:cNvPr>
          <p:cNvPicPr>
            <a:picLocks noChangeAspect="1" noChangeArrowheads="1"/>
          </p:cNvPicPr>
          <p:nvPr/>
        </p:nvPicPr>
        <p:blipFill rotWithShape="1">
          <a:blip r:embed="rId17" cstate="print">
            <a:clrChange>
              <a:clrFrom>
                <a:srgbClr val="000000"/>
              </a:clrFrom>
              <a:clrTo>
                <a:srgbClr val="000000">
                  <a:alpha val="0"/>
                </a:srgbClr>
              </a:clrTo>
            </a:clrChange>
            <a:extLst>
              <a:ext uri="{BEBA8EAE-BF5A-486C-A8C5-ECC9F3942E4B}">
                <a14:imgProps xmlns:a14="http://schemas.microsoft.com/office/drawing/2010/main">
                  <a14:imgLayer r:embed="rId18">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15618"/>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72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10" name="Rectangle: Rounded Corners 9">
            <a:extLst>
              <a:ext uri="{FF2B5EF4-FFF2-40B4-BE49-F238E27FC236}">
                <a16:creationId xmlns:a16="http://schemas.microsoft.com/office/drawing/2014/main" id="{0781AD87-47CE-40D5-8764-BDA0D980DEA4}"/>
              </a:ext>
            </a:extLst>
          </p:cNvPr>
          <p:cNvSpPr/>
          <p:nvPr/>
        </p:nvSpPr>
        <p:spPr>
          <a:xfrm rot="5400000">
            <a:off x="699463" y="2134812"/>
            <a:ext cx="3313430" cy="2263140"/>
          </a:xfrm>
          <a:prstGeom prst="roundRect">
            <a:avLst/>
          </a:prstGeom>
          <a:noFill/>
          <a:ln w="38100">
            <a:solidFill>
              <a:srgbClr val="F9615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Rounded Corners 11">
            <a:extLst>
              <a:ext uri="{FF2B5EF4-FFF2-40B4-BE49-F238E27FC236}">
                <a16:creationId xmlns:a16="http://schemas.microsoft.com/office/drawing/2014/main" id="{00671A51-E84F-4B3F-AA7F-22AD7B305DA6}"/>
              </a:ext>
            </a:extLst>
          </p:cNvPr>
          <p:cNvSpPr/>
          <p:nvPr/>
        </p:nvSpPr>
        <p:spPr>
          <a:xfrm rot="5400000">
            <a:off x="3422546" y="5967480"/>
            <a:ext cx="3313430" cy="2263140"/>
          </a:xfrm>
          <a:prstGeom prst="roundRect">
            <a:avLst/>
          </a:prstGeom>
          <a:noFill/>
          <a:ln w="38100">
            <a:solidFill>
              <a:srgbClr val="4EBA1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Rounded Corners 12">
            <a:extLst>
              <a:ext uri="{FF2B5EF4-FFF2-40B4-BE49-F238E27FC236}">
                <a16:creationId xmlns:a16="http://schemas.microsoft.com/office/drawing/2014/main" id="{A5B7FB57-09C7-4B80-862E-9DF6D1710586}"/>
              </a:ext>
            </a:extLst>
          </p:cNvPr>
          <p:cNvSpPr/>
          <p:nvPr/>
        </p:nvSpPr>
        <p:spPr>
          <a:xfrm rot="5400000">
            <a:off x="3422546" y="2143171"/>
            <a:ext cx="3313430" cy="226314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Rounded Corners 13">
            <a:extLst>
              <a:ext uri="{FF2B5EF4-FFF2-40B4-BE49-F238E27FC236}">
                <a16:creationId xmlns:a16="http://schemas.microsoft.com/office/drawing/2014/main" id="{FE401C2B-0E44-4806-8537-DD2D8621B1F1}"/>
              </a:ext>
            </a:extLst>
          </p:cNvPr>
          <p:cNvSpPr/>
          <p:nvPr/>
        </p:nvSpPr>
        <p:spPr>
          <a:xfrm rot="5400000">
            <a:off x="699463" y="5999388"/>
            <a:ext cx="3313430" cy="2263140"/>
          </a:xfrm>
          <a:prstGeom prst="round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 Box 6">
            <a:extLst>
              <a:ext uri="{FF2B5EF4-FFF2-40B4-BE49-F238E27FC236}">
                <a16:creationId xmlns:a16="http://schemas.microsoft.com/office/drawing/2014/main" id="{BFC94E15-4989-49EF-8094-603A907E13AA}"/>
              </a:ext>
            </a:extLst>
          </p:cNvPr>
          <p:cNvSpPr txBox="1">
            <a:spLocks noChangeArrowheads="1"/>
          </p:cNvSpPr>
          <p:nvPr/>
        </p:nvSpPr>
        <p:spPr bwMode="auto">
          <a:xfrm rot="5400000">
            <a:off x="1023688" y="2668688"/>
            <a:ext cx="24892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Say something you learned in the lesson today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7">
            <a:extLst>
              <a:ext uri="{FF2B5EF4-FFF2-40B4-BE49-F238E27FC236}">
                <a16:creationId xmlns:a16="http://schemas.microsoft.com/office/drawing/2014/main" id="{0378A3DB-2C18-4233-9B8E-DF24675ECB3C}"/>
              </a:ext>
            </a:extLst>
          </p:cNvPr>
          <p:cNvSpPr txBox="1">
            <a:spLocks noChangeArrowheads="1"/>
          </p:cNvSpPr>
          <p:nvPr/>
        </p:nvSpPr>
        <p:spPr bwMode="auto">
          <a:xfrm rot="5400000">
            <a:off x="3533924" y="2420016"/>
            <a:ext cx="28336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Sing a part of one of your favorite songs of praise for MelquisedecLisbet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8">
            <a:extLst>
              <a:ext uri="{FF2B5EF4-FFF2-40B4-BE49-F238E27FC236}">
                <a16:creationId xmlns:a16="http://schemas.microsoft.com/office/drawing/2014/main" id="{C6907224-520A-4AFB-84A6-8B006BAA7069}"/>
              </a:ext>
            </a:extLst>
          </p:cNvPr>
          <p:cNvSpPr txBox="1">
            <a:spLocks noChangeArrowheads="1"/>
          </p:cNvSpPr>
          <p:nvPr/>
        </p:nvSpPr>
        <p:spPr bwMode="auto">
          <a:xfrm rot="5400000">
            <a:off x="2611254" y="6085748"/>
            <a:ext cx="3249613"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9. You don</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1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t understand a math problem</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16. Someone is being mean to you</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23. Your older brother tells you not to pick up your toys</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31.You don</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1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t want to do your homework</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41.You don</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1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t want to listen to a lesson again</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9">
            <a:extLst>
              <a:ext uri="{FF2B5EF4-FFF2-40B4-BE49-F238E27FC236}">
                <a16:creationId xmlns:a16="http://schemas.microsoft.com/office/drawing/2014/main" id="{B0D1BC28-31A3-44A8-B6CC-9AA9B8960222}"/>
              </a:ext>
            </a:extLst>
          </p:cNvPr>
          <p:cNvSpPr txBox="1">
            <a:spLocks noChangeArrowheads="1"/>
          </p:cNvSpPr>
          <p:nvPr/>
        </p:nvSpPr>
        <p:spPr bwMode="auto">
          <a:xfrm rot="5400000">
            <a:off x="856705" y="6533265"/>
            <a:ext cx="24892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Move up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2 spaces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10">
            <a:extLst>
              <a:ext uri="{FF2B5EF4-FFF2-40B4-BE49-F238E27FC236}">
                <a16:creationId xmlns:a16="http://schemas.microsoft.com/office/drawing/2014/main" id="{F55584E7-C8E0-45CD-B506-0435044E89C6}"/>
              </a:ext>
            </a:extLst>
          </p:cNvPr>
          <p:cNvSpPr txBox="1">
            <a:spLocks noChangeArrowheads="1"/>
          </p:cNvSpPr>
          <p:nvPr/>
        </p:nvSpPr>
        <p:spPr bwMode="auto">
          <a:xfrm rot="5400000">
            <a:off x="4317250" y="6872831"/>
            <a:ext cx="30051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According to the teachings of Christ Lisbet, what would you do with these obstacles: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11">
            <a:extLst>
              <a:ext uri="{FF2B5EF4-FFF2-40B4-BE49-F238E27FC236}">
                <a16:creationId xmlns:a16="http://schemas.microsoft.com/office/drawing/2014/main" id="{B7A4F87F-3680-440B-AD6C-371EC86FB550}"/>
              </a:ext>
            </a:extLst>
          </p:cNvPr>
          <p:cNvSpPr txBox="1">
            <a:spLocks noChangeArrowheads="1"/>
          </p:cNvSpPr>
          <p:nvPr/>
        </p:nvSpPr>
        <p:spPr bwMode="auto">
          <a:xfrm rot="5400000">
            <a:off x="-3186021" y="4589864"/>
            <a:ext cx="7514984" cy="94349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children will play the Knowledge of Christ Lisbet board game. This game shows how we get through our daily lives with the knowledge Christ Lisbet has given us.</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children will need a die and can use any at-home item (a button, a block, an eraser, etc.) as their game piece. They will roll the die and move the number of spaces on the die. Based on the color square they land on (pink-green-yellow-blue); they will follow what the cards above say. Disregard the arrows.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48F98AB8-C151-40C3-914D-655D828CE4B0}"/>
              </a:ext>
            </a:extLst>
          </p:cNvPr>
          <p:cNvSpPr>
            <a:spLocks noChangeArrowheads="1"/>
          </p:cNvSpPr>
          <p:nvPr/>
        </p:nvSpPr>
        <p:spPr bwMode="auto">
          <a:xfrm rot="5400000">
            <a:off x="-3843010" y="-382859"/>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2">
            <a:extLst>
              <a:ext uri="{FF2B5EF4-FFF2-40B4-BE49-F238E27FC236}">
                <a16:creationId xmlns:a16="http://schemas.microsoft.com/office/drawing/2014/main" id="{6D7B0D2C-09F9-4D15-BEB5-68F1E8991B29}"/>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15618"/>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5DE3D186-E3F4-4850-98E1-380586A6C3C9}"/>
              </a:ext>
            </a:extLst>
          </p:cNvPr>
          <p:cNvSpPr/>
          <p:nvPr/>
        </p:nvSpPr>
        <p:spPr>
          <a:xfrm>
            <a:off x="468693" y="826934"/>
            <a:ext cx="5920614" cy="400110"/>
          </a:xfrm>
          <a:prstGeom prst="rect">
            <a:avLst/>
          </a:prstGeom>
        </p:spPr>
        <p:txBody>
          <a:bodyPr wrap="square">
            <a:spAutoFit/>
          </a:bodyPr>
          <a:lstStyle/>
          <a:p>
            <a:pPr algn="ctr" eaLnBrk="1" hangingPunct="1"/>
            <a:r>
              <a:rPr lang="en-US" altLang="es-MX" sz="2000" b="1" u="sng" dirty="0">
                <a:latin typeface="Californian FB" panose="0207040306080B030204" pitchFamily="18" charset="0"/>
                <a:ea typeface="Kozuka Gothic Pr6N L" panose="020B0200000000000000" pitchFamily="34" charset="-128"/>
                <a:cs typeface="Gisha" panose="020B0502040204020203" pitchFamily="34" charset="-79"/>
              </a:rPr>
              <a:t>Lesson #361 The Knowledge of MelquisedecLisbet</a:t>
            </a:r>
          </a:p>
        </p:txBody>
      </p:sp>
    </p:spTree>
    <p:extLst>
      <p:ext uri="{BB962C8B-B14F-4D97-AF65-F5344CB8AC3E}">
        <p14:creationId xmlns:p14="http://schemas.microsoft.com/office/powerpoint/2010/main" val="55660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6246" y="171493"/>
            <a:ext cx="835915" cy="578665"/>
          </a:xfrm>
          <a:prstGeom prst="rect">
            <a:avLst/>
          </a:prstGeom>
        </p:spPr>
      </p:pic>
      <p:sp>
        <p:nvSpPr>
          <p:cNvPr id="15" name="Rectangle 11">
            <a:extLst>
              <a:ext uri="{FF2B5EF4-FFF2-40B4-BE49-F238E27FC236}">
                <a16:creationId xmlns:a16="http://schemas.microsoft.com/office/drawing/2014/main" id="{48F98AB8-C151-40C3-914D-655D828CE4B0}"/>
              </a:ext>
            </a:extLst>
          </p:cNvPr>
          <p:cNvSpPr>
            <a:spLocks noChangeArrowheads="1"/>
          </p:cNvSpPr>
          <p:nvPr/>
        </p:nvSpPr>
        <p:spPr bwMode="auto">
          <a:xfrm rot="5400000">
            <a:off x="-3843010" y="-382859"/>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2">
            <a:extLst>
              <a:ext uri="{FF2B5EF4-FFF2-40B4-BE49-F238E27FC236}">
                <a16:creationId xmlns:a16="http://schemas.microsoft.com/office/drawing/2014/main" id="{6D7B0D2C-09F9-4D15-BEB5-68F1E8991B29}"/>
              </a:ext>
            </a:extLst>
          </p:cNvPr>
          <p:cNvPicPr>
            <a:picLocks noChangeAspect="1" noChangeArrowheads="1"/>
          </p:cNvPicPr>
          <p:nvPr/>
        </p:nvPicPr>
        <p:blipFill rotWithShape="1">
          <a:blip r:embed="rId3" cstate="print">
            <a:clrChange>
              <a:clrFrom>
                <a:srgbClr val="000000"/>
              </a:clrFrom>
              <a:clrTo>
                <a:srgbClr val="000000">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3424" r="2561"/>
          <a:stretch/>
        </p:blipFill>
        <p:spPr bwMode="auto">
          <a:xfrm>
            <a:off x="125840" y="15618"/>
            <a:ext cx="5391392" cy="82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a:extLst>
              <a:ext uri="{FF2B5EF4-FFF2-40B4-BE49-F238E27FC236}">
                <a16:creationId xmlns:a16="http://schemas.microsoft.com/office/drawing/2014/main" id="{5DE3D186-E3F4-4850-98E1-380586A6C3C9}"/>
              </a:ext>
            </a:extLst>
          </p:cNvPr>
          <p:cNvSpPr/>
          <p:nvPr/>
        </p:nvSpPr>
        <p:spPr>
          <a:xfrm>
            <a:off x="602742" y="870405"/>
            <a:ext cx="5648540" cy="400110"/>
          </a:xfrm>
          <a:prstGeom prst="rect">
            <a:avLst/>
          </a:prstGeom>
        </p:spPr>
        <p:txBody>
          <a:bodyPr wrap="square">
            <a:spAutoFit/>
          </a:bodyPr>
          <a:lstStyle/>
          <a:p>
            <a:pPr algn="ctr" eaLnBrk="1" hangingPunct="1"/>
            <a:r>
              <a:rPr lang="en-US" altLang="es-MX" sz="2000" b="1" u="sng">
                <a:latin typeface="Californian FB" panose="0207040306080B030204" pitchFamily="18" charset="0"/>
                <a:ea typeface="Kozuka Gothic Pr6N L" panose="020B0200000000000000" pitchFamily="34" charset="-128"/>
                <a:cs typeface="Gisha" panose="020B0502040204020203" pitchFamily="34" charset="-79"/>
              </a:rPr>
              <a:t>Lesson #361 The Knowledge of MelquisedecLisbet</a:t>
            </a:r>
          </a:p>
        </p:txBody>
      </p:sp>
      <p:sp>
        <p:nvSpPr>
          <p:cNvPr id="18" name="TextBox 17">
            <a:extLst>
              <a:ext uri="{FF2B5EF4-FFF2-40B4-BE49-F238E27FC236}">
                <a16:creationId xmlns:a16="http://schemas.microsoft.com/office/drawing/2014/main" id="{01970DC6-2A17-4CE3-96E8-9DD142B21705}"/>
              </a:ext>
            </a:extLst>
          </p:cNvPr>
          <p:cNvSpPr txBox="1"/>
          <p:nvPr/>
        </p:nvSpPr>
        <p:spPr>
          <a:xfrm>
            <a:off x="322653" y="1266497"/>
            <a:ext cx="6369508" cy="3293209"/>
          </a:xfrm>
          <a:prstGeom prst="rect">
            <a:avLst/>
          </a:prstGeom>
          <a:solidFill>
            <a:schemeClr val="bg1"/>
          </a:solidFill>
        </p:spPr>
        <p:txBody>
          <a:bodyPr wrap="square" rtlCol="0">
            <a:spAutoFit/>
          </a:bodyPr>
          <a:lstStyle/>
          <a:p>
            <a:pPr algn="ctr"/>
            <a:r>
              <a:rPr lang="en-US" sz="1600" dirty="0"/>
              <a:t>The children can form a skeleton like it shows in the example.</a:t>
            </a:r>
          </a:p>
          <a:p>
            <a:endParaRPr lang="en-US" sz="1600" dirty="0"/>
          </a:p>
          <a:p>
            <a:r>
              <a:rPr lang="en-US" sz="1600" b="1" dirty="0"/>
              <a:t>Materials</a:t>
            </a:r>
            <a:r>
              <a:rPr lang="en-US" sz="1600" dirty="0"/>
              <a:t>:</a:t>
            </a:r>
          </a:p>
          <a:p>
            <a:pPr marL="285750" indent="-285750">
              <a:buFont typeface="Arial" panose="020B0604020202020204" pitchFamily="34" charset="0"/>
              <a:buChar char="•"/>
            </a:pPr>
            <a:r>
              <a:rPr lang="en-US" sz="1600" dirty="0"/>
              <a:t>Glue</a:t>
            </a:r>
          </a:p>
          <a:p>
            <a:pPr marL="285750" indent="-285750">
              <a:buFont typeface="Arial" panose="020B0604020202020204" pitchFamily="34" charset="0"/>
              <a:buChar char="•"/>
            </a:pPr>
            <a:r>
              <a:rPr lang="en-US" sz="1600" dirty="0"/>
              <a:t>Orange construction paper</a:t>
            </a:r>
          </a:p>
          <a:p>
            <a:pPr marL="285750" indent="-285750">
              <a:buFont typeface="Arial" panose="020B0604020202020204" pitchFamily="34" charset="0"/>
              <a:buChar char="•"/>
            </a:pPr>
            <a:r>
              <a:rPr lang="en-US" sz="1600" dirty="0"/>
              <a:t>Black marker</a:t>
            </a:r>
          </a:p>
          <a:p>
            <a:pPr marL="285750" indent="-285750">
              <a:buFont typeface="Arial" panose="020B0604020202020204" pitchFamily="34" charset="0"/>
              <a:buChar char="•"/>
            </a:pPr>
            <a:r>
              <a:rPr lang="en-US" sz="1600" dirty="0"/>
              <a:t>Cotton Swabs</a:t>
            </a:r>
          </a:p>
          <a:p>
            <a:endParaRPr lang="en-US" sz="1600" dirty="0"/>
          </a:p>
          <a:p>
            <a:r>
              <a:rPr lang="en-US" sz="1600" b="1" dirty="0"/>
              <a:t>Instructions</a:t>
            </a:r>
            <a:r>
              <a:rPr lang="en-US" sz="1600" dirty="0"/>
              <a:t>:</a:t>
            </a:r>
          </a:p>
          <a:p>
            <a:pPr marL="342900" indent="-342900">
              <a:buFont typeface="+mj-lt"/>
              <a:buAutoNum type="arabicPeriod"/>
            </a:pPr>
            <a:r>
              <a:rPr lang="en-US" sz="1600" dirty="0"/>
              <a:t>Cut out the oval from this page to use as the head</a:t>
            </a:r>
          </a:p>
          <a:p>
            <a:pPr marL="342900" indent="-342900">
              <a:buFont typeface="+mj-lt"/>
              <a:buAutoNum type="arabicPeriod"/>
            </a:pPr>
            <a:r>
              <a:rPr lang="en-US" sz="1600" dirty="0"/>
              <a:t>Draw the eyes, nose and mouth</a:t>
            </a:r>
          </a:p>
          <a:p>
            <a:pPr marL="342900" indent="-342900">
              <a:buFont typeface="+mj-lt"/>
              <a:buAutoNum type="arabicPeriod"/>
            </a:pPr>
            <a:r>
              <a:rPr lang="en-US" sz="1600" dirty="0"/>
              <a:t>Glue the head onto the orange paper</a:t>
            </a:r>
          </a:p>
          <a:p>
            <a:pPr marL="342900" indent="-342900">
              <a:buFont typeface="+mj-lt"/>
              <a:buAutoNum type="arabicPeriod"/>
            </a:pPr>
            <a:r>
              <a:rPr lang="en-US" sz="1600" dirty="0"/>
              <a:t>Form the body using the cotton swabs</a:t>
            </a:r>
          </a:p>
        </p:txBody>
      </p:sp>
      <p:pic>
        <p:nvPicPr>
          <p:cNvPr id="20" name="Picture 19">
            <a:extLst>
              <a:ext uri="{FF2B5EF4-FFF2-40B4-BE49-F238E27FC236}">
                <a16:creationId xmlns:a16="http://schemas.microsoft.com/office/drawing/2014/main" id="{A85299BB-5042-475E-A89D-AA53B864BD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675" t="35300" r="22898" b="12200"/>
          <a:stretch/>
        </p:blipFill>
        <p:spPr>
          <a:xfrm rot="5400000">
            <a:off x="3252883" y="5512817"/>
            <a:ext cx="4062304" cy="3140968"/>
          </a:xfrm>
          <a:prstGeom prst="rect">
            <a:avLst/>
          </a:prstGeom>
        </p:spPr>
      </p:pic>
      <p:sp>
        <p:nvSpPr>
          <p:cNvPr id="21" name="Oval 20">
            <a:extLst>
              <a:ext uri="{FF2B5EF4-FFF2-40B4-BE49-F238E27FC236}">
                <a16:creationId xmlns:a16="http://schemas.microsoft.com/office/drawing/2014/main" id="{21D84595-E677-42E7-86AA-C3E89AA5D2BA}"/>
              </a:ext>
            </a:extLst>
          </p:cNvPr>
          <p:cNvSpPr/>
          <p:nvPr/>
        </p:nvSpPr>
        <p:spPr>
          <a:xfrm>
            <a:off x="321221" y="5394791"/>
            <a:ext cx="2794620" cy="34371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02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1072603</TotalTime>
  <Words>1273</Words>
  <Application>Microsoft Office PowerPoint</Application>
  <PresentationFormat>On-screen Show (4:3)</PresentationFormat>
  <Paragraphs>91</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Rounded MT Bold</vt:lpstr>
      <vt:lpstr>Calibri</vt:lpstr>
      <vt:lpstr>Calibri Light</vt:lpstr>
      <vt:lpstr>Californian FB</vt:lpstr>
      <vt:lpstr>Century Gothic</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Tanya Cobena</cp:lastModifiedBy>
  <cp:revision>7971</cp:revision>
  <cp:lastPrinted>2018-09-10T19:54:12Z</cp:lastPrinted>
  <dcterms:created xsi:type="dcterms:W3CDTF">2011-04-01T14:17:38Z</dcterms:created>
  <dcterms:modified xsi:type="dcterms:W3CDTF">2021-10-09T12:45:37Z</dcterms:modified>
</cp:coreProperties>
</file>