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77" r:id="rId4"/>
    <p:sldId id="278" r:id="rId5"/>
    <p:sldId id="279" r:id="rId6"/>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CF29"/>
    <a:srgbClr val="F26A1E"/>
    <a:srgbClr val="EB700B"/>
    <a:srgbClr val="2006BA"/>
    <a:srgbClr val="FF6699"/>
    <a:srgbClr val="FF9999"/>
    <a:srgbClr val="7F6AFA"/>
    <a:srgbClr val="B957A6"/>
    <a:srgbClr val="FF0066"/>
    <a:srgbClr val="E78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06" autoAdjust="0"/>
    <p:restoredTop sz="94434" autoAdjust="0"/>
  </p:normalViewPr>
  <p:slideViewPr>
    <p:cSldViewPr>
      <p:cViewPr>
        <p:scale>
          <a:sx n="60" d="100"/>
          <a:sy n="60" d="100"/>
        </p:scale>
        <p:origin x="2370" y="-36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18/06/2021</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3</a:t>
            </a:fld>
            <a:endParaRPr lang="es-PE" dirty="0"/>
          </a:p>
        </p:txBody>
      </p:sp>
    </p:spTree>
    <p:extLst>
      <p:ext uri="{BB962C8B-B14F-4D97-AF65-F5344CB8AC3E}">
        <p14:creationId xmlns:p14="http://schemas.microsoft.com/office/powerpoint/2010/main" val="375991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4</a:t>
            </a:fld>
            <a:endParaRPr lang="es-PE" dirty="0"/>
          </a:p>
        </p:txBody>
      </p:sp>
    </p:spTree>
    <p:extLst>
      <p:ext uri="{BB962C8B-B14F-4D97-AF65-F5344CB8AC3E}">
        <p14:creationId xmlns:p14="http://schemas.microsoft.com/office/powerpoint/2010/main" val="286870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5</a:t>
            </a:fld>
            <a:endParaRPr lang="es-PE" dirty="0"/>
          </a:p>
        </p:txBody>
      </p:sp>
    </p:spTree>
    <p:extLst>
      <p:ext uri="{BB962C8B-B14F-4D97-AF65-F5344CB8AC3E}">
        <p14:creationId xmlns:p14="http://schemas.microsoft.com/office/powerpoint/2010/main" val="360190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18/06/2021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18/06/2021</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ommons.wikimedia.org/wiki/File:Gnome-computer.svg"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ngimg.com/download/5109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CuadroTexto"/>
          <p:cNvSpPr txBox="1">
            <a:spLocks noChangeArrowheads="1"/>
          </p:cNvSpPr>
          <p:nvPr/>
        </p:nvSpPr>
        <p:spPr bwMode="auto">
          <a:xfrm>
            <a:off x="0" y="837796"/>
            <a:ext cx="2592288" cy="430887"/>
          </a:xfrm>
          <a:prstGeom prst="rect">
            <a:avLst/>
          </a:prstGeom>
          <a:noFill/>
          <a:ln w="9525">
            <a:noFill/>
            <a:miter lim="800000"/>
            <a:headEnd/>
            <a:tailEnd/>
          </a:ln>
        </p:spPr>
        <p:txBody>
          <a:bodyPr wrap="square">
            <a:spAutoFit/>
          </a:bodyPr>
          <a:lstStyle/>
          <a:p>
            <a:pPr eaLnBrk="1" hangingPunct="1"/>
            <a:r>
              <a:rPr lang="es-CR" sz="1100" b="1" dirty="0">
                <a:latin typeface="+mj-lt"/>
                <a:cs typeface="Arial" panose="020B0604020202020204" pitchFamily="34" charset="0"/>
              </a:rPr>
              <a:t>¡</a:t>
            </a:r>
            <a:r>
              <a:rPr lang="es-CR" altLang="es-MX" sz="1100" b="1" dirty="0">
                <a:latin typeface="+mj-lt"/>
              </a:rPr>
              <a:t>Por MelquisedecLisbet!</a:t>
            </a:r>
          </a:p>
          <a:p>
            <a:pPr eaLnBrk="1" hangingPunct="1"/>
            <a:r>
              <a:rPr lang="es-CR" sz="1100" b="1" dirty="0">
                <a:latin typeface="+mj-lt"/>
                <a:cs typeface="Arial" panose="020B0604020202020204" pitchFamily="34" charset="0"/>
              </a:rPr>
              <a:t>¡</a:t>
            </a:r>
            <a:r>
              <a:rPr lang="es-CR" altLang="es-MX" sz="1100" b="1" dirty="0">
                <a:latin typeface="+mj-lt"/>
              </a:rPr>
              <a:t>Por nuestro Padre y nuestra Madre!</a:t>
            </a:r>
          </a:p>
        </p:txBody>
      </p:sp>
      <p:sp>
        <p:nvSpPr>
          <p:cNvPr id="10" name="68 Rectángulo"/>
          <p:cNvSpPr>
            <a:spLocks noChangeArrowheads="1"/>
          </p:cNvSpPr>
          <p:nvPr/>
        </p:nvSpPr>
        <p:spPr bwMode="auto">
          <a:xfrm>
            <a:off x="332656" y="1438428"/>
            <a:ext cx="6192688" cy="7509748"/>
          </a:xfrm>
          <a:prstGeom prst="rect">
            <a:avLst/>
          </a:prstGeom>
          <a:noFill/>
          <a:ln w="28575">
            <a:solidFill>
              <a:srgbClr val="17CF29"/>
            </a:solidFill>
            <a:prstDash val="lgDashDot"/>
            <a:miter lim="800000"/>
            <a:headEnd/>
            <a:tailEnd/>
          </a:ln>
        </p:spPr>
        <p:txBody>
          <a:bodyPr wrap="square">
            <a:spAutoFit/>
          </a:bodyPr>
          <a:lstStyle/>
          <a:p>
            <a:pPr algn="ctr"/>
            <a:r>
              <a:rPr lang="es-CR" sz="1400" dirty="0">
                <a:latin typeface="Arial" panose="020B0604020202020204" pitchFamily="34" charset="0"/>
                <a:cs typeface="Arial" panose="020B0604020202020204" pitchFamily="34" charset="0"/>
              </a:rPr>
              <a:t>Ángeles mensajeros, hoy escucharemos el testimonio de nuestro hermano Ányelo desde Guatemala sobre las maravillas que MelquisedecLisbet hacen en su vida, también les envió un bello poema a nuestros Padres. </a:t>
            </a:r>
            <a:endParaRPr lang="es-CR" sz="1400" dirty="0">
              <a:solidFill>
                <a:srgbClr val="FFC000"/>
              </a:solidFill>
              <a:latin typeface="Arial" panose="020B0604020202020204" pitchFamily="34" charset="0"/>
              <a:cs typeface="Arial" panose="020B0604020202020204" pitchFamily="34" charset="0"/>
            </a:endParaRPr>
          </a:p>
          <a:p>
            <a:pPr algn="ctr"/>
            <a:endParaRPr lang="es-CR" sz="1000" dirty="0">
              <a:solidFill>
                <a:srgbClr val="0070C0"/>
              </a:solidFill>
              <a:latin typeface="Arial" panose="020B0604020202020204" pitchFamily="34" charset="0"/>
              <a:cs typeface="Arial" panose="020B0604020202020204" pitchFamily="34" charset="0"/>
            </a:endParaRPr>
          </a:p>
          <a:p>
            <a:r>
              <a:rPr lang="es-CR" sz="1400" dirty="0">
                <a:latin typeface="Arial" panose="020B0604020202020204" pitchFamily="34" charset="0"/>
                <a:cs typeface="Arial" panose="020B0604020202020204" pitchFamily="34" charset="0"/>
              </a:rPr>
              <a:t>Nuestro hermano agradece a MelquisedecLisbet por lo siguiente:</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Gracias a la sabiduría e inteligencia del cielo, saco excelentes calificaciones</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Por la paciencia que nuestros Padres Espirituales pusieron en el desde que nos dijeron que debíamos quedarnos en casa por el COVID19</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Porque al pedir con temor reverente, poder estudiar desde su casa para tener la guía espiritual de MelquisedecLisbet y para que su mama biológica fuera su maestra, Ellos se lo concedieron</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Porque pudo vestir de lino fino a Cristo Lisbet al hacer todas las cosas con Excelencia y Responsabilidad, por eso sus profesoras lo felicitaron</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Por el Cuidado de MelquisedecLisbet por Su familia y sus mascotas</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Porque cuando su hermano mayor le hace preguntas a las que no encuentra respuestas, el le pregunta a su mama biológica y ella le contesta “En la Paciencia de Cristo Lisbet suceden maravillas, pon atención a los Detalles de las Gloriosas Fiestas”.  Luego cuando pasan los resúmenes de los manas de Cristo Lisbet, le Responden y el puede entender con claridad y el hermano mayor se somete al Orden </a:t>
            </a:r>
          </a:p>
          <a:p>
            <a:r>
              <a:rPr lang="es-CR" sz="1400" dirty="0">
                <a:latin typeface="Arial" panose="020B0604020202020204" pitchFamily="34" charset="0"/>
                <a:cs typeface="Arial" panose="020B0604020202020204" pitchFamily="34" charset="0"/>
              </a:rPr>
              <a:t>      Perfecto de MelquisedecLisbet.</a:t>
            </a:r>
          </a:p>
          <a:p>
            <a:pPr marL="171450" indent="-171450">
              <a:buFont typeface="Arial" panose="020B0604020202020204" pitchFamily="34" charset="0"/>
              <a:buChar char="•"/>
            </a:pPr>
            <a:endParaRPr lang="es-CR" sz="1000" dirty="0">
              <a:latin typeface="Arial" panose="020B0604020202020204" pitchFamily="34" charset="0"/>
              <a:cs typeface="Arial" panose="020B0604020202020204" pitchFamily="34" charset="0"/>
            </a:endParaRPr>
          </a:p>
          <a:p>
            <a:r>
              <a:rPr lang="es-CR" sz="1400" dirty="0">
                <a:latin typeface="Arial" panose="020B0604020202020204" pitchFamily="34" charset="0"/>
                <a:cs typeface="Arial" panose="020B0604020202020204" pitchFamily="34" charset="0"/>
              </a:rPr>
              <a:t>Hermanos que bello como nuestro hermano exalta a MelquisedecLisbet y les da Honra y Gloria.  Reconoce lo importante de que todos Sus hijos le demos toda la alabanza teniendo Temor Reverente.  El entiende que no solo los adultos lo deben hacer, sino que los niños también.  El dice como el Señor y la Señora, MelquisedecLisbet Reinan en su mente,  que belleza.</a:t>
            </a:r>
          </a:p>
          <a:p>
            <a:endParaRPr lang="es-CR" sz="1000" b="1" dirty="0">
              <a:latin typeface="Arial" panose="020B0604020202020204" pitchFamily="34" charset="0"/>
              <a:cs typeface="Arial" panose="020B0604020202020204" pitchFamily="34" charset="0"/>
            </a:endParaRPr>
          </a:p>
          <a:p>
            <a:r>
              <a:rPr lang="es-CR" sz="1400" dirty="0">
                <a:latin typeface="Arial" panose="020B0604020202020204" pitchFamily="34" charset="0"/>
                <a:cs typeface="Arial" panose="020B0604020202020204" pitchFamily="34" charset="0"/>
              </a:rPr>
              <a:t>Así como nuestros Amados Padres MelquisedecLisbet cuidan de nuestro hermano, también cuidan de cada uno de Sus hijos fieles, que viven pegados a la Vid Verdadera, Cristo Lisbet.</a:t>
            </a:r>
          </a:p>
          <a:p>
            <a:endParaRPr lang="es-CR" sz="1000" dirty="0">
              <a:latin typeface="Arial" panose="020B0604020202020204" pitchFamily="34" charset="0"/>
              <a:cs typeface="Arial" panose="020B0604020202020204" pitchFamily="34" charset="0"/>
            </a:endParaRPr>
          </a:p>
          <a:p>
            <a:pPr algn="ctr"/>
            <a:r>
              <a:rPr lang="es-CR" dirty="0">
                <a:latin typeface="Arial Rounded MT Bold" panose="020F0704030504030204" pitchFamily="34" charset="0"/>
                <a:cs typeface="Arial" panose="020B0604020202020204" pitchFamily="34" charset="0"/>
              </a:rPr>
              <a:t>¡</a:t>
            </a:r>
            <a:r>
              <a:rPr lang="es-CR" b="1" dirty="0">
                <a:solidFill>
                  <a:srgbClr val="EB700B"/>
                </a:solidFill>
                <a:latin typeface="Arial Rounded MT Bold" panose="020F0704030504030204" pitchFamily="34" charset="0"/>
                <a:cs typeface="Arial" panose="020B0604020202020204" pitchFamily="34" charset="0"/>
              </a:rPr>
              <a:t>Aleluya a los Todopoderosos Dios MelquisedecLisbet  que Viven para  siempre!</a:t>
            </a:r>
            <a:endParaRPr lang="es-CR" dirty="0">
              <a:solidFill>
                <a:srgbClr val="EB700B"/>
              </a:solidFill>
              <a:latin typeface="Arial Rounded MT Bold" panose="020F0704030504030204" pitchFamily="34" charset="0"/>
              <a:cs typeface="Arial" panose="020B0604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67" y="0"/>
            <a:ext cx="4836105" cy="90269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17" name="Rectangle 16">
            <a:extLst>
              <a:ext uri="{FF2B5EF4-FFF2-40B4-BE49-F238E27FC236}">
                <a16:creationId xmlns:a16="http://schemas.microsoft.com/office/drawing/2014/main" id="{DCBA76D5-AFD8-4C42-9BD6-BD0EA367A790}"/>
              </a:ext>
            </a:extLst>
          </p:cNvPr>
          <p:cNvSpPr/>
          <p:nvPr/>
        </p:nvSpPr>
        <p:spPr>
          <a:xfrm>
            <a:off x="1592480" y="736822"/>
            <a:ext cx="4500500" cy="338554"/>
          </a:xfrm>
          <a:prstGeom prst="rect">
            <a:avLst/>
          </a:prstGeom>
        </p:spPr>
        <p:txBody>
          <a:bodyPr wrap="square">
            <a:spAutoFit/>
          </a:bodyPr>
          <a:lstStyle/>
          <a:p>
            <a:pPr algn="ctr"/>
            <a:r>
              <a:rPr lang="es-CR" sz="1600" dirty="0">
                <a:latin typeface="Century Gothic" panose="020B0502020202020204" pitchFamily="34" charset="0"/>
              </a:rPr>
              <a:t>Clase# 346 </a:t>
            </a:r>
            <a:r>
              <a:rPr lang="es-CR" sz="1600" dirty="0">
                <a:latin typeface="Century Gothic" panose="020B0502020202020204" pitchFamily="34" charset="0"/>
                <a:cs typeface="Arial" panose="020B0604020202020204" pitchFamily="34" charset="0"/>
              </a:rPr>
              <a:t>¡</a:t>
            </a:r>
            <a:r>
              <a:rPr lang="es-CR" sz="1600" dirty="0">
                <a:latin typeface="Century Gothic" panose="020B0502020202020204" pitchFamily="34" charset="0"/>
              </a:rPr>
              <a:t>Aleluya a MelquisedecLisbet!</a:t>
            </a:r>
          </a:p>
        </p:txBody>
      </p:sp>
      <p:pic>
        <p:nvPicPr>
          <p:cNvPr id="8" name="Picture 7">
            <a:extLst>
              <a:ext uri="{FF2B5EF4-FFF2-40B4-BE49-F238E27FC236}">
                <a16:creationId xmlns:a16="http://schemas.microsoft.com/office/drawing/2014/main" id="{556E590A-183F-4DE8-95B2-F34BEE4878B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50235" y="5522725"/>
            <a:ext cx="907765" cy="907765"/>
          </a:xfrm>
          <a:prstGeom prst="rect">
            <a:avLst/>
          </a:prstGeom>
        </p:spPr>
      </p:pic>
      <p:pic>
        <p:nvPicPr>
          <p:cNvPr id="13" name="Picture 12">
            <a:extLst>
              <a:ext uri="{FF2B5EF4-FFF2-40B4-BE49-F238E27FC236}">
                <a16:creationId xmlns:a16="http://schemas.microsoft.com/office/drawing/2014/main" id="{11519692-5B9B-4732-822A-D6E69113E0A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921896" y="2123728"/>
            <a:ext cx="936104" cy="792088"/>
          </a:xfrm>
          <a:prstGeom prst="rect">
            <a:avLst/>
          </a:prstGeom>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8 Rectángulo"/>
          <p:cNvSpPr>
            <a:spLocks noChangeArrowheads="1"/>
          </p:cNvSpPr>
          <p:nvPr/>
        </p:nvSpPr>
        <p:spPr bwMode="auto">
          <a:xfrm>
            <a:off x="1844824" y="1351781"/>
            <a:ext cx="3168352"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Hoja para el Colaborador/Padre</a:t>
            </a:r>
          </a:p>
        </p:txBody>
      </p:sp>
      <p:sp>
        <p:nvSpPr>
          <p:cNvPr id="10" name="TextBox 9"/>
          <p:cNvSpPr txBox="1"/>
          <p:nvPr/>
        </p:nvSpPr>
        <p:spPr>
          <a:xfrm>
            <a:off x="404664" y="2171343"/>
            <a:ext cx="5976664" cy="3939540"/>
          </a:xfrm>
          <a:prstGeom prst="rect">
            <a:avLst/>
          </a:prstGeom>
          <a:noFill/>
        </p:spPr>
        <p:txBody>
          <a:bodyPr wrap="square" rtlCol="0">
            <a:spAutoFit/>
          </a:bodyPr>
          <a:lstStyle/>
          <a:p>
            <a:r>
              <a:rPr lang="es-CR" sz="1400" b="1" dirty="0">
                <a:latin typeface="Arial" panose="020B0604020202020204" pitchFamily="34" charset="0"/>
                <a:cs typeface="Arial" panose="020B0604020202020204" pitchFamily="34" charset="0"/>
              </a:rPr>
              <a:t>Instrucciones para la clase:</a:t>
            </a:r>
          </a:p>
          <a:p>
            <a:pPr marL="171450" indent="-171450">
              <a:buFont typeface="Arial" panose="020B0604020202020204" pitchFamily="34" charset="0"/>
              <a:buChar char="•"/>
            </a:pPr>
            <a:r>
              <a:rPr lang="es-CR" sz="1400" dirty="0">
                <a:latin typeface="Arial" panose="020B0604020202020204" pitchFamily="34" charset="0"/>
                <a:cs typeface="Arial" panose="020B0604020202020204" pitchFamily="34" charset="0"/>
              </a:rPr>
              <a:t>Hacer copias de la pagina 1 y 3 para los niños menores</a:t>
            </a:r>
          </a:p>
          <a:p>
            <a:pPr marL="171450" indent="-171450">
              <a:buFont typeface="Arial" panose="020B0604020202020204" pitchFamily="34" charset="0"/>
              <a:buChar char="•"/>
            </a:pPr>
            <a:r>
              <a:rPr lang="es-CR" sz="1400" dirty="0">
                <a:latin typeface="Arial" panose="020B0604020202020204" pitchFamily="34" charset="0"/>
                <a:cs typeface="Arial" panose="020B0604020202020204" pitchFamily="34" charset="0"/>
              </a:rPr>
              <a:t>Hacer copias de la pagina 1 y 4 para los niños mayores</a:t>
            </a:r>
          </a:p>
          <a:p>
            <a:pPr marL="171450" indent="-171450">
              <a:buFont typeface="Arial" panose="020B0604020202020204" pitchFamily="34" charset="0"/>
              <a:buChar char="•"/>
            </a:pPr>
            <a:r>
              <a:rPr lang="es-CR" altLang="es-MX" sz="1400" dirty="0">
                <a:latin typeface="Arial" panose="020B0604020202020204" pitchFamily="34" charset="0"/>
                <a:cs typeface="Arial" panose="020B0604020202020204" pitchFamily="34" charset="0"/>
              </a:rPr>
              <a:t>El colaborador o padre debe motivar a los niños a contestar las preguntas mientras aparece el reloj en la pantalla del video. </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Pueden hacer las siguientes preguntas para reforzar el tema, si no tienen acceso al video: </a:t>
            </a:r>
            <a:endParaRPr lang="es-CR" altLang="es-MX" sz="1400" dirty="0">
              <a:solidFill>
                <a:srgbClr val="0070C0"/>
              </a:solidFill>
              <a:latin typeface="Arial" panose="020B0604020202020204" pitchFamily="34" charset="0"/>
              <a:cs typeface="Arial" panose="020B0604020202020204" pitchFamily="34" charset="0"/>
            </a:endParaRPr>
          </a:p>
          <a:p>
            <a:pPr marL="463550" indent="-177800">
              <a:buFont typeface="+mj-lt"/>
              <a:buAutoNum type="arabicPeriod"/>
            </a:pPr>
            <a:r>
              <a:rPr lang="es-CR" sz="1400" dirty="0">
                <a:latin typeface="Arial" panose="020B0604020202020204" pitchFamily="34" charset="0"/>
                <a:cs typeface="Arial" panose="020B0604020202020204" pitchFamily="34" charset="0"/>
              </a:rPr>
              <a:t>¿Quiénes deben alabar a MelquisedecLisbet? </a:t>
            </a:r>
            <a:r>
              <a:rPr lang="es-CR" sz="1400" b="1" dirty="0">
                <a:solidFill>
                  <a:srgbClr val="F26A1E"/>
                </a:solidFill>
                <a:latin typeface="Arial" panose="020B0604020202020204" pitchFamily="34" charset="0"/>
                <a:cs typeface="Arial" panose="020B0604020202020204" pitchFamily="34" charset="0"/>
              </a:rPr>
              <a:t>Todos los que tenemos Temor Reverente hacia Ellos, niños y grandes. </a:t>
            </a:r>
            <a:endParaRPr lang="es-CR" altLang="es-MX" sz="1400" b="1" dirty="0">
              <a:solidFill>
                <a:srgbClr val="F26A1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CR" altLang="es-MX" sz="1400" dirty="0">
                <a:latin typeface="Arial" panose="020B0604020202020204" pitchFamily="34" charset="0"/>
                <a:cs typeface="Arial" panose="020B0604020202020204" pitchFamily="34" charset="0"/>
              </a:rPr>
              <a:t>Se recomienda recordarles a los niños la importancia de repasar la clase durante la semana.</a:t>
            </a:r>
          </a:p>
          <a:p>
            <a:endParaRPr lang="es-CR" sz="1400" dirty="0">
              <a:solidFill>
                <a:srgbClr val="FF0000"/>
              </a:solidFill>
              <a:latin typeface="Arial" panose="020B0604020202020204" pitchFamily="34" charset="0"/>
              <a:cs typeface="Arial" panose="020B0604020202020204" pitchFamily="34" charset="0"/>
            </a:endParaRPr>
          </a:p>
          <a:p>
            <a:r>
              <a:rPr lang="es-CR" sz="1400" b="1" dirty="0">
                <a:latin typeface="Arial" panose="020B0604020202020204" pitchFamily="34" charset="0"/>
                <a:cs typeface="Arial" panose="020B0604020202020204" pitchFamily="34" charset="0"/>
              </a:rPr>
              <a:t>Actividad: Dibujo -  Gracias MelquisedecLisbet</a:t>
            </a:r>
            <a:endParaRPr lang="es-CR" sz="1400" dirty="0">
              <a:latin typeface="Arial" panose="020B0604020202020204" pitchFamily="34" charset="0"/>
              <a:cs typeface="Arial" panose="020B0604020202020204" pitchFamily="34" charset="0"/>
            </a:endParaRPr>
          </a:p>
          <a:p>
            <a:r>
              <a:rPr lang="es-CR" sz="1400" dirty="0">
                <a:latin typeface="Arial" panose="020B0604020202020204" pitchFamily="34" charset="0"/>
                <a:cs typeface="Arial" panose="020B0604020202020204" pitchFamily="34" charset="0"/>
              </a:rPr>
              <a:t>Los niños van a pintar el dibujo en la pagina 3.</a:t>
            </a:r>
          </a:p>
          <a:p>
            <a:endParaRPr lang="es-CR" sz="1400" b="1" dirty="0">
              <a:latin typeface="Arial" panose="020B0604020202020204" pitchFamily="34" charset="0"/>
              <a:cs typeface="Arial" panose="020B0604020202020204" pitchFamily="34" charset="0"/>
            </a:endParaRPr>
          </a:p>
          <a:p>
            <a:r>
              <a:rPr lang="es-CR" sz="1400" b="1" dirty="0">
                <a:latin typeface="Arial" panose="020B0604020202020204" pitchFamily="34" charset="0"/>
                <a:cs typeface="Arial" panose="020B0604020202020204" pitchFamily="34" charset="0"/>
              </a:rPr>
              <a:t>Materiales:        				     </a:t>
            </a:r>
            <a:endParaRPr lang="es-CR"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CR" sz="1400" dirty="0">
                <a:latin typeface="Arial" panose="020B0604020202020204" pitchFamily="34" charset="0"/>
                <a:cs typeface="Arial" panose="020B0604020202020204" pitchFamily="34" charset="0"/>
              </a:rPr>
              <a:t>Lápices de color/ crayolas</a:t>
            </a:r>
          </a:p>
          <a:p>
            <a:pPr marL="171450" indent="-171450">
              <a:buFont typeface="Arial" panose="020B0604020202020204" pitchFamily="34" charset="0"/>
              <a:buChar char="•"/>
            </a:pPr>
            <a:endParaRPr lang="es-CR" sz="12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67" y="0"/>
            <a:ext cx="4836105" cy="90269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11" name="Rectangle 10">
            <a:extLst>
              <a:ext uri="{FF2B5EF4-FFF2-40B4-BE49-F238E27FC236}">
                <a16:creationId xmlns:a16="http://schemas.microsoft.com/office/drawing/2014/main" id="{CDF6F9AA-A50C-4D7B-B0AB-970A08CE004A}"/>
              </a:ext>
            </a:extLst>
          </p:cNvPr>
          <p:cNvSpPr/>
          <p:nvPr/>
        </p:nvSpPr>
        <p:spPr>
          <a:xfrm>
            <a:off x="1592480" y="736822"/>
            <a:ext cx="4500500" cy="338554"/>
          </a:xfrm>
          <a:prstGeom prst="rect">
            <a:avLst/>
          </a:prstGeom>
        </p:spPr>
        <p:txBody>
          <a:bodyPr wrap="square">
            <a:spAutoFit/>
          </a:bodyPr>
          <a:lstStyle/>
          <a:p>
            <a:pPr algn="ctr"/>
            <a:r>
              <a:rPr lang="es-CR" sz="1600" dirty="0">
                <a:latin typeface="Century Gothic" panose="020B0502020202020204" pitchFamily="34" charset="0"/>
              </a:rPr>
              <a:t>Clase# 346 </a:t>
            </a:r>
            <a:r>
              <a:rPr lang="es-CR" sz="1600" dirty="0">
                <a:latin typeface="Century Gothic" panose="020B0502020202020204" pitchFamily="34" charset="0"/>
                <a:cs typeface="Arial" panose="020B0604020202020204" pitchFamily="34" charset="0"/>
              </a:rPr>
              <a:t>¡</a:t>
            </a:r>
            <a:r>
              <a:rPr lang="es-CR" sz="1600" dirty="0">
                <a:latin typeface="Century Gothic" panose="020B0502020202020204" pitchFamily="34" charset="0"/>
              </a:rPr>
              <a:t>Aleluya a MelquisedecLisbet!</a:t>
            </a: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67" y="0"/>
            <a:ext cx="4836105" cy="90269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20" name="TextBox 19">
            <a:extLst>
              <a:ext uri="{FF2B5EF4-FFF2-40B4-BE49-F238E27FC236}">
                <a16:creationId xmlns:a16="http://schemas.microsoft.com/office/drawing/2014/main" id="{CD1F5843-C651-4AA8-BFCC-E1C7FAB27940}"/>
              </a:ext>
            </a:extLst>
          </p:cNvPr>
          <p:cNvSpPr txBox="1"/>
          <p:nvPr/>
        </p:nvSpPr>
        <p:spPr>
          <a:xfrm>
            <a:off x="3446578" y="7117488"/>
            <a:ext cx="889102" cy="1015663"/>
          </a:xfrm>
          <a:prstGeom prst="rect">
            <a:avLst/>
          </a:prstGeom>
          <a:noFill/>
        </p:spPr>
        <p:txBody>
          <a:bodyPr wrap="square" rtlCol="0">
            <a:spAutoFit/>
          </a:bodyPr>
          <a:lstStyle/>
          <a:p>
            <a:r>
              <a:rPr lang="es-CR" sz="1200" dirty="0">
                <a:solidFill>
                  <a:schemeClr val="bg1"/>
                </a:solidFill>
              </a:rPr>
              <a:t>Cristo Lisbet </a:t>
            </a:r>
          </a:p>
          <a:p>
            <a:r>
              <a:rPr lang="es-CR" sz="1200" dirty="0">
                <a:solidFill>
                  <a:schemeClr val="bg1"/>
                </a:solidFill>
              </a:rPr>
              <a:t>me</a:t>
            </a:r>
          </a:p>
          <a:p>
            <a:r>
              <a:rPr lang="es-CR" sz="1200" dirty="0">
                <a:solidFill>
                  <a:schemeClr val="bg1"/>
                </a:solidFill>
              </a:rPr>
              <a:t> ense</a:t>
            </a:r>
            <a:r>
              <a:rPr lang="es-CR" sz="1200" dirty="0">
                <a:solidFill>
                  <a:schemeClr val="bg1"/>
                </a:solidFill>
                <a:latin typeface="Arial" panose="020B0604020202020204" pitchFamily="34" charset="0"/>
                <a:cs typeface="Arial" panose="020B0604020202020204" pitchFamily="34" charset="0"/>
              </a:rPr>
              <a:t>ñ</a:t>
            </a:r>
            <a:r>
              <a:rPr lang="es-CR" sz="1200" dirty="0">
                <a:solidFill>
                  <a:schemeClr val="bg1"/>
                </a:solidFill>
              </a:rPr>
              <a:t>a</a:t>
            </a:r>
          </a:p>
          <a:p>
            <a:r>
              <a:rPr lang="es-CR" sz="1200" dirty="0">
                <a:solidFill>
                  <a:schemeClr val="bg1"/>
                </a:solidFill>
              </a:rPr>
              <a:t>Su Palabra</a:t>
            </a:r>
          </a:p>
        </p:txBody>
      </p:sp>
      <p:sp>
        <p:nvSpPr>
          <p:cNvPr id="23" name="TextBox 22">
            <a:extLst>
              <a:ext uri="{FF2B5EF4-FFF2-40B4-BE49-F238E27FC236}">
                <a16:creationId xmlns:a16="http://schemas.microsoft.com/office/drawing/2014/main" id="{08A72C32-237C-4E27-9468-4FCE2C6E3CB1}"/>
              </a:ext>
            </a:extLst>
          </p:cNvPr>
          <p:cNvSpPr txBox="1"/>
          <p:nvPr/>
        </p:nvSpPr>
        <p:spPr>
          <a:xfrm>
            <a:off x="2754920" y="5110455"/>
            <a:ext cx="889102" cy="1015663"/>
          </a:xfrm>
          <a:prstGeom prst="rect">
            <a:avLst/>
          </a:prstGeom>
          <a:noFill/>
        </p:spPr>
        <p:txBody>
          <a:bodyPr wrap="square" rtlCol="0">
            <a:spAutoFit/>
          </a:bodyPr>
          <a:lstStyle/>
          <a:p>
            <a:pPr algn="r"/>
            <a:r>
              <a:rPr lang="es-CR" sz="1200" dirty="0">
                <a:solidFill>
                  <a:schemeClr val="bg1"/>
                </a:solidFill>
              </a:rPr>
              <a:t>Trato</a:t>
            </a:r>
          </a:p>
          <a:p>
            <a:pPr algn="r"/>
            <a:r>
              <a:rPr lang="es-CR" sz="1200" dirty="0">
                <a:solidFill>
                  <a:schemeClr val="bg1"/>
                </a:solidFill>
              </a:rPr>
              <a:t> bien</a:t>
            </a:r>
          </a:p>
          <a:p>
            <a:pPr algn="r"/>
            <a:r>
              <a:rPr lang="es-CR" sz="1200" dirty="0">
                <a:solidFill>
                  <a:schemeClr val="bg1"/>
                </a:solidFill>
              </a:rPr>
              <a:t>a mi hermano mayor </a:t>
            </a:r>
          </a:p>
        </p:txBody>
      </p:sp>
      <p:sp>
        <p:nvSpPr>
          <p:cNvPr id="27" name="TextBox 26">
            <a:extLst>
              <a:ext uri="{FF2B5EF4-FFF2-40B4-BE49-F238E27FC236}">
                <a16:creationId xmlns:a16="http://schemas.microsoft.com/office/drawing/2014/main" id="{CD9C1D4B-260E-4254-8ED5-7920182B99AA}"/>
              </a:ext>
            </a:extLst>
          </p:cNvPr>
          <p:cNvSpPr txBox="1"/>
          <p:nvPr/>
        </p:nvSpPr>
        <p:spPr>
          <a:xfrm>
            <a:off x="2018980" y="3067644"/>
            <a:ext cx="889102" cy="1015663"/>
          </a:xfrm>
          <a:prstGeom prst="rect">
            <a:avLst/>
          </a:prstGeom>
          <a:noFill/>
        </p:spPr>
        <p:txBody>
          <a:bodyPr wrap="square" rtlCol="0">
            <a:spAutoFit/>
          </a:bodyPr>
          <a:lstStyle/>
          <a:p>
            <a:r>
              <a:rPr lang="es-CR" sz="1200" dirty="0">
                <a:solidFill>
                  <a:schemeClr val="bg1"/>
                </a:solidFill>
              </a:rPr>
              <a:t>Cristo Lisbet</a:t>
            </a:r>
          </a:p>
          <a:p>
            <a:r>
              <a:rPr lang="es-CR" sz="1200" dirty="0">
                <a:solidFill>
                  <a:schemeClr val="bg1"/>
                </a:solidFill>
              </a:rPr>
              <a:t>Me </a:t>
            </a:r>
          </a:p>
          <a:p>
            <a:r>
              <a:rPr lang="es-CR" sz="1200" dirty="0">
                <a:solidFill>
                  <a:schemeClr val="bg1"/>
                </a:solidFill>
              </a:rPr>
              <a:t>Ayuda</a:t>
            </a:r>
          </a:p>
          <a:p>
            <a:r>
              <a:rPr lang="es-CR" sz="1200" dirty="0">
                <a:solidFill>
                  <a:schemeClr val="bg1"/>
                </a:solidFill>
              </a:rPr>
              <a:t>A vencer </a:t>
            </a:r>
          </a:p>
        </p:txBody>
      </p:sp>
      <p:sp>
        <p:nvSpPr>
          <p:cNvPr id="11" name="Rectangle 10">
            <a:extLst>
              <a:ext uri="{FF2B5EF4-FFF2-40B4-BE49-F238E27FC236}">
                <a16:creationId xmlns:a16="http://schemas.microsoft.com/office/drawing/2014/main" id="{4F9DE9DF-8F27-4E58-85AF-39CFE19B67E2}"/>
              </a:ext>
            </a:extLst>
          </p:cNvPr>
          <p:cNvSpPr/>
          <p:nvPr/>
        </p:nvSpPr>
        <p:spPr>
          <a:xfrm>
            <a:off x="1592480" y="736822"/>
            <a:ext cx="4500500" cy="338554"/>
          </a:xfrm>
          <a:prstGeom prst="rect">
            <a:avLst/>
          </a:prstGeom>
        </p:spPr>
        <p:txBody>
          <a:bodyPr wrap="square">
            <a:spAutoFit/>
          </a:bodyPr>
          <a:lstStyle/>
          <a:p>
            <a:pPr algn="ctr"/>
            <a:r>
              <a:rPr lang="es-CR" sz="1600" dirty="0">
                <a:latin typeface="Century Gothic" panose="020B0502020202020204" pitchFamily="34" charset="0"/>
              </a:rPr>
              <a:t>Clase# 346 </a:t>
            </a:r>
            <a:r>
              <a:rPr lang="es-CR" sz="1600" dirty="0">
                <a:latin typeface="Century Gothic" panose="020B0502020202020204" pitchFamily="34" charset="0"/>
                <a:cs typeface="Arial" panose="020B0604020202020204" pitchFamily="34" charset="0"/>
              </a:rPr>
              <a:t>¡</a:t>
            </a:r>
            <a:r>
              <a:rPr lang="es-CR" sz="1600" dirty="0">
                <a:latin typeface="Century Gothic" panose="020B0502020202020204" pitchFamily="34" charset="0"/>
              </a:rPr>
              <a:t>Aleluya a MelquisedecLisbet!</a:t>
            </a:r>
          </a:p>
        </p:txBody>
      </p:sp>
      <p:pic>
        <p:nvPicPr>
          <p:cNvPr id="12" name="Picture 11">
            <a:extLst>
              <a:ext uri="{FF2B5EF4-FFF2-40B4-BE49-F238E27FC236}">
                <a16:creationId xmlns:a16="http://schemas.microsoft.com/office/drawing/2014/main" id="{3F806F26-25BD-4F4C-A3C3-85652A8495B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1110592"/>
            <a:ext cx="6858000" cy="7998420"/>
          </a:xfrm>
          <a:prstGeom prst="rect">
            <a:avLst/>
          </a:prstGeom>
        </p:spPr>
      </p:pic>
    </p:spTree>
    <p:extLst>
      <p:ext uri="{BB962C8B-B14F-4D97-AF65-F5344CB8AC3E}">
        <p14:creationId xmlns:p14="http://schemas.microsoft.com/office/powerpoint/2010/main" val="270956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67" y="0"/>
            <a:ext cx="4836105" cy="90269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20" name="TextBox 19">
            <a:extLst>
              <a:ext uri="{FF2B5EF4-FFF2-40B4-BE49-F238E27FC236}">
                <a16:creationId xmlns:a16="http://schemas.microsoft.com/office/drawing/2014/main" id="{CD1F5843-C651-4AA8-BFCC-E1C7FAB27940}"/>
              </a:ext>
            </a:extLst>
          </p:cNvPr>
          <p:cNvSpPr txBox="1"/>
          <p:nvPr/>
        </p:nvSpPr>
        <p:spPr>
          <a:xfrm>
            <a:off x="3446578" y="7117488"/>
            <a:ext cx="889102" cy="1015663"/>
          </a:xfrm>
          <a:prstGeom prst="rect">
            <a:avLst/>
          </a:prstGeom>
          <a:noFill/>
        </p:spPr>
        <p:txBody>
          <a:bodyPr wrap="square" rtlCol="0">
            <a:spAutoFit/>
          </a:bodyPr>
          <a:lstStyle/>
          <a:p>
            <a:r>
              <a:rPr lang="es-CR" sz="1200" dirty="0">
                <a:solidFill>
                  <a:schemeClr val="bg1"/>
                </a:solidFill>
              </a:rPr>
              <a:t>Cristo Lisbet </a:t>
            </a:r>
          </a:p>
          <a:p>
            <a:r>
              <a:rPr lang="es-CR" sz="1200" dirty="0">
                <a:solidFill>
                  <a:schemeClr val="bg1"/>
                </a:solidFill>
              </a:rPr>
              <a:t>me</a:t>
            </a:r>
          </a:p>
          <a:p>
            <a:r>
              <a:rPr lang="es-CR" sz="1200" dirty="0">
                <a:solidFill>
                  <a:schemeClr val="bg1"/>
                </a:solidFill>
              </a:rPr>
              <a:t> ense</a:t>
            </a:r>
            <a:r>
              <a:rPr lang="es-CR" sz="1200" dirty="0">
                <a:solidFill>
                  <a:schemeClr val="bg1"/>
                </a:solidFill>
                <a:latin typeface="Arial" panose="020B0604020202020204" pitchFamily="34" charset="0"/>
                <a:cs typeface="Arial" panose="020B0604020202020204" pitchFamily="34" charset="0"/>
              </a:rPr>
              <a:t>ñ</a:t>
            </a:r>
            <a:r>
              <a:rPr lang="es-CR" sz="1200" dirty="0">
                <a:solidFill>
                  <a:schemeClr val="bg1"/>
                </a:solidFill>
              </a:rPr>
              <a:t>a</a:t>
            </a:r>
          </a:p>
          <a:p>
            <a:r>
              <a:rPr lang="es-CR" sz="1200" dirty="0">
                <a:solidFill>
                  <a:schemeClr val="bg1"/>
                </a:solidFill>
              </a:rPr>
              <a:t>Su Palabra</a:t>
            </a:r>
          </a:p>
        </p:txBody>
      </p:sp>
      <p:sp>
        <p:nvSpPr>
          <p:cNvPr id="23" name="TextBox 22">
            <a:extLst>
              <a:ext uri="{FF2B5EF4-FFF2-40B4-BE49-F238E27FC236}">
                <a16:creationId xmlns:a16="http://schemas.microsoft.com/office/drawing/2014/main" id="{08A72C32-237C-4E27-9468-4FCE2C6E3CB1}"/>
              </a:ext>
            </a:extLst>
          </p:cNvPr>
          <p:cNvSpPr txBox="1"/>
          <p:nvPr/>
        </p:nvSpPr>
        <p:spPr>
          <a:xfrm>
            <a:off x="2754920" y="5110455"/>
            <a:ext cx="889102" cy="1015663"/>
          </a:xfrm>
          <a:prstGeom prst="rect">
            <a:avLst/>
          </a:prstGeom>
          <a:noFill/>
        </p:spPr>
        <p:txBody>
          <a:bodyPr wrap="square" rtlCol="0">
            <a:spAutoFit/>
          </a:bodyPr>
          <a:lstStyle/>
          <a:p>
            <a:pPr algn="r"/>
            <a:r>
              <a:rPr lang="es-CR" sz="1200" dirty="0">
                <a:solidFill>
                  <a:schemeClr val="bg1"/>
                </a:solidFill>
              </a:rPr>
              <a:t>Trato</a:t>
            </a:r>
          </a:p>
          <a:p>
            <a:pPr algn="r"/>
            <a:r>
              <a:rPr lang="es-CR" sz="1200" dirty="0">
                <a:solidFill>
                  <a:schemeClr val="bg1"/>
                </a:solidFill>
              </a:rPr>
              <a:t> bien</a:t>
            </a:r>
          </a:p>
          <a:p>
            <a:pPr algn="r"/>
            <a:r>
              <a:rPr lang="es-CR" sz="1200" dirty="0">
                <a:solidFill>
                  <a:schemeClr val="bg1"/>
                </a:solidFill>
              </a:rPr>
              <a:t>a mi hermano mayor </a:t>
            </a:r>
          </a:p>
        </p:txBody>
      </p:sp>
      <p:sp>
        <p:nvSpPr>
          <p:cNvPr id="27" name="TextBox 26">
            <a:extLst>
              <a:ext uri="{FF2B5EF4-FFF2-40B4-BE49-F238E27FC236}">
                <a16:creationId xmlns:a16="http://schemas.microsoft.com/office/drawing/2014/main" id="{CD9C1D4B-260E-4254-8ED5-7920182B99AA}"/>
              </a:ext>
            </a:extLst>
          </p:cNvPr>
          <p:cNvSpPr txBox="1"/>
          <p:nvPr/>
        </p:nvSpPr>
        <p:spPr>
          <a:xfrm>
            <a:off x="2018980" y="3067644"/>
            <a:ext cx="889102" cy="1015663"/>
          </a:xfrm>
          <a:prstGeom prst="rect">
            <a:avLst/>
          </a:prstGeom>
          <a:noFill/>
        </p:spPr>
        <p:txBody>
          <a:bodyPr wrap="square" rtlCol="0">
            <a:spAutoFit/>
          </a:bodyPr>
          <a:lstStyle/>
          <a:p>
            <a:r>
              <a:rPr lang="es-CR" sz="1200" dirty="0">
                <a:solidFill>
                  <a:schemeClr val="bg1"/>
                </a:solidFill>
              </a:rPr>
              <a:t>Cristo Lisbet</a:t>
            </a:r>
          </a:p>
          <a:p>
            <a:r>
              <a:rPr lang="es-CR" sz="1200" dirty="0">
                <a:solidFill>
                  <a:schemeClr val="bg1"/>
                </a:solidFill>
              </a:rPr>
              <a:t>Me </a:t>
            </a:r>
          </a:p>
          <a:p>
            <a:r>
              <a:rPr lang="es-CR" sz="1200" dirty="0">
                <a:solidFill>
                  <a:schemeClr val="bg1"/>
                </a:solidFill>
              </a:rPr>
              <a:t>Ayuda</a:t>
            </a:r>
          </a:p>
          <a:p>
            <a:r>
              <a:rPr lang="es-CR" sz="1200" dirty="0">
                <a:solidFill>
                  <a:schemeClr val="bg1"/>
                </a:solidFill>
              </a:rPr>
              <a:t>A vencer </a:t>
            </a:r>
          </a:p>
        </p:txBody>
      </p:sp>
      <p:sp>
        <p:nvSpPr>
          <p:cNvPr id="8" name="Rectangle 7">
            <a:extLst>
              <a:ext uri="{FF2B5EF4-FFF2-40B4-BE49-F238E27FC236}">
                <a16:creationId xmlns:a16="http://schemas.microsoft.com/office/drawing/2014/main" id="{8E97EB74-C05A-400D-8687-0AF8BD08D0A6}"/>
              </a:ext>
            </a:extLst>
          </p:cNvPr>
          <p:cNvSpPr/>
          <p:nvPr/>
        </p:nvSpPr>
        <p:spPr>
          <a:xfrm>
            <a:off x="1592480" y="736822"/>
            <a:ext cx="4500500" cy="338554"/>
          </a:xfrm>
          <a:prstGeom prst="rect">
            <a:avLst/>
          </a:prstGeom>
        </p:spPr>
        <p:txBody>
          <a:bodyPr wrap="square">
            <a:spAutoFit/>
          </a:bodyPr>
          <a:lstStyle/>
          <a:p>
            <a:pPr algn="ctr"/>
            <a:r>
              <a:rPr lang="es-CR" sz="1600" dirty="0">
                <a:latin typeface="Century Gothic" panose="020B0502020202020204" pitchFamily="34" charset="0"/>
              </a:rPr>
              <a:t>Clase# 346 </a:t>
            </a:r>
            <a:r>
              <a:rPr lang="es-CR" sz="1600" dirty="0">
                <a:latin typeface="Century Gothic" panose="020B0502020202020204" pitchFamily="34" charset="0"/>
                <a:cs typeface="Arial" panose="020B0604020202020204" pitchFamily="34" charset="0"/>
              </a:rPr>
              <a:t>¡</a:t>
            </a:r>
            <a:r>
              <a:rPr lang="es-CR" sz="1600" dirty="0">
                <a:latin typeface="Century Gothic" panose="020B0502020202020204" pitchFamily="34" charset="0"/>
              </a:rPr>
              <a:t>Aleluya a MelquisedecLisbet!</a:t>
            </a:r>
          </a:p>
        </p:txBody>
      </p:sp>
      <p:pic>
        <p:nvPicPr>
          <p:cNvPr id="9" name="Picture 8">
            <a:extLst>
              <a:ext uri="{FF2B5EF4-FFF2-40B4-BE49-F238E27FC236}">
                <a16:creationId xmlns:a16="http://schemas.microsoft.com/office/drawing/2014/main" id="{ABB96B80-6FB8-44E6-8B8C-2C23DEF9A1E6}"/>
              </a:ext>
            </a:extLst>
          </p:cNvPr>
          <p:cNvPicPr/>
          <p:nvPr/>
        </p:nvPicPr>
        <p:blipFill>
          <a:blip r:embed="rId5">
            <a:extLst>
              <a:ext uri="{28A0092B-C50C-407E-A947-70E740481C1C}">
                <a14:useLocalDpi xmlns:a14="http://schemas.microsoft.com/office/drawing/2010/main" val="0"/>
              </a:ext>
            </a:extLst>
          </a:blip>
          <a:stretch>
            <a:fillRect/>
          </a:stretch>
        </p:blipFill>
        <p:spPr>
          <a:xfrm>
            <a:off x="257067" y="1072109"/>
            <a:ext cx="6195695" cy="8112125"/>
          </a:xfrm>
          <a:prstGeom prst="rect">
            <a:avLst/>
          </a:prstGeom>
        </p:spPr>
      </p:pic>
    </p:spTree>
    <p:extLst>
      <p:ext uri="{BB962C8B-B14F-4D97-AF65-F5344CB8AC3E}">
        <p14:creationId xmlns:p14="http://schemas.microsoft.com/office/powerpoint/2010/main" val="388287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67" y="0"/>
            <a:ext cx="4836105" cy="90269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20" name="TextBox 19">
            <a:extLst>
              <a:ext uri="{FF2B5EF4-FFF2-40B4-BE49-F238E27FC236}">
                <a16:creationId xmlns:a16="http://schemas.microsoft.com/office/drawing/2014/main" id="{CD1F5843-C651-4AA8-BFCC-E1C7FAB27940}"/>
              </a:ext>
            </a:extLst>
          </p:cNvPr>
          <p:cNvSpPr txBox="1"/>
          <p:nvPr/>
        </p:nvSpPr>
        <p:spPr>
          <a:xfrm>
            <a:off x="3446578" y="7117488"/>
            <a:ext cx="889102" cy="1015663"/>
          </a:xfrm>
          <a:prstGeom prst="rect">
            <a:avLst/>
          </a:prstGeom>
          <a:noFill/>
        </p:spPr>
        <p:txBody>
          <a:bodyPr wrap="square" rtlCol="0">
            <a:spAutoFit/>
          </a:bodyPr>
          <a:lstStyle/>
          <a:p>
            <a:r>
              <a:rPr lang="es-CR" sz="1200" dirty="0">
                <a:solidFill>
                  <a:schemeClr val="bg1"/>
                </a:solidFill>
              </a:rPr>
              <a:t>Cristo Lisbet </a:t>
            </a:r>
          </a:p>
          <a:p>
            <a:r>
              <a:rPr lang="es-CR" sz="1200" dirty="0">
                <a:solidFill>
                  <a:schemeClr val="bg1"/>
                </a:solidFill>
              </a:rPr>
              <a:t>me</a:t>
            </a:r>
          </a:p>
          <a:p>
            <a:r>
              <a:rPr lang="es-CR" sz="1200" dirty="0">
                <a:solidFill>
                  <a:schemeClr val="bg1"/>
                </a:solidFill>
              </a:rPr>
              <a:t> ense</a:t>
            </a:r>
            <a:r>
              <a:rPr lang="es-CR" sz="1200" dirty="0">
                <a:solidFill>
                  <a:schemeClr val="bg1"/>
                </a:solidFill>
                <a:latin typeface="Arial" panose="020B0604020202020204" pitchFamily="34" charset="0"/>
                <a:cs typeface="Arial" panose="020B0604020202020204" pitchFamily="34" charset="0"/>
              </a:rPr>
              <a:t>ñ</a:t>
            </a:r>
            <a:r>
              <a:rPr lang="es-CR" sz="1200" dirty="0">
                <a:solidFill>
                  <a:schemeClr val="bg1"/>
                </a:solidFill>
              </a:rPr>
              <a:t>a</a:t>
            </a:r>
          </a:p>
          <a:p>
            <a:r>
              <a:rPr lang="es-CR" sz="1200" dirty="0">
                <a:solidFill>
                  <a:schemeClr val="bg1"/>
                </a:solidFill>
              </a:rPr>
              <a:t>Su Palabra</a:t>
            </a:r>
          </a:p>
        </p:txBody>
      </p:sp>
      <p:sp>
        <p:nvSpPr>
          <p:cNvPr id="23" name="TextBox 22">
            <a:extLst>
              <a:ext uri="{FF2B5EF4-FFF2-40B4-BE49-F238E27FC236}">
                <a16:creationId xmlns:a16="http://schemas.microsoft.com/office/drawing/2014/main" id="{08A72C32-237C-4E27-9468-4FCE2C6E3CB1}"/>
              </a:ext>
            </a:extLst>
          </p:cNvPr>
          <p:cNvSpPr txBox="1"/>
          <p:nvPr/>
        </p:nvSpPr>
        <p:spPr>
          <a:xfrm>
            <a:off x="2754920" y="5110455"/>
            <a:ext cx="889102" cy="1015663"/>
          </a:xfrm>
          <a:prstGeom prst="rect">
            <a:avLst/>
          </a:prstGeom>
          <a:noFill/>
        </p:spPr>
        <p:txBody>
          <a:bodyPr wrap="square" rtlCol="0">
            <a:spAutoFit/>
          </a:bodyPr>
          <a:lstStyle/>
          <a:p>
            <a:pPr algn="r"/>
            <a:r>
              <a:rPr lang="es-CR" sz="1200" dirty="0">
                <a:solidFill>
                  <a:schemeClr val="bg1"/>
                </a:solidFill>
              </a:rPr>
              <a:t>Trato</a:t>
            </a:r>
          </a:p>
          <a:p>
            <a:pPr algn="r"/>
            <a:r>
              <a:rPr lang="es-CR" sz="1200" dirty="0">
                <a:solidFill>
                  <a:schemeClr val="bg1"/>
                </a:solidFill>
              </a:rPr>
              <a:t> bien</a:t>
            </a:r>
          </a:p>
          <a:p>
            <a:pPr algn="r"/>
            <a:r>
              <a:rPr lang="es-CR" sz="1200" dirty="0">
                <a:solidFill>
                  <a:schemeClr val="bg1"/>
                </a:solidFill>
              </a:rPr>
              <a:t>a mi hermano mayor </a:t>
            </a:r>
          </a:p>
        </p:txBody>
      </p:sp>
      <p:sp>
        <p:nvSpPr>
          <p:cNvPr id="27" name="TextBox 26">
            <a:extLst>
              <a:ext uri="{FF2B5EF4-FFF2-40B4-BE49-F238E27FC236}">
                <a16:creationId xmlns:a16="http://schemas.microsoft.com/office/drawing/2014/main" id="{CD9C1D4B-260E-4254-8ED5-7920182B99AA}"/>
              </a:ext>
            </a:extLst>
          </p:cNvPr>
          <p:cNvSpPr txBox="1"/>
          <p:nvPr/>
        </p:nvSpPr>
        <p:spPr>
          <a:xfrm>
            <a:off x="2018980" y="3067644"/>
            <a:ext cx="889102" cy="1015663"/>
          </a:xfrm>
          <a:prstGeom prst="rect">
            <a:avLst/>
          </a:prstGeom>
          <a:noFill/>
        </p:spPr>
        <p:txBody>
          <a:bodyPr wrap="square" rtlCol="0">
            <a:spAutoFit/>
          </a:bodyPr>
          <a:lstStyle/>
          <a:p>
            <a:r>
              <a:rPr lang="es-CR" sz="1200" dirty="0">
                <a:solidFill>
                  <a:schemeClr val="bg1"/>
                </a:solidFill>
              </a:rPr>
              <a:t>Cristo Lisbet</a:t>
            </a:r>
          </a:p>
          <a:p>
            <a:r>
              <a:rPr lang="es-CR" sz="1200" dirty="0">
                <a:solidFill>
                  <a:schemeClr val="bg1"/>
                </a:solidFill>
              </a:rPr>
              <a:t>Me </a:t>
            </a:r>
          </a:p>
          <a:p>
            <a:r>
              <a:rPr lang="es-CR" sz="1200" dirty="0">
                <a:solidFill>
                  <a:schemeClr val="bg1"/>
                </a:solidFill>
              </a:rPr>
              <a:t>Ayuda</a:t>
            </a:r>
          </a:p>
          <a:p>
            <a:r>
              <a:rPr lang="es-CR" sz="1200" dirty="0">
                <a:solidFill>
                  <a:schemeClr val="bg1"/>
                </a:solidFill>
              </a:rPr>
              <a:t>A vencer </a:t>
            </a:r>
          </a:p>
        </p:txBody>
      </p:sp>
      <p:sp>
        <p:nvSpPr>
          <p:cNvPr id="8" name="Rectangle 7">
            <a:extLst>
              <a:ext uri="{FF2B5EF4-FFF2-40B4-BE49-F238E27FC236}">
                <a16:creationId xmlns:a16="http://schemas.microsoft.com/office/drawing/2014/main" id="{8E97EB74-C05A-400D-8687-0AF8BD08D0A6}"/>
              </a:ext>
            </a:extLst>
          </p:cNvPr>
          <p:cNvSpPr/>
          <p:nvPr/>
        </p:nvSpPr>
        <p:spPr>
          <a:xfrm>
            <a:off x="1592480" y="736822"/>
            <a:ext cx="4500500" cy="338554"/>
          </a:xfrm>
          <a:prstGeom prst="rect">
            <a:avLst/>
          </a:prstGeom>
        </p:spPr>
        <p:txBody>
          <a:bodyPr wrap="square">
            <a:spAutoFit/>
          </a:bodyPr>
          <a:lstStyle/>
          <a:p>
            <a:pPr algn="ctr"/>
            <a:r>
              <a:rPr lang="es-CR" sz="1600" dirty="0">
                <a:latin typeface="Century Gothic" panose="020B0502020202020204" pitchFamily="34" charset="0"/>
              </a:rPr>
              <a:t>Clase# 346 </a:t>
            </a:r>
            <a:r>
              <a:rPr lang="es-CR" sz="1600" dirty="0">
                <a:latin typeface="Century Gothic" panose="020B0502020202020204" pitchFamily="34" charset="0"/>
                <a:cs typeface="Arial" panose="020B0604020202020204" pitchFamily="34" charset="0"/>
              </a:rPr>
              <a:t>¡</a:t>
            </a:r>
            <a:r>
              <a:rPr lang="es-CR" sz="1600" dirty="0">
                <a:latin typeface="Century Gothic" panose="020B0502020202020204" pitchFamily="34" charset="0"/>
              </a:rPr>
              <a:t>Aleluya a MelquisedecLisbet!</a:t>
            </a:r>
          </a:p>
        </p:txBody>
      </p:sp>
      <p:pic>
        <p:nvPicPr>
          <p:cNvPr id="10" name="Picture 9">
            <a:extLst>
              <a:ext uri="{FF2B5EF4-FFF2-40B4-BE49-F238E27FC236}">
                <a16:creationId xmlns:a16="http://schemas.microsoft.com/office/drawing/2014/main" id="{46A2A06D-6F52-4715-9E3A-6EB664D46914}"/>
              </a:ext>
            </a:extLst>
          </p:cNvPr>
          <p:cNvPicPr/>
          <p:nvPr/>
        </p:nvPicPr>
        <p:blipFill>
          <a:blip r:embed="rId5">
            <a:extLst>
              <a:ext uri="{28A0092B-C50C-407E-A947-70E740481C1C}">
                <a14:useLocalDpi xmlns:a14="http://schemas.microsoft.com/office/drawing/2010/main" val="0"/>
              </a:ext>
            </a:extLst>
          </a:blip>
          <a:stretch>
            <a:fillRect/>
          </a:stretch>
        </p:blipFill>
        <p:spPr>
          <a:xfrm>
            <a:off x="940651" y="1628052"/>
            <a:ext cx="5406742" cy="6460898"/>
          </a:xfrm>
          <a:prstGeom prst="rect">
            <a:avLst/>
          </a:prstGeom>
        </p:spPr>
      </p:pic>
    </p:spTree>
    <p:extLst>
      <p:ext uri="{BB962C8B-B14F-4D97-AF65-F5344CB8AC3E}">
        <p14:creationId xmlns:p14="http://schemas.microsoft.com/office/powerpoint/2010/main" val="3493528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1164467</TotalTime>
  <Words>593</Words>
  <Application>Microsoft Office PowerPoint</Application>
  <PresentationFormat>On-screen Show (4:3)</PresentationFormat>
  <Paragraphs>74</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Rounded MT Bold</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Kathya Cobena</cp:lastModifiedBy>
  <cp:revision>8364</cp:revision>
  <cp:lastPrinted>2015-12-22T05:03:42Z</cp:lastPrinted>
  <dcterms:created xsi:type="dcterms:W3CDTF">2011-04-01T14:17:38Z</dcterms:created>
  <dcterms:modified xsi:type="dcterms:W3CDTF">2021-06-27T00:58:59Z</dcterms:modified>
</cp:coreProperties>
</file>