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7" r:id="rId4"/>
    <p:sldId id="279" r:id="rId5"/>
    <p:sldId id="280"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9999"/>
    <a:srgbClr val="7F6AFA"/>
    <a:srgbClr val="2006BA"/>
    <a:srgbClr val="F26A1E"/>
    <a:srgbClr val="F8F8F8"/>
    <a:srgbClr val="F6BB00"/>
    <a:srgbClr val="EAEAEA"/>
    <a:srgbClr val="17CF29"/>
    <a:srgbClr val="B95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7" autoAdjust="0"/>
    <p:restoredTop sz="94434" autoAdjust="0"/>
  </p:normalViewPr>
  <p:slideViewPr>
    <p:cSldViewPr>
      <p:cViewPr>
        <p:scale>
          <a:sx n="70" d="100"/>
          <a:sy n="70" d="100"/>
        </p:scale>
        <p:origin x="-360"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5/12/2017</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5/12/2017</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5/12/2017</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gif"/><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188640" y="1358297"/>
            <a:ext cx="6480720" cy="7602081"/>
          </a:xfrm>
          <a:prstGeom prst="rect">
            <a:avLst/>
          </a:prstGeom>
          <a:noFill/>
          <a:ln w="38100">
            <a:solidFill>
              <a:srgbClr val="2006BA"/>
            </a:solidFill>
            <a:prstDash val="lgDashDotDot"/>
            <a:miter lim="800000"/>
            <a:headEnd/>
            <a:tailEnd/>
          </a:ln>
        </p:spPr>
        <p:txBody>
          <a:bodyPr wrap="square">
            <a:spAutoFit/>
          </a:bodyPr>
          <a:lstStyle/>
          <a:p>
            <a:pPr algn="ctr"/>
            <a:r>
              <a:rPr lang="en-US" sz="1200" dirty="0" smtClean="0">
                <a:latin typeface="Arial" panose="020B0604020202020204" pitchFamily="34" charset="0"/>
                <a:cs typeface="Arial" panose="020B0604020202020204" pitchFamily="34" charset="0"/>
              </a:rPr>
              <a:t>Brothers and sisters </a:t>
            </a:r>
            <a:r>
              <a:rPr lang="en-US" sz="1200" dirty="0" smtClean="0">
                <a:latin typeface="Arial" panose="020B0604020202020204" pitchFamily="34" charset="0"/>
                <a:cs typeface="Arial" panose="020B0604020202020204" pitchFamily="34" charset="0"/>
              </a:rPr>
              <a:t>of peace, today we will see how the plan of God </a:t>
            </a:r>
            <a:endParaRPr lang="en-US" sz="1200" dirty="0" smtClean="0">
              <a:latin typeface="Arial" panose="020B0604020202020204" pitchFamily="34" charset="0"/>
              <a:cs typeface="Arial" panose="020B0604020202020204" pitchFamily="34" charset="0"/>
            </a:endParaRPr>
          </a:p>
          <a:p>
            <a:pPr algn="ctr"/>
            <a:r>
              <a:rPr lang="en-US" sz="1200" dirty="0" smtClean="0">
                <a:latin typeface="Arial" panose="020B0604020202020204" pitchFamily="34" charset="0"/>
                <a:cs typeface="Arial" panose="020B0604020202020204" pitchFamily="34" charset="0"/>
              </a:rPr>
              <a:t>MelquisedecLisbet </a:t>
            </a:r>
            <a:r>
              <a:rPr lang="en-US" sz="1200" dirty="0" smtClean="0">
                <a:latin typeface="Arial" panose="020B0604020202020204" pitchFamily="34" charset="0"/>
                <a:cs typeface="Arial" panose="020B0604020202020204" pitchFamily="34" charset="0"/>
              </a:rPr>
              <a:t>has </a:t>
            </a:r>
            <a:r>
              <a:rPr lang="en-US" sz="1200" dirty="0" smtClean="0">
                <a:latin typeface="Arial" panose="020B0604020202020204" pitchFamily="34" charset="0"/>
                <a:cs typeface="Arial" panose="020B0604020202020204" pitchFamily="34" charset="0"/>
              </a:rPr>
              <a:t>always </a:t>
            </a:r>
            <a:r>
              <a:rPr lang="en-US" sz="1200" dirty="0" smtClean="0">
                <a:latin typeface="Arial" panose="020B0604020202020204" pitchFamily="34" charset="0"/>
                <a:cs typeface="Arial" panose="020B0604020202020204" pitchFamily="34" charset="0"/>
              </a:rPr>
              <a:t>been to benefit those who Believe in their </a:t>
            </a:r>
            <a:endParaRPr lang="en-US" sz="1200" dirty="0" smtClean="0">
              <a:latin typeface="Arial" panose="020B0604020202020204" pitchFamily="34" charset="0"/>
              <a:cs typeface="Arial" panose="020B0604020202020204" pitchFamily="34" charset="0"/>
            </a:endParaRPr>
          </a:p>
          <a:p>
            <a:pPr algn="ctr"/>
            <a:r>
              <a:rPr lang="en-US" sz="1200" dirty="0" smtClean="0">
                <a:latin typeface="Arial" panose="020B0604020202020204" pitchFamily="34" charset="0"/>
                <a:cs typeface="Arial" panose="020B0604020202020204" pitchFamily="34" charset="0"/>
              </a:rPr>
              <a:t>name </a:t>
            </a:r>
            <a:r>
              <a:rPr lang="en-US" sz="1200" dirty="0" smtClean="0">
                <a:latin typeface="Arial" panose="020B0604020202020204" pitchFamily="34" charset="0"/>
                <a:cs typeface="Arial" panose="020B0604020202020204" pitchFamily="34" charset="0"/>
              </a:rPr>
              <a:t>and Obey them.  </a:t>
            </a:r>
          </a:p>
          <a:p>
            <a:endParaRPr lang="en-US" sz="8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Jeremiah 29:11 Who is ML speaking to here?  </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To all those that ML have made their children</a:t>
            </a:r>
          </a:p>
          <a:p>
            <a:pPr marL="285750" indent="-285750">
              <a:buFont typeface="Arial" panose="020B0604020202020204" pitchFamily="34" charset="0"/>
              <a:buChar char="•"/>
            </a:pPr>
            <a:r>
              <a:rPr lang="en-US" sz="1150" dirty="0">
                <a:latin typeface="Arial" panose="020B0604020202020204" pitchFamily="34" charset="0"/>
                <a:cs typeface="Arial" panose="020B0604020202020204" pitchFamily="34" charset="0"/>
              </a:rPr>
              <a:t>To all those that </a:t>
            </a:r>
            <a:r>
              <a:rPr lang="en-US" sz="1150" dirty="0" smtClean="0">
                <a:latin typeface="Arial" panose="020B0604020202020204" pitchFamily="34" charset="0"/>
                <a:cs typeface="Arial" panose="020B0604020202020204" pitchFamily="34" charset="0"/>
              </a:rPr>
              <a:t>believe that Christ is a woman and the Wife of </a:t>
            </a:r>
            <a:r>
              <a:rPr lang="en-US" sz="1150" dirty="0" smtClean="0">
                <a:latin typeface="Arial" panose="020B0604020202020204" pitchFamily="34" charset="0"/>
                <a:cs typeface="Arial" panose="020B0604020202020204" pitchFamily="34" charset="0"/>
              </a:rPr>
              <a:t>God the </a:t>
            </a:r>
            <a:r>
              <a:rPr lang="en-US" sz="1150" dirty="0" smtClean="0">
                <a:latin typeface="Arial" panose="020B0604020202020204" pitchFamily="34" charset="0"/>
                <a:cs typeface="Arial" panose="020B0604020202020204" pitchFamily="34" charset="0"/>
              </a:rPr>
              <a:t>Father Melquisedec</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To all those that </a:t>
            </a:r>
            <a:r>
              <a:rPr lang="en-US" sz="1200" dirty="0" smtClean="0">
                <a:latin typeface="Arial" panose="020B0604020202020204" pitchFamily="34" charset="0"/>
                <a:cs typeface="Arial" panose="020B0604020202020204" pitchFamily="34" charset="0"/>
              </a:rPr>
              <a:t>receive Christ Lisbet as their Spiritual Mother and do the will of God</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To all those that </a:t>
            </a:r>
            <a:r>
              <a:rPr lang="en-US" sz="1200" dirty="0" smtClean="0">
                <a:latin typeface="Arial" panose="020B0604020202020204" pitchFamily="34" charset="0"/>
                <a:cs typeface="Arial" panose="020B0604020202020204" pitchFamily="34" charset="0"/>
              </a:rPr>
              <a:t>are one with the Duality of God (Father and Mother)</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To all those that </a:t>
            </a:r>
            <a:r>
              <a:rPr lang="en-US" sz="1200" dirty="0" smtClean="0">
                <a:latin typeface="Arial" panose="020B0604020202020204" pitchFamily="34" charset="0"/>
                <a:cs typeface="Arial" panose="020B0604020202020204" pitchFamily="34" charset="0"/>
              </a:rPr>
              <a:t>dress our Mother with fine linen with their just </a:t>
            </a:r>
            <a:r>
              <a:rPr lang="en-US" sz="1200" dirty="0" smtClean="0">
                <a:latin typeface="Arial" panose="020B0604020202020204" pitchFamily="34" charset="0"/>
                <a:cs typeface="Arial" panose="020B0604020202020204" pitchFamily="34" charset="0"/>
              </a:rPr>
              <a:t>actions </a:t>
            </a:r>
            <a:r>
              <a:rPr lang="en-US" sz="1200" dirty="0" smtClean="0">
                <a:latin typeface="Arial" panose="020B0604020202020204" pitchFamily="34" charset="0"/>
                <a:cs typeface="Arial" panose="020B0604020202020204" pitchFamily="34" charset="0"/>
              </a:rPr>
              <a:t>worthy of imitating</a:t>
            </a:r>
          </a:p>
          <a:p>
            <a:endParaRPr lang="en-US" sz="8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Now let’s see what is God’s Plan of Wellbeing and its benefits.   </a:t>
            </a:r>
          </a:p>
          <a:p>
            <a:pPr algn="ctr"/>
            <a:r>
              <a:rPr lang="en-US" sz="1200" dirty="0" smtClean="0">
                <a:latin typeface="Arial" panose="020B0604020202020204" pitchFamily="34" charset="0"/>
                <a:cs typeface="Arial" panose="020B0604020202020204" pitchFamily="34" charset="0"/>
              </a:rPr>
              <a:t>What is WELLBEING? When a person has mental and physical tranquility. Lives in PEACE.</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800" dirty="0" smtClean="0">
              <a:solidFill>
                <a:srgbClr val="FF9999"/>
              </a:solidFill>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Benefits of living in the Order of MelquisedecLisbet:</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Abundant and Eternal Life</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Live in Rest </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renewed strengths and perfect Health</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victory over everything, specially </a:t>
            </a:r>
            <a:r>
              <a:rPr lang="en-US" sz="1200" dirty="0" smtClean="0">
                <a:latin typeface="Arial" panose="020B0604020202020204" pitchFamily="34" charset="0"/>
                <a:cs typeface="Arial" panose="020B0604020202020204" pitchFamily="34" charset="0"/>
              </a:rPr>
              <a:t>being </a:t>
            </a:r>
            <a:r>
              <a:rPr lang="en-US" sz="1200" dirty="0" smtClean="0">
                <a:latin typeface="Arial" panose="020B0604020202020204" pitchFamily="34" charset="0"/>
                <a:cs typeface="Arial" panose="020B0604020202020204" pitchFamily="34" charset="0"/>
              </a:rPr>
              <a:t>saved from physical death</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Live a tranquil life, without fearing anything bad</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a:t>
            </a:r>
            <a:r>
              <a:rPr lang="en-US" sz="1200" dirty="0" smtClean="0">
                <a:latin typeface="Arial" panose="020B0604020202020204" pitchFamily="34" charset="0"/>
                <a:cs typeface="Arial" panose="020B0604020202020204" pitchFamily="34" charset="0"/>
              </a:rPr>
              <a:t>Peace </a:t>
            </a:r>
            <a:r>
              <a:rPr lang="en-US" sz="1200" dirty="0" smtClean="0">
                <a:latin typeface="Arial" panose="020B0604020202020204" pitchFamily="34" charset="0"/>
                <a:cs typeface="Arial" panose="020B0604020202020204" pitchFamily="34" charset="0"/>
              </a:rPr>
              <a:t>so big that the carnal mind can’t even understand</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the Wisdom of God, their Knowledge</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Live in Prosperity</a:t>
            </a:r>
          </a:p>
          <a:p>
            <a:endParaRPr lang="en-US" sz="8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We enjoy the power and authority of asking in the name of CL and everything is given to us. </a:t>
            </a:r>
            <a:r>
              <a:rPr lang="en-US" sz="1000" dirty="0" smtClean="0">
                <a:solidFill>
                  <a:srgbClr val="FF9999"/>
                </a:solidFill>
                <a:latin typeface="Arial" panose="020B0604020202020204" pitchFamily="34" charset="0"/>
                <a:cs typeface="Arial" panose="020B0604020202020204" pitchFamily="34" charset="0"/>
              </a:rPr>
              <a:t>  </a:t>
            </a:r>
            <a:r>
              <a:rPr lang="en-US" sz="1200" u="sng" dirty="0" smtClean="0">
                <a:latin typeface="Arial" panose="020B0604020202020204" pitchFamily="34" charset="0"/>
                <a:cs typeface="Arial" panose="020B0604020202020204" pitchFamily="34" charset="0"/>
              </a:rPr>
              <a:t>Everything we ask for is given to us, once we have a clean and pure mind, because we know how to ask with Justice, Love and Equity</a:t>
            </a:r>
            <a:r>
              <a:rPr lang="en-US" sz="1200" dirty="0" smtClean="0">
                <a:latin typeface="Arial" panose="020B0604020202020204" pitchFamily="34" charset="0"/>
                <a:cs typeface="Arial" panose="020B0604020202020204" pitchFamily="34" charset="0"/>
              </a:rPr>
              <a:t>. According to the fruits of the Spirit which are: Love, Joy, Peace, Patience, Kindness, Goodness, Faithfulness, Humbleness and Self-Control.</a:t>
            </a:r>
          </a:p>
          <a:p>
            <a:endParaRPr lang="en-US" sz="8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SR we understand that Peace a is something spiritual that comes through God’s knowledge.  It only come by listening and obeying Christ Lisbet and it remains forever.  The WELLBEING that God offers stays forever and it’s Eternal Life.</a:t>
            </a:r>
          </a:p>
          <a:p>
            <a:endParaRPr lang="en-US" sz="8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God MelquisedecLisbet’s Plan is PERFECT, just like their Order, it looks for the good of everyone who comes to Them. God has always wanted eternal life for all humanity, but it’s man who is confused in his carnal mind, that has rejected the message of salvation that Christ Lisbet speaks.</a:t>
            </a:r>
            <a:endParaRPr lang="en-US" sz="800" dirty="0" smtClean="0">
              <a:latin typeface="Arial" panose="020B0604020202020204" pitchFamily="34" charset="0"/>
              <a:cs typeface="Arial" panose="020B0604020202020204" pitchFamily="34" charset="0"/>
            </a:endParaRPr>
          </a:p>
          <a:p>
            <a:pPr algn="ctr"/>
            <a:r>
              <a:rPr lang="en-US" sz="1600" b="1" dirty="0" smtClean="0">
                <a:solidFill>
                  <a:srgbClr val="FF9999"/>
                </a:solidFill>
                <a:latin typeface="Arial" panose="020B0604020202020204" pitchFamily="34" charset="0"/>
                <a:cs typeface="Arial" panose="020B0604020202020204" pitchFamily="34" charset="0"/>
              </a:rPr>
              <a:t>Thanks </a:t>
            </a:r>
            <a:r>
              <a:rPr lang="en-US" sz="1600" b="1" dirty="0" smtClean="0">
                <a:solidFill>
                  <a:srgbClr val="FF9999"/>
                </a:solidFill>
                <a:latin typeface="Arial" panose="020B0604020202020204" pitchFamily="34" charset="0"/>
                <a:cs typeface="Arial" panose="020B0604020202020204" pitchFamily="34" charset="0"/>
              </a:rPr>
              <a:t>MelquisedecLisbet for letting us know and enjoy your  PERFECT plan of Eternal Life. Amen Hallelujah!</a:t>
            </a:r>
            <a:endParaRPr lang="en-US" sz="800" dirty="0" smtClean="0">
              <a:solidFill>
                <a:srgbClr val="FF9999"/>
              </a:solidFill>
              <a:latin typeface="Arial" panose="020B0604020202020204" pitchFamily="34" charset="0"/>
              <a:cs typeface="Arial" panose="020B0604020202020204" pitchFamily="34" charset="0"/>
            </a:endParaRPr>
          </a:p>
        </p:txBody>
      </p:sp>
      <p:sp>
        <p:nvSpPr>
          <p:cNvPr id="8" name="Rectangle 7"/>
          <p:cNvSpPr/>
          <p:nvPr/>
        </p:nvSpPr>
        <p:spPr>
          <a:xfrm>
            <a:off x="1334927" y="459537"/>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#161 God’s Perfect Plan</a:t>
            </a:r>
            <a:endParaRPr lang="en-US" sz="1600" dirty="0">
              <a:latin typeface="Century Gothic" panose="020B050202020202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5" y="20873"/>
            <a:ext cx="1438857" cy="908536"/>
          </a:xfrm>
          <a:prstGeom prst="rect">
            <a:avLst/>
          </a:prstGeom>
        </p:spPr>
      </p:pic>
      <p:sp>
        <p:nvSpPr>
          <p:cNvPr id="9" name="Rectangle 8"/>
          <p:cNvSpPr/>
          <p:nvPr/>
        </p:nvSpPr>
        <p:spPr>
          <a:xfrm>
            <a:off x="1018281" y="3563888"/>
            <a:ext cx="4467505" cy="584775"/>
          </a:xfrm>
          <a:prstGeom prst="rect">
            <a:avLst/>
          </a:prstGeom>
          <a:noFill/>
        </p:spPr>
        <p:txBody>
          <a:bodyPr wrap="none" lIns="91440" tIns="45720" rIns="91440" bIns="45720">
            <a:spAutoFit/>
          </a:bodyPr>
          <a:lstStyle/>
          <a:p>
            <a:pPr algn="ctr"/>
            <a:r>
              <a:rPr lang="en-US" sz="3200" b="1"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Well</a:t>
            </a:r>
            <a:r>
              <a:rPr lang="en-US" sz="3200" b="1" cap="none" spc="0"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 / </a:t>
            </a:r>
            <a:r>
              <a:rPr lang="en-US" sz="3200" b="1"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Being</a:t>
            </a:r>
            <a:r>
              <a:rPr lang="en-US" sz="3200" b="1" cap="none" spc="0"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 = </a:t>
            </a:r>
            <a:r>
              <a:rPr lang="en-US" sz="3200" b="1"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Being</a:t>
            </a:r>
            <a:r>
              <a:rPr lang="en-US" sz="3200" b="1" cap="none" spc="0" dirty="0" smtClean="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rPr>
              <a:t> Well</a:t>
            </a:r>
            <a:endParaRPr lang="en-US" sz="3200" b="1" cap="none" spc="0" dirty="0">
              <a:ln w="9525">
                <a:solidFill>
                  <a:srgbClr val="7F6AFA"/>
                </a:solidFill>
                <a:prstDash val="solid"/>
              </a:ln>
              <a:solidFill>
                <a:srgbClr val="FF9999"/>
              </a:solidFill>
              <a:effectLst>
                <a:outerShdw blurRad="12700" dist="38100" dir="2700000" algn="tl" rotWithShape="0">
                  <a:schemeClr val="accent5">
                    <a:lumMod val="60000"/>
                    <a:lumOff val="40000"/>
                  </a:schemeClr>
                </a:outerShdw>
              </a:effectLst>
            </a:endParaRPr>
          </a:p>
        </p:txBody>
      </p:sp>
      <p:pic>
        <p:nvPicPr>
          <p:cNvPr id="24" name="Picture 23" descr="Macintosh HD:Users:lisbetdejesus:Pictures:joanEarth.png"/>
          <p:cNvPicPr/>
          <p:nvPr/>
        </p:nvPicPr>
        <p:blipFill>
          <a:blip r:embed="rId4">
            <a:extLst>
              <a:ext uri="{28A0092B-C50C-407E-A947-70E740481C1C}">
                <a14:useLocalDpi xmlns:a14="http://schemas.microsoft.com/office/drawing/2010/main" val="0"/>
              </a:ext>
            </a:extLst>
          </a:blip>
          <a:srcRect/>
          <a:stretch>
            <a:fillRect/>
          </a:stretch>
        </p:blipFill>
        <p:spPr bwMode="auto">
          <a:xfrm>
            <a:off x="5580106" y="3923928"/>
            <a:ext cx="947420" cy="1677670"/>
          </a:xfrm>
          <a:prstGeom prst="rect">
            <a:avLst/>
          </a:prstGeom>
          <a:noFill/>
          <a:ln>
            <a:noFill/>
          </a:ln>
        </p:spPr>
      </p:pic>
      <p:pic>
        <p:nvPicPr>
          <p:cNvPr id="25" name="Picture 24"/>
          <p:cNvPicPr/>
          <p:nvPr/>
        </p:nvPicPr>
        <p:blipFill>
          <a:blip r:embed="rId5" cstate="print">
            <a:extLst>
              <a:ext uri="{28A0092B-C50C-407E-A947-70E740481C1C}">
                <a14:useLocalDpi xmlns:a14="http://schemas.microsoft.com/office/drawing/2010/main" val="0"/>
              </a:ext>
            </a:extLst>
          </a:blip>
          <a:stretch>
            <a:fillRect/>
          </a:stretch>
        </p:blipFill>
        <p:spPr>
          <a:xfrm>
            <a:off x="5921124" y="8604448"/>
            <a:ext cx="901824" cy="546770"/>
          </a:xfrm>
          <a:prstGeom prst="rect">
            <a:avLst/>
          </a:prstGeom>
        </p:spPr>
      </p:pic>
      <p:pic>
        <p:nvPicPr>
          <p:cNvPr id="26" name="Picture 25"/>
          <p:cNvPicPr/>
          <p:nvPr/>
        </p:nvPicPr>
        <p:blipFill>
          <a:blip r:embed="rId6" cstate="print">
            <a:extLst>
              <a:ext uri="{28A0092B-C50C-407E-A947-70E740481C1C}">
                <a14:useLocalDpi xmlns:a14="http://schemas.microsoft.com/office/drawing/2010/main" val="0"/>
              </a:ext>
            </a:extLst>
          </a:blip>
          <a:stretch>
            <a:fillRect/>
          </a:stretch>
        </p:blipFill>
        <p:spPr>
          <a:xfrm>
            <a:off x="0" y="8567637"/>
            <a:ext cx="901824" cy="500533"/>
          </a:xfrm>
          <a:prstGeom prst="rect">
            <a:avLst/>
          </a:prstGeom>
        </p:spPr>
      </p:pic>
      <p:pic>
        <p:nvPicPr>
          <p:cNvPr id="27" name="Picture 26"/>
          <p:cNvPicPr/>
          <p:nvPr/>
        </p:nvPicPr>
        <p:blipFill rotWithShape="1">
          <a:blip r:embed="rId7" cstate="print">
            <a:extLst>
              <a:ext uri="{28A0092B-C50C-407E-A947-70E740481C1C}">
                <a14:useLocalDpi xmlns:a14="http://schemas.microsoft.com/office/drawing/2010/main" val="0"/>
              </a:ext>
            </a:extLst>
          </a:blip>
          <a:srcRect r="11998"/>
          <a:stretch/>
        </p:blipFill>
        <p:spPr bwMode="auto">
          <a:xfrm>
            <a:off x="0" y="1286719"/>
            <a:ext cx="602357" cy="548977"/>
          </a:xfrm>
          <a:prstGeom prst="rect">
            <a:avLst/>
          </a:prstGeom>
          <a:ln>
            <a:noFill/>
          </a:ln>
          <a:extLst>
            <a:ext uri="{53640926-AAD7-44D8-BBD7-CCE9431645EC}">
              <a14:shadowObscured xmlns:a14="http://schemas.microsoft.com/office/drawing/2010/main"/>
            </a:ext>
          </a:extLst>
        </p:spPr>
      </p:pic>
      <p:pic>
        <p:nvPicPr>
          <p:cNvPr id="28" name="Picture 27"/>
          <p:cNvPicPr/>
          <p:nvPr/>
        </p:nvPicPr>
        <p:blipFill rotWithShape="1">
          <a:blip r:embed="rId7" cstate="print">
            <a:extLst>
              <a:ext uri="{28A0092B-C50C-407E-A947-70E740481C1C}">
                <a14:useLocalDpi xmlns:a14="http://schemas.microsoft.com/office/drawing/2010/main" val="0"/>
              </a:ext>
            </a:extLst>
          </a:blip>
          <a:srcRect r="11998"/>
          <a:stretch/>
        </p:blipFill>
        <p:spPr bwMode="auto">
          <a:xfrm flipH="1">
            <a:off x="6226347" y="1297276"/>
            <a:ext cx="602357" cy="673477"/>
          </a:xfrm>
          <a:prstGeom prst="rect">
            <a:avLst/>
          </a:prstGeom>
          <a:ln>
            <a:noFill/>
          </a:ln>
          <a:extLst>
            <a:ext uri="{53640926-AAD7-44D8-BBD7-CCE9431645EC}">
              <a14:shadowObscured xmlns:a14="http://schemas.microsoft.com/office/drawing/2010/main"/>
            </a:ext>
          </a:extLst>
        </p:spPr>
      </p:pic>
      <p:pic>
        <p:nvPicPr>
          <p:cNvPr id="14" name="Picture 1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1547" y="-19694"/>
            <a:ext cx="1086454" cy="1014421"/>
          </a:xfrm>
          <a:prstGeom prst="rect">
            <a:avLst/>
          </a:prstGeom>
        </p:spPr>
      </p:pic>
      <p:sp>
        <p:nvSpPr>
          <p:cNvPr id="15" name="22 Rectángulo"/>
          <p:cNvSpPr>
            <a:spLocks noChangeArrowheads="1"/>
          </p:cNvSpPr>
          <p:nvPr/>
        </p:nvSpPr>
        <p:spPr bwMode="auto">
          <a:xfrm>
            <a:off x="1334927" y="60776"/>
            <a:ext cx="4248472"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King of Salem – Government of God</a:t>
            </a:r>
            <a:endParaRPr lang="en-US" altLang="es-MX" sz="2000" dirty="0">
              <a:latin typeface="Harrington" panose="04040505050A02020702" pitchFamily="82" charset="0"/>
            </a:endParaRPr>
          </a:p>
        </p:txBody>
      </p:sp>
      <p:sp>
        <p:nvSpPr>
          <p:cNvPr id="17" name="2 CuadroTexto"/>
          <p:cNvSpPr txBox="1">
            <a:spLocks noChangeArrowheads="1"/>
          </p:cNvSpPr>
          <p:nvPr/>
        </p:nvSpPr>
        <p:spPr bwMode="auto">
          <a:xfrm>
            <a:off x="-28718" y="891700"/>
            <a:ext cx="1992180" cy="430887"/>
          </a:xfrm>
          <a:prstGeom prst="rect">
            <a:avLst/>
          </a:prstGeom>
          <a:noFill/>
          <a:ln w="9525">
            <a:noFill/>
            <a:miter lim="800000"/>
            <a:headEnd/>
            <a:tailEnd/>
          </a:ln>
        </p:spPr>
        <p:txBody>
          <a:bodyPr wrap="square">
            <a:spAutoFit/>
          </a:bodyPr>
          <a:lstStyle/>
          <a:p>
            <a:pPr eaLnBrk="1" hangingPunct="1"/>
            <a:r>
              <a:rPr lang="en-US" altLang="es-MX" sz="1100" b="1" dirty="0" smtClean="0"/>
              <a:t>For MelquisedecLisbet!!</a:t>
            </a:r>
          </a:p>
          <a:p>
            <a:pPr eaLnBrk="1" hangingPunct="1"/>
            <a:r>
              <a:rPr lang="en-US" altLang="es-MX" sz="1100" b="1" dirty="0" smtClean="0"/>
              <a:t>For our Father &amp; our Mother!!</a:t>
            </a:r>
            <a:endParaRPr lang="en-US" altLang="es-MX" sz="1100" b="1" dirty="0"/>
          </a:p>
        </p:txBody>
      </p:sp>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3" y="1317685"/>
            <a:ext cx="6501058" cy="6986528"/>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Make copies of  pages 1, 3 &amp; 4 for the younger SR </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Make copies of  pages 1 &amp; 5 for the older SR</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The collaborator give a brief introduction of the topic and shares the meaning of the following word: </a:t>
            </a:r>
          </a:p>
          <a:p>
            <a:r>
              <a:rPr lang="en-US" sz="1400" dirty="0" smtClean="0">
                <a:latin typeface="Arial" panose="020B0604020202020204" pitchFamily="34" charset="0"/>
                <a:cs typeface="Arial" panose="020B0604020202020204" pitchFamily="34" charset="0"/>
              </a:rPr>
              <a:t>      </a:t>
            </a:r>
            <a:r>
              <a:rPr lang="en-US" sz="1400" b="1" u="sng" dirty="0" smtClean="0">
                <a:latin typeface="Arial" panose="020B0604020202020204" pitchFamily="34" charset="0"/>
                <a:cs typeface="Arial" panose="020B0604020202020204" pitchFamily="34" charset="0"/>
              </a:rPr>
              <a:t>Benefit</a:t>
            </a:r>
            <a:r>
              <a:rPr lang="en-US" sz="1400" dirty="0" smtClean="0">
                <a:latin typeface="Arial" panose="020B0604020202020204" pitchFamily="34" charset="0"/>
                <a:cs typeface="Arial" panose="020B0604020202020204" pitchFamily="34" charset="0"/>
              </a:rPr>
              <a:t>: Everything that is good or turns out positive for the person who </a:t>
            </a:r>
          </a:p>
          <a:p>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gives it or receives it.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if you don’t have access to the </a:t>
            </a:r>
            <a:r>
              <a:rPr lang="en-US" sz="1400" dirty="0" smtClean="0">
                <a:latin typeface="Arial" panose="020B0604020202020204" pitchFamily="34" charset="0"/>
                <a:cs typeface="Arial" panose="020B0604020202020204" pitchFamily="34" charset="0"/>
              </a:rPr>
              <a:t>video</a:t>
            </a:r>
            <a:r>
              <a:rPr lang="en-US" sz="1400" dirty="0" smtClean="0">
                <a:latin typeface="Arial" panose="020B0604020202020204" pitchFamily="34" charset="0"/>
                <a:cs typeface="Arial" panose="020B0604020202020204" pitchFamily="34" charset="0"/>
              </a:rPr>
              <a:t>:</a:t>
            </a:r>
            <a:endParaRPr lang="en-US" sz="1400" dirty="0" smtClean="0">
              <a:solidFill>
                <a:srgbClr val="FF9999"/>
              </a:solidFill>
              <a:latin typeface="Arial" panose="020B0604020202020204" pitchFamily="34" charset="0"/>
              <a:cs typeface="Arial" panose="020B0604020202020204" pitchFamily="34" charset="0"/>
            </a:endParaRPr>
          </a:p>
          <a:p>
            <a:pPr marL="463550" indent="-177800">
              <a:buFont typeface="+mj-lt"/>
              <a:buAutoNum type="arabicPeriod"/>
            </a:pPr>
            <a:r>
              <a:rPr lang="en-US" sz="1400" dirty="0" smtClean="0">
                <a:latin typeface="Arial" panose="020B0604020202020204" pitchFamily="34" charset="0"/>
                <a:cs typeface="Arial" panose="020B0604020202020204" pitchFamily="34" charset="0"/>
              </a:rPr>
              <a:t>Which is God’s perfect plan? The wellbeing for all that come to Them. God has always wanted eternal life for all mankind. </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How can you live in Peace? By having God’s knowledge and obeying Christ Lisbet.</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Mention a few benefits of living in the Order of ML.</a:t>
            </a:r>
          </a:p>
          <a:p>
            <a:pPr marL="285750"/>
            <a:endParaRPr lang="en-US" sz="1400" dirty="0" smtClean="0">
              <a:solidFill>
                <a:srgbClr val="FF999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too answer the questions while the time clock is on the screen of the video.</a:t>
            </a:r>
            <a:endParaRPr lang="en-US" altLang="es-MX"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Activity</a:t>
            </a:r>
            <a:r>
              <a:rPr lang="en-US" sz="1400" dirty="0" smtClean="0">
                <a:latin typeface="Arial" panose="020B0604020202020204" pitchFamily="34" charset="0"/>
                <a:cs typeface="Arial" panose="020B0604020202020204" pitchFamily="34" charset="0"/>
              </a:rPr>
              <a:t>: The Fruits of a Clean Mind </a:t>
            </a:r>
          </a:p>
          <a:p>
            <a:r>
              <a:rPr lang="en-US" sz="1400" dirty="0" smtClean="0">
                <a:latin typeface="Arial" panose="020B0604020202020204" pitchFamily="34" charset="0"/>
                <a:cs typeface="Arial" panose="020B0604020202020204" pitchFamily="34" charset="0"/>
              </a:rPr>
              <a:t>The SR will make the Tree of their mind with the fruits of the Spirit that take us to live in the Perfect Plan of God.</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Color the fruit and the tree</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Cutout the tree and fruits</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Glue the tree and fruit on a construction paper.  Putting together the tree of their clean and pure mind.</a:t>
            </a:r>
          </a:p>
          <a:p>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Materials:         </a:t>
            </a:r>
            <a:endParaRPr lang="en-US"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Crayons / color pencils</a:t>
            </a:r>
          </a:p>
          <a:p>
            <a:pPr marL="171450" indent="-1714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Scissors </a:t>
            </a:r>
          </a:p>
          <a:p>
            <a:pPr marL="171450" indent="-1714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Glue </a:t>
            </a:r>
          </a:p>
          <a:p>
            <a:pPr marL="171450" indent="-1714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Construction Paper</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pic>
        <p:nvPicPr>
          <p:cNvPr id="10" name="Picture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1547" y="-19694"/>
            <a:ext cx="1086454" cy="1014421"/>
          </a:xfrm>
          <a:prstGeom prst="rect">
            <a:avLst/>
          </a:prstGeom>
        </p:spPr>
      </p:pic>
      <p:sp>
        <p:nvSpPr>
          <p:cNvPr id="12" name="22 Rectángulo"/>
          <p:cNvSpPr>
            <a:spLocks noChangeArrowheads="1"/>
          </p:cNvSpPr>
          <p:nvPr/>
        </p:nvSpPr>
        <p:spPr bwMode="auto">
          <a:xfrm>
            <a:off x="1334927" y="60776"/>
            <a:ext cx="4248472"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King of Salem – Government of God</a:t>
            </a:r>
            <a:endParaRPr lang="en-US" altLang="es-MX" sz="2000" dirty="0">
              <a:latin typeface="Harrington" panose="04040505050A02020702" pitchFamily="82" charset="0"/>
            </a:endParaRPr>
          </a:p>
        </p:txBody>
      </p:sp>
      <p:sp>
        <p:nvSpPr>
          <p:cNvPr id="14" name="Rectangle 13"/>
          <p:cNvSpPr/>
          <p:nvPr/>
        </p:nvSpPr>
        <p:spPr>
          <a:xfrm>
            <a:off x="1334927" y="459537"/>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#161 God’s Perfect Plan</a:t>
            </a:r>
            <a:endParaRPr lang="en-US" sz="1600" dirty="0">
              <a:latin typeface="Century Gothic" panose="020B0502020202020204" pitchFamily="34" charset="0"/>
            </a:endParaRPr>
          </a:p>
        </p:txBody>
      </p:sp>
      <p:sp>
        <p:nvSpPr>
          <p:cNvPr id="15" name="68 Rectángulo"/>
          <p:cNvSpPr>
            <a:spLocks noChangeArrowheads="1"/>
          </p:cNvSpPr>
          <p:nvPr/>
        </p:nvSpPr>
        <p:spPr bwMode="auto">
          <a:xfrm>
            <a:off x="2168036" y="859587"/>
            <a:ext cx="2448273" cy="307777"/>
          </a:xfrm>
          <a:prstGeom prst="rect">
            <a:avLst/>
          </a:prstGeom>
          <a:noFill/>
          <a:ln w="9525">
            <a:noFill/>
            <a:miter lim="800000"/>
            <a:headEnd/>
            <a:tailEnd/>
          </a:ln>
        </p:spPr>
        <p:txBody>
          <a:bodyPr wrap="square">
            <a:spAutoFit/>
          </a:bodyPr>
          <a:lstStyle/>
          <a:p>
            <a:pPr algn="ctr" eaLnBrk="1" hangingPunct="1"/>
            <a:r>
              <a:rPr lang="en-US" altLang="es-MX" sz="1400" dirty="0" smtClean="0">
                <a:latin typeface="Century Gothic" panose="020B0502020202020204" pitchFamily="34" charset="0"/>
                <a:cs typeface="Arial" panose="020B0604020202020204" pitchFamily="34" charset="0"/>
              </a:rPr>
              <a:t>Page for the Collaborator</a:t>
            </a:r>
            <a:endParaRPr lang="en-US"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2" y="798091"/>
            <a:ext cx="6816265" cy="8087022"/>
          </a:xfrm>
          <a:prstGeom prst="rect">
            <a:avLst/>
          </a:prstGeom>
        </p:spPr>
      </p:pic>
      <p:pic>
        <p:nvPicPr>
          <p:cNvPr id="7" name="Picture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1547" y="-19694"/>
            <a:ext cx="1086454" cy="1014421"/>
          </a:xfrm>
          <a:prstGeom prst="rect">
            <a:avLst/>
          </a:prstGeom>
        </p:spPr>
      </p:pic>
      <p:sp>
        <p:nvSpPr>
          <p:cNvPr id="8" name="22 Rectángulo"/>
          <p:cNvSpPr>
            <a:spLocks noChangeArrowheads="1"/>
          </p:cNvSpPr>
          <p:nvPr/>
        </p:nvSpPr>
        <p:spPr bwMode="auto">
          <a:xfrm>
            <a:off x="1334927" y="60776"/>
            <a:ext cx="4248472"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King of Salem – Government of God</a:t>
            </a:r>
            <a:endParaRPr lang="en-US" altLang="es-MX" sz="2000" dirty="0">
              <a:latin typeface="Harrington" panose="04040505050A02020702" pitchFamily="82" charset="0"/>
            </a:endParaRPr>
          </a:p>
        </p:txBody>
      </p:sp>
      <p:sp>
        <p:nvSpPr>
          <p:cNvPr id="9" name="Rectangle 8"/>
          <p:cNvSpPr/>
          <p:nvPr/>
        </p:nvSpPr>
        <p:spPr>
          <a:xfrm>
            <a:off x="1334927" y="459537"/>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#161 God’s Perfect Plan</a:t>
            </a:r>
            <a:endParaRPr lang="en-US" sz="1600" dirty="0">
              <a:latin typeface="Century Gothic" panose="020B0502020202020204" pitchFamily="34" charset="0"/>
            </a:endParaRPr>
          </a:p>
        </p:txBody>
      </p:sp>
      <p:sp>
        <p:nvSpPr>
          <p:cNvPr id="2" name="TextBox 1"/>
          <p:cNvSpPr txBox="1"/>
          <p:nvPr/>
        </p:nvSpPr>
        <p:spPr>
          <a:xfrm>
            <a:off x="1772816" y="8774668"/>
            <a:ext cx="3122716" cy="369332"/>
          </a:xfrm>
          <a:prstGeom prst="rect">
            <a:avLst/>
          </a:prstGeom>
          <a:noFill/>
        </p:spPr>
        <p:txBody>
          <a:bodyPr wrap="square" rtlCol="0">
            <a:spAutoFit/>
          </a:bodyPr>
          <a:lstStyle/>
          <a:p>
            <a:r>
              <a:rPr lang="en-US" b="1" dirty="0" smtClean="0"/>
              <a:t>THE FRUITS OF A CLEAN MIND</a:t>
            </a:r>
            <a:endParaRPr lang="en-US" b="1" dirty="0"/>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452" y="6713176"/>
            <a:ext cx="1242517" cy="144635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1548" y="6543348"/>
            <a:ext cx="1124363" cy="1702840"/>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7161" y="6948264"/>
            <a:ext cx="1486719" cy="1448495"/>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84667" y="3856785"/>
            <a:ext cx="1443700" cy="1622420"/>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9797" y="4089987"/>
            <a:ext cx="1561587" cy="1731112"/>
          </a:xfrm>
          <a:prstGeom prst="rect">
            <a:avLst/>
          </a:prstGeom>
        </p:spPr>
      </p:pic>
      <p:pic>
        <p:nvPicPr>
          <p:cNvPr id="17" name="Picture 16"/>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a:off x="380110" y="1348018"/>
            <a:ext cx="1272639" cy="1704402"/>
          </a:xfrm>
          <a:prstGeom prst="rect">
            <a:avLst/>
          </a:prstGeom>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17752" y="1371837"/>
            <a:ext cx="1155192" cy="1404613"/>
          </a:xfrm>
          <a:prstGeom prst="rect">
            <a:avLst/>
          </a:prstGeom>
        </p:spPr>
      </p:pic>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6913" y="3589324"/>
            <a:ext cx="1743946" cy="2954024"/>
          </a:xfrm>
          <a:prstGeom prst="rect">
            <a:avLst/>
          </a:prstGeom>
        </p:spPr>
      </p:pic>
      <p:pic>
        <p:nvPicPr>
          <p:cNvPr id="21" name="Picture 2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72135" y="1011351"/>
            <a:ext cx="1708993" cy="2041068"/>
          </a:xfrm>
          <a:prstGeom prst="rect">
            <a:avLst/>
          </a:prstGeom>
        </p:spPr>
      </p:pic>
      <p:sp>
        <p:nvSpPr>
          <p:cNvPr id="23" name="TextBox 22"/>
          <p:cNvSpPr txBox="1"/>
          <p:nvPr/>
        </p:nvSpPr>
        <p:spPr>
          <a:xfrm>
            <a:off x="2981316" y="2449553"/>
            <a:ext cx="895139" cy="369332"/>
          </a:xfrm>
          <a:prstGeom prst="rect">
            <a:avLst/>
          </a:prstGeom>
          <a:noFill/>
        </p:spPr>
        <p:txBody>
          <a:bodyPr wrap="square" rtlCol="0">
            <a:spAutoFit/>
          </a:bodyPr>
          <a:lstStyle/>
          <a:p>
            <a:r>
              <a:rPr lang="en-US" dirty="0" smtClean="0"/>
              <a:t> LOVE</a:t>
            </a:r>
            <a:endParaRPr lang="en-US" dirty="0"/>
          </a:p>
        </p:txBody>
      </p:sp>
      <p:sp>
        <p:nvSpPr>
          <p:cNvPr id="27" name="TextBox 26"/>
          <p:cNvSpPr txBox="1"/>
          <p:nvPr/>
        </p:nvSpPr>
        <p:spPr>
          <a:xfrm rot="2812722">
            <a:off x="5597507" y="7508425"/>
            <a:ext cx="1295661" cy="369332"/>
          </a:xfrm>
          <a:prstGeom prst="rect">
            <a:avLst/>
          </a:prstGeom>
          <a:noFill/>
        </p:spPr>
        <p:txBody>
          <a:bodyPr wrap="square" rtlCol="0">
            <a:spAutoFit/>
          </a:bodyPr>
          <a:lstStyle/>
          <a:p>
            <a:pPr algn="ctr"/>
            <a:r>
              <a:rPr lang="en-US" b="1" dirty="0" smtClean="0"/>
              <a:t>Faithful</a:t>
            </a:r>
            <a:endParaRPr lang="en-US" b="1" dirty="0"/>
          </a:p>
        </p:txBody>
      </p:sp>
      <p:sp>
        <p:nvSpPr>
          <p:cNvPr id="28" name="TextBox 27"/>
          <p:cNvSpPr txBox="1"/>
          <p:nvPr/>
        </p:nvSpPr>
        <p:spPr>
          <a:xfrm>
            <a:off x="260648" y="7376935"/>
            <a:ext cx="1300896" cy="369332"/>
          </a:xfrm>
          <a:prstGeom prst="rect">
            <a:avLst/>
          </a:prstGeom>
          <a:noFill/>
        </p:spPr>
        <p:txBody>
          <a:bodyPr wrap="square" rtlCol="0">
            <a:spAutoFit/>
          </a:bodyPr>
          <a:lstStyle/>
          <a:p>
            <a:pPr algn="ctr"/>
            <a:r>
              <a:rPr lang="en-US" b="1" dirty="0" smtClean="0"/>
              <a:t>PATIENCE</a:t>
            </a:r>
            <a:endParaRPr lang="en-US" b="1" dirty="0"/>
          </a:p>
        </p:txBody>
      </p:sp>
      <p:sp>
        <p:nvSpPr>
          <p:cNvPr id="29" name="TextBox 28"/>
          <p:cNvSpPr txBox="1"/>
          <p:nvPr/>
        </p:nvSpPr>
        <p:spPr>
          <a:xfrm rot="19661395">
            <a:off x="2810776" y="7508424"/>
            <a:ext cx="1485585" cy="369332"/>
          </a:xfrm>
          <a:prstGeom prst="rect">
            <a:avLst/>
          </a:prstGeom>
          <a:noFill/>
        </p:spPr>
        <p:txBody>
          <a:bodyPr wrap="square" rtlCol="0">
            <a:spAutoFit/>
          </a:bodyPr>
          <a:lstStyle/>
          <a:p>
            <a:pPr algn="ctr"/>
            <a:r>
              <a:rPr lang="en-US" b="1" dirty="0" smtClean="0"/>
              <a:t>FRIENDLY</a:t>
            </a:r>
            <a:endParaRPr lang="en-US" b="1" dirty="0"/>
          </a:p>
        </p:txBody>
      </p:sp>
      <p:sp>
        <p:nvSpPr>
          <p:cNvPr id="30" name="TextBox 29"/>
          <p:cNvSpPr txBox="1"/>
          <p:nvPr/>
        </p:nvSpPr>
        <p:spPr>
          <a:xfrm rot="18954609">
            <a:off x="2782302" y="5299738"/>
            <a:ext cx="1413467" cy="369332"/>
          </a:xfrm>
          <a:prstGeom prst="rect">
            <a:avLst/>
          </a:prstGeom>
          <a:noFill/>
        </p:spPr>
        <p:txBody>
          <a:bodyPr wrap="square" rtlCol="0">
            <a:spAutoFit/>
          </a:bodyPr>
          <a:lstStyle/>
          <a:p>
            <a:r>
              <a:rPr lang="en-US" b="1" dirty="0" smtClean="0"/>
              <a:t>HAPPINESS</a:t>
            </a:r>
            <a:endParaRPr lang="en-US" b="1" dirty="0"/>
          </a:p>
        </p:txBody>
      </p:sp>
      <p:sp>
        <p:nvSpPr>
          <p:cNvPr id="31" name="TextBox 30"/>
          <p:cNvSpPr txBox="1"/>
          <p:nvPr/>
        </p:nvSpPr>
        <p:spPr>
          <a:xfrm rot="18418787">
            <a:off x="5705067" y="4632377"/>
            <a:ext cx="1179946" cy="646331"/>
          </a:xfrm>
          <a:prstGeom prst="rect">
            <a:avLst/>
          </a:prstGeom>
          <a:noFill/>
        </p:spPr>
        <p:txBody>
          <a:bodyPr wrap="square" rtlCol="0">
            <a:spAutoFit/>
          </a:bodyPr>
          <a:lstStyle/>
          <a:p>
            <a:r>
              <a:rPr lang="en-US" dirty="0" smtClean="0"/>
              <a:t>SELF</a:t>
            </a:r>
            <a:endParaRPr lang="en-US" dirty="0" smtClean="0"/>
          </a:p>
          <a:p>
            <a:r>
              <a:rPr lang="en-US" dirty="0" smtClean="0"/>
              <a:t>CONTROL</a:t>
            </a:r>
            <a:endParaRPr lang="en-US" dirty="0"/>
          </a:p>
        </p:txBody>
      </p:sp>
      <p:sp>
        <p:nvSpPr>
          <p:cNvPr id="32" name="TextBox 31"/>
          <p:cNvSpPr txBox="1"/>
          <p:nvPr/>
        </p:nvSpPr>
        <p:spPr>
          <a:xfrm rot="1396923">
            <a:off x="400965" y="2044194"/>
            <a:ext cx="1280502" cy="369332"/>
          </a:xfrm>
          <a:prstGeom prst="rect">
            <a:avLst/>
          </a:prstGeom>
          <a:noFill/>
        </p:spPr>
        <p:txBody>
          <a:bodyPr wrap="square" rtlCol="0">
            <a:spAutoFit/>
          </a:bodyPr>
          <a:lstStyle/>
          <a:p>
            <a:pPr algn="ctr"/>
            <a:r>
              <a:rPr lang="en-US" dirty="0" smtClean="0"/>
              <a:t>HUMBLE</a:t>
            </a:r>
            <a:endParaRPr lang="en-US" dirty="0"/>
          </a:p>
        </p:txBody>
      </p:sp>
      <p:sp>
        <p:nvSpPr>
          <p:cNvPr id="33" name="TextBox 32"/>
          <p:cNvSpPr txBox="1"/>
          <p:nvPr/>
        </p:nvSpPr>
        <p:spPr>
          <a:xfrm rot="20934664">
            <a:off x="310967" y="4207707"/>
            <a:ext cx="805694" cy="369332"/>
          </a:xfrm>
          <a:prstGeom prst="rect">
            <a:avLst/>
          </a:prstGeom>
          <a:noFill/>
        </p:spPr>
        <p:txBody>
          <a:bodyPr wrap="square" rtlCol="0">
            <a:spAutoFit/>
          </a:bodyPr>
          <a:lstStyle/>
          <a:p>
            <a:r>
              <a:rPr lang="en-US" dirty="0" smtClean="0"/>
              <a:t>Peace</a:t>
            </a:r>
            <a:endParaRPr lang="en-US" dirty="0"/>
          </a:p>
        </p:txBody>
      </p:sp>
      <p:sp>
        <p:nvSpPr>
          <p:cNvPr id="34" name="TextBox 33"/>
          <p:cNvSpPr txBox="1"/>
          <p:nvPr/>
        </p:nvSpPr>
        <p:spPr>
          <a:xfrm rot="19661395">
            <a:off x="5601428" y="1968405"/>
            <a:ext cx="1042106" cy="369332"/>
          </a:xfrm>
          <a:prstGeom prst="rect">
            <a:avLst/>
          </a:prstGeom>
          <a:noFill/>
        </p:spPr>
        <p:txBody>
          <a:bodyPr wrap="square" rtlCol="0">
            <a:spAutoFit/>
          </a:bodyPr>
          <a:lstStyle/>
          <a:p>
            <a:r>
              <a:rPr lang="en-US" b="1" dirty="0" smtClean="0"/>
              <a:t>Kindness</a:t>
            </a:r>
            <a:endParaRPr lang="en-US" b="1" dirty="0"/>
          </a:p>
        </p:txBody>
      </p:sp>
      <p:pic>
        <p:nvPicPr>
          <p:cNvPr id="25" name="Picture 24"/>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1547" y="-19694"/>
            <a:ext cx="1086454" cy="1014421"/>
          </a:xfrm>
          <a:prstGeom prst="rect">
            <a:avLst/>
          </a:prstGeom>
        </p:spPr>
      </p:pic>
      <p:sp>
        <p:nvSpPr>
          <p:cNvPr id="26" name="22 Rectángulo"/>
          <p:cNvSpPr>
            <a:spLocks noChangeArrowheads="1"/>
          </p:cNvSpPr>
          <p:nvPr/>
        </p:nvSpPr>
        <p:spPr bwMode="auto">
          <a:xfrm>
            <a:off x="1334927" y="60776"/>
            <a:ext cx="4248472"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King of Salem – Government of God</a:t>
            </a:r>
            <a:endParaRPr lang="en-US" altLang="es-MX" sz="2000" dirty="0">
              <a:latin typeface="Harrington" panose="04040505050A02020702" pitchFamily="82" charset="0"/>
            </a:endParaRPr>
          </a:p>
        </p:txBody>
      </p:sp>
      <p:sp>
        <p:nvSpPr>
          <p:cNvPr id="35" name="Rectangle 34"/>
          <p:cNvSpPr/>
          <p:nvPr/>
        </p:nvSpPr>
        <p:spPr>
          <a:xfrm>
            <a:off x="1334927" y="459537"/>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#161 God’s Perfect Plan</a:t>
            </a:r>
            <a:endParaRPr lang="en-US" sz="1600" dirty="0">
              <a:latin typeface="Century Gothic" panose="020B0502020202020204" pitchFamily="34" charset="0"/>
            </a:endParaRPr>
          </a:p>
        </p:txBody>
      </p:sp>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 y="34086"/>
            <a:ext cx="1179120" cy="874450"/>
          </a:xfrm>
          <a:prstGeom prst="rect">
            <a:avLst/>
          </a:prstGeom>
        </p:spPr>
      </p:pic>
      <p:sp>
        <p:nvSpPr>
          <p:cNvPr id="4" name="TextBox 3"/>
          <p:cNvSpPr txBox="1"/>
          <p:nvPr/>
        </p:nvSpPr>
        <p:spPr>
          <a:xfrm>
            <a:off x="3501008" y="6006715"/>
            <a:ext cx="3007808" cy="369332"/>
          </a:xfrm>
          <a:prstGeom prst="rect">
            <a:avLst/>
          </a:prstGeom>
          <a:solidFill>
            <a:schemeClr val="bg1"/>
          </a:solidFill>
        </p:spPr>
        <p:txBody>
          <a:bodyPr wrap="square" rtlCol="0">
            <a:spAutoFit/>
          </a:bodyPr>
          <a:lstStyle/>
          <a:p>
            <a:endParaRPr lang="en-US" dirty="0"/>
          </a:p>
        </p:txBody>
      </p:sp>
      <p:pic>
        <p:nvPicPr>
          <p:cNvPr id="10" name="Picture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71547" y="-19694"/>
            <a:ext cx="1086454" cy="1014421"/>
          </a:xfrm>
          <a:prstGeom prst="rect">
            <a:avLst/>
          </a:prstGeom>
        </p:spPr>
      </p:pic>
      <p:sp>
        <p:nvSpPr>
          <p:cNvPr id="12" name="22 Rectángulo"/>
          <p:cNvSpPr>
            <a:spLocks noChangeArrowheads="1"/>
          </p:cNvSpPr>
          <p:nvPr/>
        </p:nvSpPr>
        <p:spPr bwMode="auto">
          <a:xfrm>
            <a:off x="1334927" y="60776"/>
            <a:ext cx="4248472"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King of Salem – Government of God</a:t>
            </a:r>
            <a:endParaRPr lang="en-US" altLang="es-MX" sz="2000" dirty="0">
              <a:latin typeface="Harrington" panose="04040505050A02020702" pitchFamily="82" charset="0"/>
            </a:endParaRPr>
          </a:p>
        </p:txBody>
      </p:sp>
      <p:sp>
        <p:nvSpPr>
          <p:cNvPr id="13" name="Rectangle 12"/>
          <p:cNvSpPr/>
          <p:nvPr/>
        </p:nvSpPr>
        <p:spPr>
          <a:xfrm>
            <a:off x="1334927" y="459537"/>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#161 God’s Perfect Plan</a:t>
            </a:r>
            <a:endParaRPr lang="en-US" sz="1600" dirty="0">
              <a:latin typeface="Century Gothic" panose="020B0502020202020204" pitchFamily="34" charset="0"/>
            </a:endParaRPr>
          </a:p>
        </p:txBody>
      </p:sp>
      <p:sp>
        <p:nvSpPr>
          <p:cNvPr id="2" name="TextBox 1"/>
          <p:cNvSpPr txBox="1"/>
          <p:nvPr/>
        </p:nvSpPr>
        <p:spPr>
          <a:xfrm>
            <a:off x="404664" y="1115616"/>
            <a:ext cx="6104152" cy="5863144"/>
          </a:xfrm>
          <a:prstGeom prst="rect">
            <a:avLst/>
          </a:prstGeom>
          <a:noFill/>
        </p:spPr>
        <p:txBody>
          <a:bodyPr wrap="square" rtlCol="0">
            <a:spAutoFit/>
          </a:bodyPr>
          <a:lstStyle/>
          <a:p>
            <a:pPr algn="ctr"/>
            <a:r>
              <a:rPr lang="en-US" sz="1700" dirty="0" smtClean="0">
                <a:latin typeface="Arial" panose="020B0604020202020204" pitchFamily="34" charset="0"/>
                <a:cs typeface="Arial" panose="020B0604020202020204" pitchFamily="34" charset="0"/>
              </a:rPr>
              <a:t>Use the words in the box below to complete the sentences.</a:t>
            </a:r>
          </a:p>
          <a:p>
            <a:endParaRPr lang="en-US" sz="1700" dirty="0" smtClean="0">
              <a:latin typeface="Arial" panose="020B0604020202020204" pitchFamily="34" charset="0"/>
              <a:cs typeface="Arial" panose="020B0604020202020204" pitchFamily="34" charset="0"/>
            </a:endParaRPr>
          </a:p>
          <a:p>
            <a:r>
              <a:rPr lang="en-US" sz="1700" dirty="0" smtClean="0">
                <a:latin typeface="Arial" panose="020B0604020202020204" pitchFamily="34" charset="0"/>
                <a:cs typeface="Arial" panose="020B0604020202020204" pitchFamily="34" charset="0"/>
              </a:rPr>
              <a:t>Benefits of living in the Order of MelquisedecLisbet:</a:t>
            </a:r>
          </a:p>
          <a:p>
            <a:endParaRPr lang="en-US" sz="17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smtClean="0">
                <a:latin typeface="Arial" panose="020B0604020202020204" pitchFamily="34" charset="0"/>
                <a:cs typeface="Arial" panose="020B0604020202020204" pitchFamily="34" charset="0"/>
              </a:rPr>
              <a:t>Have _______________ </a:t>
            </a:r>
            <a:r>
              <a:rPr lang="en-US" sz="1700" dirty="0">
                <a:latin typeface="Arial" panose="020B0604020202020204" pitchFamily="34" charset="0"/>
                <a:cs typeface="Arial" panose="020B0604020202020204" pitchFamily="34" charset="0"/>
              </a:rPr>
              <a:t>and Eternal </a:t>
            </a:r>
            <a:r>
              <a:rPr lang="en-US" sz="1700" dirty="0" smtClean="0">
                <a:latin typeface="Arial" panose="020B0604020202020204" pitchFamily="34" charset="0"/>
                <a:cs typeface="Arial" panose="020B0604020202020204" pitchFamily="34" charset="0"/>
              </a:rPr>
              <a:t>Life</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smtClean="0">
                <a:latin typeface="Arial" panose="020B0604020202020204" pitchFamily="34" charset="0"/>
                <a:cs typeface="Arial" panose="020B0604020202020204" pitchFamily="34" charset="0"/>
              </a:rPr>
              <a:t>Live in ________ </a:t>
            </a:r>
          </a:p>
          <a:p>
            <a:endParaRPr lang="en-US" sz="17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smtClean="0">
                <a:latin typeface="Arial" panose="020B0604020202020204" pitchFamily="34" charset="0"/>
                <a:cs typeface="Arial" panose="020B0604020202020204" pitchFamily="34" charset="0"/>
              </a:rPr>
              <a:t>Have </a:t>
            </a:r>
            <a:r>
              <a:rPr lang="en-US" sz="1700" dirty="0">
                <a:latin typeface="Arial" panose="020B0604020202020204" pitchFamily="34" charset="0"/>
                <a:cs typeface="Arial" panose="020B0604020202020204" pitchFamily="34" charset="0"/>
              </a:rPr>
              <a:t>renewed strengths and </a:t>
            </a:r>
            <a:r>
              <a:rPr lang="en-US" sz="1700" dirty="0" smtClean="0">
                <a:latin typeface="Arial" panose="020B0604020202020204" pitchFamily="34" charset="0"/>
                <a:cs typeface="Arial" panose="020B0604020202020204" pitchFamily="34" charset="0"/>
              </a:rPr>
              <a:t>_____________ Health</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Have </a:t>
            </a:r>
            <a:r>
              <a:rPr lang="en-US" sz="1700" dirty="0" smtClean="0">
                <a:latin typeface="Arial" panose="020B0604020202020204" pitchFamily="34" charset="0"/>
                <a:cs typeface="Arial" panose="020B0604020202020204" pitchFamily="34" charset="0"/>
              </a:rPr>
              <a:t>_____________ </a:t>
            </a:r>
            <a:r>
              <a:rPr lang="en-US" sz="1700" dirty="0">
                <a:latin typeface="Arial" panose="020B0604020202020204" pitchFamily="34" charset="0"/>
                <a:cs typeface="Arial" panose="020B0604020202020204" pitchFamily="34" charset="0"/>
              </a:rPr>
              <a:t>over everything, specially being saved from physical </a:t>
            </a:r>
            <a:r>
              <a:rPr lang="en-US" sz="1700" dirty="0" smtClean="0">
                <a:latin typeface="Arial" panose="020B0604020202020204" pitchFamily="34" charset="0"/>
                <a:cs typeface="Arial" panose="020B0604020202020204" pitchFamily="34" charset="0"/>
              </a:rPr>
              <a:t>death</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Live a tranquil </a:t>
            </a:r>
            <a:r>
              <a:rPr lang="en-US" sz="1700" dirty="0" smtClean="0">
                <a:latin typeface="Arial" panose="020B0604020202020204" pitchFamily="34" charset="0"/>
                <a:cs typeface="Arial" panose="020B0604020202020204" pitchFamily="34" charset="0"/>
              </a:rPr>
              <a:t>__________, </a:t>
            </a:r>
            <a:r>
              <a:rPr lang="en-US" sz="1700" dirty="0">
                <a:latin typeface="Arial" panose="020B0604020202020204" pitchFamily="34" charset="0"/>
                <a:cs typeface="Arial" panose="020B0604020202020204" pitchFamily="34" charset="0"/>
              </a:rPr>
              <a:t>without fearing anything </a:t>
            </a:r>
            <a:r>
              <a:rPr lang="en-US" sz="1700" dirty="0" smtClean="0">
                <a:latin typeface="Arial" panose="020B0604020202020204" pitchFamily="34" charset="0"/>
                <a:cs typeface="Arial" panose="020B0604020202020204" pitchFamily="34" charset="0"/>
              </a:rPr>
              <a:t>bad</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Have </a:t>
            </a:r>
            <a:r>
              <a:rPr lang="en-US" sz="1700" dirty="0" smtClean="0">
                <a:latin typeface="Arial" panose="020B0604020202020204" pitchFamily="34" charset="0"/>
                <a:cs typeface="Arial" panose="020B0604020202020204" pitchFamily="34" charset="0"/>
              </a:rPr>
              <a:t>______________ </a:t>
            </a:r>
            <a:r>
              <a:rPr lang="en-US" sz="1700" dirty="0">
                <a:latin typeface="Arial" panose="020B0604020202020204" pitchFamily="34" charset="0"/>
                <a:cs typeface="Arial" panose="020B0604020202020204" pitchFamily="34" charset="0"/>
              </a:rPr>
              <a:t>so big that the carnal mind can’t even </a:t>
            </a:r>
            <a:r>
              <a:rPr lang="en-US" sz="1700" dirty="0" smtClean="0">
                <a:latin typeface="Arial" panose="020B0604020202020204" pitchFamily="34" charset="0"/>
                <a:cs typeface="Arial" panose="020B0604020202020204" pitchFamily="34" charset="0"/>
              </a:rPr>
              <a:t>understand</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Have the </a:t>
            </a:r>
            <a:r>
              <a:rPr lang="en-US" sz="1700" dirty="0" smtClean="0">
                <a:latin typeface="Arial" panose="020B0604020202020204" pitchFamily="34" charset="0"/>
                <a:cs typeface="Arial" panose="020B0604020202020204" pitchFamily="34" charset="0"/>
              </a:rPr>
              <a:t>_____________ </a:t>
            </a:r>
            <a:r>
              <a:rPr lang="en-US" sz="1700" dirty="0">
                <a:latin typeface="Arial" panose="020B0604020202020204" pitchFamily="34" charset="0"/>
                <a:cs typeface="Arial" panose="020B0604020202020204" pitchFamily="34" charset="0"/>
              </a:rPr>
              <a:t>of God, their </a:t>
            </a:r>
            <a:r>
              <a:rPr lang="en-US" sz="1700" dirty="0" smtClean="0">
                <a:latin typeface="Arial" panose="020B0604020202020204" pitchFamily="34" charset="0"/>
                <a:cs typeface="Arial" panose="020B0604020202020204" pitchFamily="34" charset="0"/>
              </a:rPr>
              <a:t>Knowledge</a:t>
            </a:r>
          </a:p>
          <a:p>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Live in </a:t>
            </a:r>
            <a:r>
              <a:rPr lang="en-US" sz="1700" dirty="0" smtClean="0">
                <a:latin typeface="Arial" panose="020B0604020202020204" pitchFamily="34" charset="0"/>
                <a:cs typeface="Arial" panose="020B0604020202020204" pitchFamily="34" charset="0"/>
              </a:rPr>
              <a:t>____________________.</a:t>
            </a:r>
            <a:endParaRPr lang="en-US" sz="1700" dirty="0">
              <a:latin typeface="Arial" panose="020B0604020202020204" pitchFamily="34" charset="0"/>
              <a:cs typeface="Arial" panose="020B0604020202020204" pitchFamily="34" charset="0"/>
            </a:endParaRPr>
          </a:p>
          <a:p>
            <a:endParaRPr lang="en-US" dirty="0"/>
          </a:p>
        </p:txBody>
      </p:sp>
      <p:sp>
        <p:nvSpPr>
          <p:cNvPr id="3" name="TextBox 2"/>
          <p:cNvSpPr txBox="1"/>
          <p:nvPr/>
        </p:nvSpPr>
        <p:spPr>
          <a:xfrm>
            <a:off x="1772816" y="7164288"/>
            <a:ext cx="1201733" cy="1754326"/>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Victory</a:t>
            </a:r>
          </a:p>
          <a:p>
            <a:r>
              <a:rPr lang="en-US" dirty="0" smtClean="0">
                <a:latin typeface="Arial" panose="020B0604020202020204" pitchFamily="34" charset="0"/>
                <a:cs typeface="Arial" panose="020B0604020202020204" pitchFamily="34" charset="0"/>
              </a:rPr>
              <a:t>Peace</a:t>
            </a:r>
          </a:p>
          <a:p>
            <a:r>
              <a:rPr lang="en-US" dirty="0" smtClean="0">
                <a:latin typeface="Arial" panose="020B0604020202020204" pitchFamily="34" charset="0"/>
                <a:cs typeface="Arial" panose="020B0604020202020204" pitchFamily="34" charset="0"/>
              </a:rPr>
              <a:t>Abundant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Perfect</a:t>
            </a:r>
          </a:p>
          <a:p>
            <a:endParaRPr lang="en-US" dirty="0">
              <a:latin typeface="Arial" panose="020B0604020202020204" pitchFamily="34" charset="0"/>
              <a:cs typeface="Arial" panose="020B0604020202020204" pitchFamily="34" charset="0"/>
            </a:endParaRPr>
          </a:p>
          <a:p>
            <a:endParaRPr lang="en-US" dirty="0"/>
          </a:p>
        </p:txBody>
      </p:sp>
      <p:sp>
        <p:nvSpPr>
          <p:cNvPr id="14" name="TextBox 13"/>
          <p:cNvSpPr txBox="1"/>
          <p:nvPr/>
        </p:nvSpPr>
        <p:spPr>
          <a:xfrm>
            <a:off x="3618450" y="7164288"/>
            <a:ext cx="1357490" cy="1754326"/>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Prosperity</a:t>
            </a:r>
          </a:p>
          <a:p>
            <a:r>
              <a:rPr lang="en-US" dirty="0" smtClean="0">
                <a:latin typeface="Arial" panose="020B0604020202020204" pitchFamily="34" charset="0"/>
                <a:cs typeface="Arial" panose="020B0604020202020204" pitchFamily="34" charset="0"/>
              </a:rPr>
              <a:t>Rest</a:t>
            </a:r>
          </a:p>
          <a:p>
            <a:r>
              <a:rPr lang="en-US" dirty="0" smtClean="0">
                <a:latin typeface="Arial" panose="020B0604020202020204" pitchFamily="34" charset="0"/>
                <a:cs typeface="Arial" panose="020B0604020202020204" pitchFamily="34" charset="0"/>
              </a:rPr>
              <a:t>Life</a:t>
            </a:r>
          </a:p>
          <a:p>
            <a:r>
              <a:rPr lang="en-US" dirty="0" smtClean="0">
                <a:latin typeface="Arial" panose="020B0604020202020204" pitchFamily="34" charset="0"/>
                <a:cs typeface="Arial" panose="020B0604020202020204" pitchFamily="34" charset="0"/>
              </a:rPr>
              <a:t>Wisdom</a:t>
            </a:r>
          </a:p>
          <a:p>
            <a:endParaRPr lang="en-US" dirty="0">
              <a:latin typeface="Arial" panose="020B0604020202020204" pitchFamily="34" charset="0"/>
              <a:cs typeface="Arial" panose="020B0604020202020204" pitchFamily="34" charset="0"/>
            </a:endParaRPr>
          </a:p>
          <a:p>
            <a:endParaRPr lang="en-US" dirty="0"/>
          </a:p>
        </p:txBody>
      </p:sp>
      <p:sp>
        <p:nvSpPr>
          <p:cNvPr id="5" name="Rectangle 4"/>
          <p:cNvSpPr/>
          <p:nvPr/>
        </p:nvSpPr>
        <p:spPr>
          <a:xfrm>
            <a:off x="1412776" y="7164288"/>
            <a:ext cx="3822265" cy="1224136"/>
          </a:xfrm>
          <a:prstGeom prst="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531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1065950</TotalTime>
  <Words>834</Words>
  <Application>Microsoft Office PowerPoint</Application>
  <PresentationFormat>On-screen Show (4:3)</PresentationFormat>
  <Paragraphs>109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Tanyacxoxo</cp:lastModifiedBy>
  <cp:revision>7916</cp:revision>
  <cp:lastPrinted>2015-12-22T05:03:42Z</cp:lastPrinted>
  <dcterms:created xsi:type="dcterms:W3CDTF">2011-04-01T14:17:38Z</dcterms:created>
  <dcterms:modified xsi:type="dcterms:W3CDTF">2017-12-08T21:58:58Z</dcterms:modified>
</cp:coreProperties>
</file>