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77" r:id="rId4"/>
    <p:sldId id="279" r:id="rId5"/>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 uri="{2D200454-40CA-4A62-9FC3-DE9A4176ACB9}">
      <p15:notesGuideLst xmlns="" xmlns:p15="http://schemas.microsoft.com/office/powerpoint/2012/main">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6BB00"/>
    <a:srgbClr val="F2B800"/>
    <a:srgbClr val="178317"/>
    <a:srgbClr val="009A46"/>
    <a:srgbClr val="652B91"/>
    <a:srgbClr val="7F6AFA"/>
    <a:srgbClr val="2006BA"/>
    <a:srgbClr val="004821"/>
    <a:srgbClr val="F26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662" autoAdjust="0"/>
    <p:restoredTop sz="94434" autoAdjust="0"/>
  </p:normalViewPr>
  <p:slideViewPr>
    <p:cSldViewPr>
      <p:cViewPr>
        <p:scale>
          <a:sx n="60" d="100"/>
          <a:sy n="60" d="100"/>
        </p:scale>
        <p:origin x="-2466" y="-7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31/08/2017</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smtClean="0"/>
              <a:t>Click to edit Master title style</a:t>
            </a:r>
            <a:endParaRPr lang="en-US"/>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31/08/2017</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31/08/2017</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31/08/2017</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31/08/2017</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smtClean="0"/>
              <a:t>Click to edit Master title style</a:t>
            </a:r>
            <a:endParaRPr lang="en-US"/>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31/08/2017</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31/08/2017</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31/08/2017</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31/08/2017</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31/08/2017</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31/08/2017</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31/08/2017</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31/08/2017</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22 Rectángulo"/>
          <p:cNvSpPr>
            <a:spLocks noChangeArrowheads="1"/>
          </p:cNvSpPr>
          <p:nvPr/>
        </p:nvSpPr>
        <p:spPr bwMode="auto">
          <a:xfrm>
            <a:off x="980728" y="62702"/>
            <a:ext cx="4991915" cy="400110"/>
          </a:xfrm>
          <a:prstGeom prst="rect">
            <a:avLst/>
          </a:prstGeom>
          <a:noFill/>
          <a:ln w="9525">
            <a:noFill/>
            <a:miter lim="800000"/>
            <a:headEnd/>
            <a:tailEnd/>
          </a:ln>
        </p:spPr>
        <p:txBody>
          <a:bodyPr wrap="square">
            <a:spAutoFit/>
          </a:bodyPr>
          <a:lstStyle/>
          <a:p>
            <a:pPr algn="ctr" eaLnBrk="1" hangingPunct="1"/>
            <a:r>
              <a:rPr lang="en-US" altLang="es-MX" sz="2000" b="1" dirty="0" smtClean="0">
                <a:latin typeface="Harrington" panose="04040505050A02020702" pitchFamily="82" charset="0"/>
              </a:rPr>
              <a:t>The King of Salem – Government of God</a:t>
            </a:r>
            <a:endParaRPr lang="en-US" altLang="es-MX" sz="2000" dirty="0">
              <a:latin typeface="Harrington" panose="04040505050A02020702" pitchFamily="82" charset="0"/>
            </a:endParaRPr>
          </a:p>
        </p:txBody>
      </p:sp>
      <p:sp>
        <p:nvSpPr>
          <p:cNvPr id="21" name="2 CuadroTexto"/>
          <p:cNvSpPr txBox="1">
            <a:spLocks noChangeArrowheads="1"/>
          </p:cNvSpPr>
          <p:nvPr/>
        </p:nvSpPr>
        <p:spPr bwMode="auto">
          <a:xfrm>
            <a:off x="-9525" y="886371"/>
            <a:ext cx="2340875" cy="430887"/>
          </a:xfrm>
          <a:prstGeom prst="rect">
            <a:avLst/>
          </a:prstGeom>
          <a:noFill/>
          <a:ln w="9525">
            <a:noFill/>
            <a:miter lim="800000"/>
            <a:headEnd/>
            <a:tailEnd/>
          </a:ln>
        </p:spPr>
        <p:txBody>
          <a:bodyPr wrap="square">
            <a:spAutoFit/>
          </a:bodyPr>
          <a:lstStyle/>
          <a:p>
            <a:pPr eaLnBrk="1" hangingPunct="1"/>
            <a:r>
              <a:rPr lang="es-CR" altLang="es-MX" sz="1100" b="1" dirty="0" err="1"/>
              <a:t>F</a:t>
            </a:r>
            <a:r>
              <a:rPr lang="es-CR" altLang="es-MX" sz="1100" b="1" dirty="0" err="1" smtClean="0"/>
              <a:t>or</a:t>
            </a:r>
            <a:r>
              <a:rPr lang="es-CR" altLang="es-MX" sz="1100" b="1" dirty="0" smtClean="0"/>
              <a:t> </a:t>
            </a:r>
            <a:r>
              <a:rPr lang="es-CR" altLang="es-MX" sz="1100" b="1" dirty="0" smtClean="0"/>
              <a:t>MelquisedecLisbet!!</a:t>
            </a:r>
          </a:p>
          <a:p>
            <a:pPr eaLnBrk="1" hangingPunct="1"/>
            <a:r>
              <a:rPr lang="es-CR" altLang="es-MX" sz="1100" b="1" dirty="0" err="1" smtClean="0"/>
              <a:t>F</a:t>
            </a:r>
            <a:r>
              <a:rPr lang="es-CR" altLang="es-MX" sz="1100" b="1" dirty="0" err="1" smtClean="0"/>
              <a:t>or</a:t>
            </a:r>
            <a:r>
              <a:rPr lang="es-CR" altLang="es-MX" sz="1100" b="1" dirty="0" smtClean="0"/>
              <a:t> </a:t>
            </a:r>
            <a:r>
              <a:rPr lang="es-CR" altLang="es-MX" sz="1100" b="1" dirty="0" err="1" smtClean="0"/>
              <a:t>our</a:t>
            </a:r>
            <a:r>
              <a:rPr lang="es-CR" altLang="es-MX" sz="1100" b="1" dirty="0" smtClean="0"/>
              <a:t> </a:t>
            </a:r>
            <a:r>
              <a:rPr lang="es-CR" altLang="es-MX" sz="1100" b="1" dirty="0" err="1" smtClean="0"/>
              <a:t>Father</a:t>
            </a:r>
            <a:r>
              <a:rPr lang="es-CR" altLang="es-MX" sz="1100" b="1" dirty="0" smtClean="0"/>
              <a:t> and </a:t>
            </a:r>
            <a:r>
              <a:rPr lang="es-CR" altLang="es-MX" sz="1100" b="1" dirty="0" err="1" smtClean="0"/>
              <a:t>our</a:t>
            </a:r>
            <a:r>
              <a:rPr lang="es-CR" altLang="es-MX" sz="1100" b="1" dirty="0" smtClean="0"/>
              <a:t> </a:t>
            </a:r>
            <a:r>
              <a:rPr lang="es-CR" altLang="es-MX" sz="1100" b="1" dirty="0" err="1" smtClean="0"/>
              <a:t>Mother</a:t>
            </a:r>
            <a:r>
              <a:rPr lang="es-CR" altLang="es-MX" sz="1100" b="1" dirty="0" smtClean="0"/>
              <a:t>!!</a:t>
            </a:r>
            <a:endParaRPr lang="es-CR" altLang="es-MX" sz="1100" b="1" dirty="0"/>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5" y="20873"/>
            <a:ext cx="1438857" cy="908536"/>
          </a:xfrm>
          <a:prstGeom prst="rect">
            <a:avLst/>
          </a:prstGeom>
        </p:spPr>
      </p:pic>
      <p:sp>
        <p:nvSpPr>
          <p:cNvPr id="7" name="68 Rectángulo"/>
          <p:cNvSpPr>
            <a:spLocks noChangeArrowheads="1"/>
          </p:cNvSpPr>
          <p:nvPr/>
        </p:nvSpPr>
        <p:spPr bwMode="auto">
          <a:xfrm>
            <a:off x="116632" y="1389976"/>
            <a:ext cx="6624736" cy="7679025"/>
          </a:xfrm>
          <a:prstGeom prst="rect">
            <a:avLst/>
          </a:prstGeom>
          <a:noFill/>
          <a:ln w="38100">
            <a:solidFill>
              <a:srgbClr val="FF0066"/>
            </a:solidFill>
            <a:prstDash val="lgDashDot"/>
            <a:miter lim="800000"/>
            <a:headEnd/>
            <a:tailEnd/>
          </a:ln>
        </p:spPr>
        <p:txBody>
          <a:bodyPr wrap="square">
            <a:spAutoFit/>
          </a:bodyPr>
          <a:lstStyle/>
          <a:p>
            <a:pPr algn="ctr" eaLnBrk="1" hangingPunct="1"/>
            <a:r>
              <a:rPr lang="en-US" altLang="es-MX" sz="1150" dirty="0" smtClean="0">
                <a:latin typeface="Arial" panose="020B0604020202020204" pitchFamily="34" charset="0"/>
                <a:cs typeface="Arial" panose="020B0604020202020204" pitchFamily="34" charset="0"/>
              </a:rPr>
              <a:t>Stars of the womb of Christ Lisbet, today we will see some other figures of the Antichrist in </a:t>
            </a:r>
          </a:p>
          <a:p>
            <a:pPr algn="ctr" eaLnBrk="1" hangingPunct="1"/>
            <a:r>
              <a:rPr lang="en-US" altLang="es-MX" sz="1150" dirty="0" smtClean="0">
                <a:latin typeface="Arial" panose="020B0604020202020204" pitchFamily="34" charset="0"/>
                <a:cs typeface="Arial" panose="020B0604020202020204" pitchFamily="34" charset="0"/>
              </a:rPr>
              <a:t>the bible and how only Christ can take away the veil that is put upon the minds of man.</a:t>
            </a:r>
          </a:p>
          <a:p>
            <a:pPr algn="ctr" eaLnBrk="1" hangingPunct="1"/>
            <a:endParaRPr lang="es-CR" sz="1150" dirty="0">
              <a:latin typeface="Arial" panose="020B0604020202020204" pitchFamily="34" charset="0"/>
              <a:cs typeface="Arial" panose="020B0604020202020204" pitchFamily="34" charset="0"/>
            </a:endParaRPr>
          </a:p>
          <a:p>
            <a:pPr eaLnBrk="1" hangingPunct="1"/>
            <a:r>
              <a:rPr lang="en-US" sz="1150" dirty="0" smtClean="0">
                <a:latin typeface="Arial" panose="020B0604020202020204" pitchFamily="34" charset="0"/>
                <a:cs typeface="Arial" panose="020B0604020202020204" pitchFamily="34" charset="0"/>
              </a:rPr>
              <a:t>Christ Lisbet has been among us for a long time, but we had not yet noticed because the time had not come for Christ to manifest. </a:t>
            </a:r>
            <a:r>
              <a:rPr lang="en-US" sz="1150"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 13:32 </a:t>
            </a:r>
            <a:r>
              <a:rPr lang="en-US" sz="1150" u="sng" dirty="0" smtClean="0">
                <a:latin typeface="Arial" panose="020B0604020202020204" pitchFamily="34" charset="0"/>
                <a:cs typeface="Arial" panose="020B0604020202020204" pitchFamily="34" charset="0"/>
              </a:rPr>
              <a:t>She has been present in both dispensations and it was not a mystical appearance</a:t>
            </a:r>
            <a:r>
              <a:rPr lang="en-US" sz="1150" dirty="0" smtClean="0">
                <a:latin typeface="Arial" panose="020B0604020202020204" pitchFamily="34" charset="0"/>
                <a:cs typeface="Arial" panose="020B0604020202020204" pitchFamily="34" charset="0"/>
              </a:rPr>
              <a:t>. It just had not been the time for Melquisedec to glorify Her by resurrecting and manifesting Her. </a:t>
            </a:r>
            <a:r>
              <a:rPr lang="en-US" sz="1150" u="sng" dirty="0" smtClean="0">
                <a:latin typeface="Arial" panose="020B0604020202020204" pitchFamily="34" charset="0"/>
                <a:cs typeface="Arial" panose="020B0604020202020204" pitchFamily="34" charset="0"/>
              </a:rPr>
              <a:t>Christ would take away the veil from our mind so that we could see Her as the Wife of God</a:t>
            </a:r>
            <a:r>
              <a:rPr lang="en-US" sz="1150" dirty="0" smtClean="0">
                <a:latin typeface="Arial" panose="020B0604020202020204" pitchFamily="34" charset="0"/>
                <a:cs typeface="Arial" panose="020B0604020202020204" pitchFamily="34" charset="0"/>
              </a:rPr>
              <a:t>. </a:t>
            </a:r>
            <a:r>
              <a:rPr lang="en-US" sz="1150"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12:16 </a:t>
            </a:r>
          </a:p>
          <a:p>
            <a:pPr eaLnBrk="1" hangingPunct="1"/>
            <a:endParaRPr lang="en-US" sz="1150" dirty="0" smtClean="0">
              <a:latin typeface="Arial" panose="020B0604020202020204" pitchFamily="34" charset="0"/>
              <a:cs typeface="Arial" panose="020B0604020202020204" pitchFamily="34" charset="0"/>
            </a:endParaRPr>
          </a:p>
          <a:p>
            <a:pPr eaLnBrk="1" hangingPunct="1"/>
            <a:r>
              <a:rPr lang="en-US" sz="1150" u="sng" dirty="0" smtClean="0">
                <a:latin typeface="Arial" panose="020B0604020202020204" pitchFamily="34" charset="0"/>
                <a:cs typeface="Arial" panose="020B0604020202020204" pitchFamily="34" charset="0"/>
              </a:rPr>
              <a:t>The words of Christ Lisbet are what give us an understanding so we can comprehend everything, it is what heals the mind</a:t>
            </a:r>
            <a:r>
              <a:rPr lang="en-US" sz="1150" dirty="0" smtClean="0">
                <a:latin typeface="Arial" panose="020B0604020202020204" pitchFamily="34" charset="0"/>
                <a:cs typeface="Arial" panose="020B0604020202020204" pitchFamily="34" charset="0"/>
              </a:rPr>
              <a:t>. It is not enough to just behave well. What is important is having Christ always dwell in our mind, because without Her there is no eternal life. </a:t>
            </a:r>
            <a:r>
              <a:rPr lang="en-US" sz="1150" u="sng" dirty="0" smtClean="0">
                <a:latin typeface="Arial" panose="020B0604020202020204" pitchFamily="34" charset="0"/>
                <a:cs typeface="Arial" panose="020B0604020202020204" pitchFamily="34" charset="0"/>
              </a:rPr>
              <a:t>It is necessary to go to God as living and holy sacrifice, which is a clean and pure mind that acts with love, power and self control</a:t>
            </a:r>
            <a:r>
              <a:rPr lang="en-US" sz="1150" dirty="0" smtClean="0">
                <a:latin typeface="Arial" panose="020B0604020202020204" pitchFamily="34" charset="0"/>
                <a:cs typeface="Arial" panose="020B0604020202020204" pitchFamily="34" charset="0"/>
              </a:rPr>
              <a:t>. That is only achieved through Christ Lisbet.</a:t>
            </a:r>
          </a:p>
          <a:p>
            <a:pPr eaLnBrk="1" hangingPunct="1"/>
            <a:endParaRPr lang="es-CR" sz="1150" dirty="0" smtClean="0">
              <a:latin typeface="Arial" panose="020B0604020202020204" pitchFamily="34" charset="0"/>
              <a:cs typeface="Arial" panose="020B0604020202020204" pitchFamily="34" charset="0"/>
            </a:endParaRPr>
          </a:p>
          <a:p>
            <a:pPr eaLnBrk="1" hangingPunct="1"/>
            <a:r>
              <a:rPr lang="en-US" sz="1150" dirty="0" smtClean="0">
                <a:latin typeface="Arial" panose="020B0604020202020204" pitchFamily="34" charset="0"/>
                <a:cs typeface="Arial" panose="020B0604020202020204" pitchFamily="34" charset="0"/>
              </a:rPr>
              <a:t>Let’s look at some figures of the Antichrist from the bible: </a:t>
            </a:r>
          </a:p>
          <a:p>
            <a:pPr marL="171450" indent="-171450" eaLnBrk="1" hangingPunct="1">
              <a:buFont typeface="Arial" panose="020B0604020202020204" pitchFamily="34" charset="0"/>
              <a:buChar char="•"/>
            </a:pPr>
            <a:r>
              <a:rPr lang="en-US" sz="1150" dirty="0" smtClean="0">
                <a:latin typeface="Arial" panose="020B0604020202020204" pitchFamily="34" charset="0"/>
                <a:cs typeface="Arial" panose="020B0604020202020204" pitchFamily="34" charset="0"/>
              </a:rPr>
              <a:t>Lazarus: means “helped by God”. Jesus resurrected him in spirit to try to save him.           tried to help the Antichrist to stop living according to his flesh, They also tried to save him.</a:t>
            </a:r>
          </a:p>
          <a:p>
            <a:pPr marL="171450" indent="-171450" eaLnBrk="1" hangingPunct="1">
              <a:buFont typeface="Arial" panose="020B0604020202020204" pitchFamily="34" charset="0"/>
              <a:buChar char="•"/>
            </a:pPr>
            <a:r>
              <a:rPr lang="en-US" sz="1150" dirty="0" smtClean="0">
                <a:latin typeface="Arial" panose="020B0604020202020204" pitchFamily="34" charset="0"/>
                <a:cs typeface="Arial" panose="020B0604020202020204" pitchFamily="34" charset="0"/>
              </a:rPr>
              <a:t>The Beloved Disciple: With love,            have always tried to save men, even those that have tried to take Their place.</a:t>
            </a:r>
          </a:p>
          <a:p>
            <a:pPr marL="171450" indent="-171450" eaLnBrk="1" hangingPunct="1">
              <a:buFont typeface="Arial" panose="020B0604020202020204" pitchFamily="34" charset="0"/>
              <a:buChar char="•"/>
            </a:pPr>
            <a:r>
              <a:rPr lang="en-US" sz="1150" dirty="0" smtClean="0">
                <a:latin typeface="Arial" panose="020B0604020202020204" pitchFamily="34" charset="0"/>
                <a:cs typeface="Arial" panose="020B0604020202020204" pitchFamily="34" charset="0"/>
              </a:rPr>
              <a:t>Peter: He knew that Christ Mary was the real Christ, because Melquisedec revealed it to him through Christ. Only Christ makes the Father known. Just like Peter, the Antichrist said some things about Lisbet that showed that he knew that she was Christ.</a:t>
            </a:r>
          </a:p>
          <a:p>
            <a:pPr marL="171450" indent="-171450" eaLnBrk="1" hangingPunct="1">
              <a:buFont typeface="Arial" panose="020B0604020202020204" pitchFamily="34" charset="0"/>
              <a:buChar char="•"/>
            </a:pPr>
            <a:r>
              <a:rPr lang="en-US" sz="1150" dirty="0" smtClean="0">
                <a:latin typeface="Arial" panose="020B0604020202020204" pitchFamily="34" charset="0"/>
                <a:cs typeface="Arial" panose="020B0604020202020204" pitchFamily="34" charset="0"/>
              </a:rPr>
              <a:t>Judah: the one that betrayed Jesus and turned her in for 30 silver coins. The Antichrist betrayed Her by hiding the truth from us about who She is.</a:t>
            </a:r>
          </a:p>
          <a:p>
            <a:pPr eaLnBrk="1" hangingPunct="1"/>
            <a:endParaRPr lang="en-US" sz="1050" dirty="0" smtClean="0">
              <a:latin typeface="Arial" panose="020B0604020202020204" pitchFamily="34" charset="0"/>
              <a:cs typeface="Arial" panose="020B0604020202020204" pitchFamily="34" charset="0"/>
            </a:endParaRPr>
          </a:p>
          <a:p>
            <a:pPr eaLnBrk="1" hangingPunct="1"/>
            <a:r>
              <a:rPr lang="en-US" sz="1150" dirty="0" smtClean="0">
                <a:latin typeface="Arial" panose="020B0604020202020204" pitchFamily="34" charset="0"/>
                <a:cs typeface="Arial" panose="020B0604020202020204" pitchFamily="34" charset="0"/>
              </a:rPr>
              <a:t>The Antichrist saw Christ Lisbet just as She is</a:t>
            </a:r>
            <a:r>
              <a:rPr lang="en-US" sz="1150" u="sng" dirty="0" smtClean="0">
                <a:latin typeface="Arial" panose="020B0604020202020204" pitchFamily="34" charset="0"/>
                <a:cs typeface="Arial" panose="020B0604020202020204" pitchFamily="34" charset="0"/>
              </a:rPr>
              <a:t>: the Virtuous Woman, the Anointed One, the Wisdom, the Wife, and the Christ of God the Father Melquisedec</a:t>
            </a:r>
            <a:r>
              <a:rPr lang="en-US" sz="1150" dirty="0" smtClean="0">
                <a:latin typeface="Arial" panose="020B0604020202020204" pitchFamily="34" charset="0"/>
                <a:cs typeface="Arial" panose="020B0604020202020204" pitchFamily="34" charset="0"/>
              </a:rPr>
              <a:t>. The Antichrist wanted to keep the Wife of God and did not want to tell us who She was. He knew She is the one that transforms the minds of men.</a:t>
            </a:r>
          </a:p>
          <a:p>
            <a:pPr eaLnBrk="1" hangingPunct="1"/>
            <a:endParaRPr lang="es-CR" sz="1050" dirty="0">
              <a:latin typeface="Arial" panose="020B0604020202020204" pitchFamily="34" charset="0"/>
              <a:cs typeface="Arial" panose="020B0604020202020204" pitchFamily="34" charset="0"/>
            </a:endParaRPr>
          </a:p>
          <a:p>
            <a:pPr eaLnBrk="1" hangingPunct="1"/>
            <a:r>
              <a:rPr lang="en-US" sz="1150" b="1" dirty="0" smtClean="0">
                <a:latin typeface="Arial" panose="020B0604020202020204" pitchFamily="34" charset="0"/>
                <a:cs typeface="Arial" panose="020B0604020202020204" pitchFamily="34" charset="0"/>
              </a:rPr>
              <a:t>SR, MelquisedecLisbet have withstood many things, with great love, to be able to save us and share eternity with us. We know that everything spiritual is in the mind of man. That is why Christ helps us have courage and patience and gives us certainty in what we have believed in. We should keep are eyes only on Christ Lisbet and no one else. Only through Her can we see how God the Father Melquisedec fulfills His promises.</a:t>
            </a:r>
          </a:p>
          <a:p>
            <a:pPr eaLnBrk="1" hangingPunct="1"/>
            <a:endParaRPr lang="en-US" sz="1150" dirty="0" smtClean="0">
              <a:latin typeface="Arial" panose="020B0604020202020204" pitchFamily="34" charset="0"/>
              <a:cs typeface="Arial" panose="020B0604020202020204" pitchFamily="34" charset="0"/>
            </a:endParaRPr>
          </a:p>
          <a:p>
            <a:pPr eaLnBrk="1" hangingPunct="1"/>
            <a:r>
              <a:rPr lang="en-US" sz="1150" b="1" dirty="0" smtClean="0">
                <a:latin typeface="Arial" panose="020B0604020202020204" pitchFamily="34" charset="0"/>
                <a:cs typeface="Arial" panose="020B0604020202020204" pitchFamily="34" charset="0"/>
              </a:rPr>
              <a:t>Thanks to Christ Lisbet dying to Her carnal mind and that Melquisedec resurrected Her, we can see God           face to face. They took away our veil of wrong teachings. We can see Christ Lisbet as God themselves.</a:t>
            </a:r>
          </a:p>
          <a:p>
            <a:pPr eaLnBrk="1" hangingPunct="1"/>
            <a:endParaRPr lang="en-US" sz="400" dirty="0" smtClean="0">
              <a:latin typeface="Arial" panose="020B0604020202020204" pitchFamily="34" charset="0"/>
              <a:cs typeface="Arial" panose="020B0604020202020204" pitchFamily="34" charset="0"/>
            </a:endParaRPr>
          </a:p>
          <a:p>
            <a:pPr algn="ctr" eaLnBrk="1" hangingPunct="1"/>
            <a:r>
              <a:rPr lang="en-US" sz="1400" b="1" dirty="0" smtClean="0">
                <a:solidFill>
                  <a:srgbClr val="7030A0"/>
                </a:solidFill>
                <a:latin typeface="Arial" panose="020B0604020202020204" pitchFamily="34" charset="0"/>
                <a:cs typeface="Arial" panose="020B0604020202020204" pitchFamily="34" charset="0"/>
              </a:rPr>
              <a:t>Thank you MelquisedecLisbet for cleaning our mind so we can see You </a:t>
            </a:r>
          </a:p>
          <a:p>
            <a:pPr algn="ctr" eaLnBrk="1" hangingPunct="1"/>
            <a:r>
              <a:rPr lang="en-US" sz="1400" b="1" dirty="0" smtClean="0">
                <a:solidFill>
                  <a:srgbClr val="7030A0"/>
                </a:solidFill>
                <a:latin typeface="Arial" panose="020B0604020202020204" pitchFamily="34" charset="0"/>
                <a:cs typeface="Arial" panose="020B0604020202020204" pitchFamily="34" charset="0"/>
              </a:rPr>
              <a:t>face to face as 2 in 1 and give You glory and honor.  Amen, Hallelujah!</a:t>
            </a:r>
            <a:endParaRPr lang="en-US" altLang="es-MX" sz="1400" dirty="0" smtClean="0">
              <a:solidFill>
                <a:srgbClr val="7030A0"/>
              </a:solidFill>
              <a:latin typeface="Arial" panose="020B0604020202020204" pitchFamily="34" charset="0"/>
              <a:cs typeface="Arial" panose="020B0604020202020204" pitchFamily="34" charset="0"/>
            </a:endParaRPr>
          </a:p>
        </p:txBody>
      </p:sp>
      <p:sp>
        <p:nvSpPr>
          <p:cNvPr id="23" name="Rectangle 22"/>
          <p:cNvSpPr/>
          <p:nvPr/>
        </p:nvSpPr>
        <p:spPr>
          <a:xfrm>
            <a:off x="1429331" y="454589"/>
            <a:ext cx="4248473" cy="523220"/>
          </a:xfrm>
          <a:prstGeom prst="rect">
            <a:avLst/>
          </a:prstGeom>
        </p:spPr>
        <p:txBody>
          <a:bodyPr wrap="square">
            <a:spAutoFit/>
          </a:bodyPr>
          <a:lstStyle/>
          <a:p>
            <a:pPr algn="ctr" eaLnBrk="1" hangingPunct="1"/>
            <a:r>
              <a:rPr lang="en-US" altLang="es-MX" sz="1400" u="sng" dirty="0" smtClean="0">
                <a:latin typeface="Century Gothic" panose="020B0502020202020204" pitchFamily="34" charset="0"/>
                <a:ea typeface="Kozuka Gothic Pr6N L" panose="020B0200000000000000" pitchFamily="34" charset="-128"/>
                <a:cs typeface="Gisha" panose="020B0502040204020203" pitchFamily="34" charset="-79"/>
              </a:rPr>
              <a:t>Lesson #147 The Veil from our Minds is only Removed by Christ Lisbet</a:t>
            </a:r>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2736" y="7956376"/>
            <a:ext cx="504056" cy="397591"/>
          </a:xfrm>
          <a:prstGeom prst="rect">
            <a:avLst/>
          </a:prstGeom>
        </p:spPr>
      </p:pic>
      <p:pic>
        <p:nvPicPr>
          <p:cNvPr id="29" name="Picture 28"/>
          <p:cNvPicPr/>
          <p:nvPr/>
        </p:nvPicPr>
        <p:blipFill>
          <a:blip r:embed="rId5" cstate="print">
            <a:extLst>
              <a:ext uri="{28A0092B-C50C-407E-A947-70E740481C1C}">
                <a14:useLocalDpi xmlns:a14="http://schemas.microsoft.com/office/drawing/2010/main" val="0"/>
              </a:ext>
            </a:extLst>
          </a:blip>
          <a:stretch>
            <a:fillRect/>
          </a:stretch>
        </p:blipFill>
        <p:spPr>
          <a:xfrm>
            <a:off x="-9525" y="1457933"/>
            <a:ext cx="414189" cy="521779"/>
          </a:xfrm>
          <a:prstGeom prst="rect">
            <a:avLst/>
          </a:prstGeom>
        </p:spPr>
      </p:pic>
      <p:pic>
        <p:nvPicPr>
          <p:cNvPr id="30" name="Picture 29"/>
          <p:cNvPicPr/>
          <p:nvPr/>
        </p:nvPicPr>
        <p:blipFill>
          <a:blip r:embed="rId5" cstate="print">
            <a:extLst>
              <a:ext uri="{28A0092B-C50C-407E-A947-70E740481C1C}">
                <a14:useLocalDpi xmlns:a14="http://schemas.microsoft.com/office/drawing/2010/main" val="0"/>
              </a:ext>
            </a:extLst>
          </a:blip>
          <a:stretch>
            <a:fillRect/>
          </a:stretch>
        </p:blipFill>
        <p:spPr>
          <a:xfrm>
            <a:off x="6470523" y="1457933"/>
            <a:ext cx="414189" cy="521779"/>
          </a:xfrm>
          <a:prstGeom prst="rect">
            <a:avLst/>
          </a:prstGeom>
        </p:spPr>
      </p:pic>
      <p:pic>
        <p:nvPicPr>
          <p:cNvPr id="31" name="Picture 30"/>
          <p:cNvPicPr/>
          <p:nvPr/>
        </p:nvPicPr>
        <p:blipFill>
          <a:blip r:embed="rId5" cstate="print">
            <a:extLst>
              <a:ext uri="{28A0092B-C50C-407E-A947-70E740481C1C}">
                <a14:useLocalDpi xmlns:a14="http://schemas.microsoft.com/office/drawing/2010/main" val="0"/>
              </a:ext>
            </a:extLst>
          </a:blip>
          <a:stretch>
            <a:fillRect/>
          </a:stretch>
        </p:blipFill>
        <p:spPr>
          <a:xfrm>
            <a:off x="0" y="8576707"/>
            <a:ext cx="476672" cy="554593"/>
          </a:xfrm>
          <a:prstGeom prst="rect">
            <a:avLst/>
          </a:prstGeom>
        </p:spPr>
      </p:pic>
      <p:pic>
        <p:nvPicPr>
          <p:cNvPr id="34" name="Picture 33"/>
          <p:cNvPicPr/>
          <p:nvPr/>
        </p:nvPicPr>
        <p:blipFill>
          <a:blip r:embed="rId5" cstate="print">
            <a:extLst>
              <a:ext uri="{28A0092B-C50C-407E-A947-70E740481C1C}">
                <a14:useLocalDpi xmlns:a14="http://schemas.microsoft.com/office/drawing/2010/main" val="0"/>
              </a:ext>
            </a:extLst>
          </a:blip>
          <a:stretch>
            <a:fillRect/>
          </a:stretch>
        </p:blipFill>
        <p:spPr>
          <a:xfrm>
            <a:off x="6376257" y="8576707"/>
            <a:ext cx="463236" cy="554593"/>
          </a:xfrm>
          <a:prstGeom prst="rect">
            <a:avLst/>
          </a:prstGeom>
        </p:spPr>
      </p:pic>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56527" y="4187374"/>
            <a:ext cx="396300" cy="240610"/>
          </a:xfrm>
          <a:prstGeom prst="rect">
            <a:avLst/>
          </a:prstGeom>
        </p:spPr>
      </p:pic>
      <p:pic>
        <p:nvPicPr>
          <p:cNvPr id="35" name="Picture 3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58226" y="4572000"/>
            <a:ext cx="466718" cy="213114"/>
          </a:xfrm>
          <a:prstGeom prst="rect">
            <a:avLst/>
          </a:prstGeom>
        </p:spPr>
      </p:pic>
      <p:pic>
        <p:nvPicPr>
          <p:cNvPr id="2" name="Picture 1"/>
          <p:cNvPicPr>
            <a:picLocks noChangeAspect="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23695" y="-36512"/>
            <a:ext cx="1161689" cy="1039112"/>
          </a:xfrm>
          <a:prstGeom prst="rect">
            <a:avLst/>
          </a:prstGeom>
        </p:spPr>
      </p:pic>
    </p:spTree>
    <p:extLst>
      <p:ext uri="{BB962C8B-B14F-4D97-AF65-F5344CB8AC3E}">
        <p14:creationId xmlns:p14="http://schemas.microsoft.com/office/powerpoint/2010/main" val="3036525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1644" y="1697954"/>
            <a:ext cx="6501058" cy="4985980"/>
          </a:xfrm>
          <a:prstGeom prst="rect">
            <a:avLst/>
          </a:prstGeom>
          <a:noFill/>
        </p:spPr>
        <p:txBody>
          <a:bodyPr wrap="square" rtlCol="0">
            <a:spAutoFit/>
          </a:bodyPr>
          <a:lstStyle/>
          <a:p>
            <a:r>
              <a:rPr lang="es-CR" sz="1400" b="1" dirty="0" smtClean="0">
                <a:latin typeface="Arial" panose="020B0604020202020204" pitchFamily="34" charset="0"/>
                <a:cs typeface="Arial" panose="020B0604020202020204" pitchFamily="34" charset="0"/>
              </a:rPr>
              <a:t>Instrucciones para la clase:</a:t>
            </a:r>
          </a:p>
          <a:p>
            <a:endParaRPr lang="es-CR" sz="1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 1 and 3 </a:t>
            </a:r>
            <a:r>
              <a:rPr lang="en-US" sz="1400" dirty="0" smtClean="0">
                <a:latin typeface="Arial" panose="020B0604020202020204" pitchFamily="34" charset="0"/>
                <a:cs typeface="Arial" panose="020B0604020202020204" pitchFamily="34" charset="0"/>
              </a:rPr>
              <a:t>for </a:t>
            </a:r>
            <a:r>
              <a:rPr lang="en-US" sz="1400" dirty="0">
                <a:latin typeface="Arial" panose="020B0604020202020204" pitchFamily="34" charset="0"/>
                <a:cs typeface="Arial" panose="020B0604020202020204" pitchFamily="34" charset="0"/>
              </a:rPr>
              <a:t>the younger SR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and 4 for the older SR</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collaborator gives a brief introduction to the lesson and shares the following </a:t>
            </a:r>
            <a:r>
              <a:rPr lang="en-US" sz="1400" dirty="0" smtClean="0">
                <a:latin typeface="Arial" panose="020B0604020202020204" pitchFamily="34" charset="0"/>
                <a:cs typeface="Arial" panose="020B0604020202020204" pitchFamily="34" charset="0"/>
              </a:rPr>
              <a:t>definitions: </a:t>
            </a:r>
            <a:endParaRPr lang="es-CR" sz="1400" dirty="0" smtClean="0">
              <a:latin typeface="Arial" panose="020B0604020202020204" pitchFamily="34" charset="0"/>
              <a:cs typeface="Arial" panose="020B0604020202020204" pitchFamily="34" charset="0"/>
            </a:endParaRPr>
          </a:p>
          <a:p>
            <a:pPr marL="285750"/>
            <a:r>
              <a:rPr lang="en-US" sz="1400" b="1" u="sng" dirty="0" smtClean="0">
                <a:latin typeface="Arial" panose="020B0604020202020204" pitchFamily="34" charset="0"/>
                <a:cs typeface="Arial" panose="020B0604020202020204" pitchFamily="34" charset="0"/>
              </a:rPr>
              <a:t>Glorify</a:t>
            </a:r>
            <a:r>
              <a:rPr lang="en-US" sz="1400" dirty="0" smtClean="0">
                <a:latin typeface="Arial" panose="020B0604020202020204" pitchFamily="34" charset="0"/>
                <a:cs typeface="Arial" panose="020B0604020202020204" pitchFamily="34" charset="0"/>
              </a:rPr>
              <a:t>: Give glory or honor to someone.</a:t>
            </a:r>
          </a:p>
          <a:p>
            <a:pPr marL="285750"/>
            <a:r>
              <a:rPr lang="en-US" sz="1400" b="1" u="sng" dirty="0" smtClean="0">
                <a:latin typeface="Arial" panose="020B0604020202020204" pitchFamily="34" charset="0"/>
                <a:cs typeface="Arial" panose="020B0604020202020204" pitchFamily="34" charset="0"/>
              </a:rPr>
              <a:t>Manifest</a:t>
            </a:r>
            <a:r>
              <a:rPr lang="en-US" sz="1400" dirty="0" smtClean="0">
                <a:latin typeface="Arial" panose="020B0604020202020204" pitchFamily="34" charset="0"/>
                <a:cs typeface="Arial" panose="020B0604020202020204" pitchFamily="34" charset="0"/>
              </a:rPr>
              <a:t>: Make present</a:t>
            </a:r>
          </a:p>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You can ask the SR the following questions if you do not have access to the video, since it is already part of the video</a:t>
            </a:r>
            <a:r>
              <a:rPr lang="en-US" sz="1400" dirty="0" smtClean="0">
                <a:latin typeface="Arial" panose="020B0604020202020204" pitchFamily="34" charset="0"/>
                <a:cs typeface="Arial" panose="020B0604020202020204" pitchFamily="34" charset="0"/>
              </a:rPr>
              <a:t>: </a:t>
            </a:r>
          </a:p>
          <a:p>
            <a:pPr marL="800100" lvl="1" indent="-342900">
              <a:buFont typeface="+mj-lt"/>
              <a:buAutoNum type="arabicPeriod"/>
            </a:pPr>
            <a:r>
              <a:rPr lang="en-US" sz="1400" dirty="0" smtClean="0">
                <a:latin typeface="Arial" panose="020B0604020202020204" pitchFamily="34" charset="0"/>
                <a:cs typeface="Arial" panose="020B0604020202020204" pitchFamily="34" charset="0"/>
              </a:rPr>
              <a:t>What heals the mind?</a:t>
            </a:r>
            <a:r>
              <a:rPr lang="en-US" altLang="es-MX" sz="1400" dirty="0" smtClean="0">
                <a:latin typeface="Arial" panose="020B0604020202020204" pitchFamily="34" charset="0"/>
                <a:cs typeface="Arial" panose="020B0604020202020204" pitchFamily="34" charset="0"/>
              </a:rPr>
              <a:t> The words of Christ</a:t>
            </a:r>
            <a:r>
              <a:rPr lang="en-US" sz="1400" dirty="0" smtClean="0">
                <a:latin typeface="Arial" panose="020B0604020202020204" pitchFamily="34" charset="0"/>
                <a:cs typeface="Arial" panose="020B0604020202020204" pitchFamily="34" charset="0"/>
              </a:rPr>
              <a:t> Lisbet</a:t>
            </a:r>
            <a:endParaRPr lang="en-US" altLang="es-MX" sz="1400" dirty="0" smtClean="0">
              <a:latin typeface="Arial" panose="020B0604020202020204" pitchFamily="34" charset="0"/>
              <a:cs typeface="Arial" panose="020B0604020202020204" pitchFamily="34" charset="0"/>
            </a:endParaRPr>
          </a:p>
          <a:p>
            <a:pPr marL="800100" lvl="1" indent="-342900">
              <a:buFont typeface="+mj-lt"/>
              <a:buAutoNum type="arabicPeriod"/>
            </a:pPr>
            <a:r>
              <a:rPr lang="en-US" sz="1400" dirty="0" smtClean="0">
                <a:latin typeface="Arial" panose="020B0604020202020204" pitchFamily="34" charset="0"/>
                <a:cs typeface="Arial" panose="020B0604020202020204" pitchFamily="34" charset="0"/>
              </a:rPr>
              <a:t>Who are figures of the Antichrist? Lazarus, The Beloved Disciple, Peter and Judah (he sold out Jesus)</a:t>
            </a:r>
          </a:p>
          <a:p>
            <a:pPr marL="800100" lvl="1" indent="-342900">
              <a:buFont typeface="+mj-lt"/>
              <a:buAutoNum type="arabicPeriod"/>
            </a:pPr>
            <a:r>
              <a:rPr lang="en-US" sz="1400" dirty="0" smtClean="0">
                <a:latin typeface="Arial" panose="020B0604020202020204" pitchFamily="34" charset="0"/>
                <a:cs typeface="Arial" panose="020B0604020202020204" pitchFamily="34" charset="0"/>
              </a:rPr>
              <a:t>Who takes away the veil of wrong teachings? MelquisedecLisbet</a:t>
            </a:r>
          </a:p>
          <a:p>
            <a:pPr marL="285750" lvl="1" indent="-285750">
              <a:buFont typeface="Arial" panose="020B0604020202020204" pitchFamily="34" charset="0"/>
              <a:buChar char="•"/>
            </a:pPr>
            <a:r>
              <a:rPr lang="en-US" altLang="es-MX" sz="1400" dirty="0" smtClean="0">
                <a:latin typeface="Arial" panose="020B0604020202020204" pitchFamily="34" charset="0"/>
                <a:cs typeface="Arial" panose="020B0604020202020204" pitchFamily="34" charset="0"/>
              </a:rPr>
              <a:t>The collaborator should motivate the kids to answer the questions while the </a:t>
            </a:r>
            <a:r>
              <a:rPr lang="en-US" altLang="es-MX" sz="1400" dirty="0" smtClean="0">
                <a:latin typeface="Arial" panose="020B0604020202020204" pitchFamily="34" charset="0"/>
                <a:cs typeface="Arial" panose="020B0604020202020204" pitchFamily="34" charset="0"/>
              </a:rPr>
              <a:t>timer </a:t>
            </a:r>
            <a:r>
              <a:rPr lang="en-US" altLang="es-MX" sz="1400" dirty="0" smtClean="0">
                <a:latin typeface="Arial" panose="020B0604020202020204" pitchFamily="34" charset="0"/>
                <a:cs typeface="Arial" panose="020B0604020202020204" pitchFamily="34" charset="0"/>
              </a:rPr>
              <a:t>is on the screen.</a:t>
            </a:r>
          </a:p>
          <a:p>
            <a:pPr lvl="1"/>
            <a:endParaRPr lang="en-US" sz="1000" b="1" dirty="0" smtClean="0">
              <a:latin typeface="Arial" panose="020B0604020202020204" pitchFamily="34" charset="0"/>
              <a:cs typeface="Arial" panose="020B0604020202020204" pitchFamily="34" charset="0"/>
            </a:endParaRPr>
          </a:p>
          <a:p>
            <a:pPr marL="0" lvl="1"/>
            <a:r>
              <a:rPr lang="en-US" sz="1400" b="1" dirty="0" smtClean="0">
                <a:latin typeface="Arial" panose="020B0604020202020204" pitchFamily="34" charset="0"/>
                <a:cs typeface="Arial" panose="020B0604020202020204" pitchFamily="34" charset="0"/>
              </a:rPr>
              <a:t>Activity:</a:t>
            </a:r>
            <a:r>
              <a:rPr lang="en-US" sz="1400" dirty="0" smtClean="0">
                <a:latin typeface="Arial" panose="020B0604020202020204" pitchFamily="34" charset="0"/>
                <a:cs typeface="Arial" panose="020B0604020202020204" pitchFamily="34" charset="0"/>
              </a:rPr>
              <a:t> Drawing- ML </a:t>
            </a:r>
            <a:r>
              <a:rPr lang="en-US" sz="1400" dirty="0" smtClean="0">
                <a:latin typeface="Arial" panose="020B0604020202020204" pitchFamily="34" charset="0"/>
                <a:cs typeface="Arial" panose="020B0604020202020204" pitchFamily="34" charset="0"/>
              </a:rPr>
              <a:t>T</a:t>
            </a:r>
            <a:r>
              <a:rPr lang="en-US" sz="1400" dirty="0" smtClean="0">
                <a:latin typeface="Arial" panose="020B0604020202020204" pitchFamily="34" charset="0"/>
                <a:cs typeface="Arial" panose="020B0604020202020204" pitchFamily="34" charset="0"/>
              </a:rPr>
              <a:t>ook </a:t>
            </a:r>
            <a:r>
              <a:rPr lang="en-US" sz="1400" dirty="0" smtClean="0">
                <a:latin typeface="Arial" panose="020B0604020202020204" pitchFamily="34" charset="0"/>
                <a:cs typeface="Arial" panose="020B0604020202020204" pitchFamily="34" charset="0"/>
              </a:rPr>
              <a:t>A</a:t>
            </a:r>
            <a:r>
              <a:rPr lang="en-US" sz="1400" dirty="0" smtClean="0">
                <a:latin typeface="Arial" panose="020B0604020202020204" pitchFamily="34" charset="0"/>
                <a:cs typeface="Arial" panose="020B0604020202020204" pitchFamily="34" charset="0"/>
              </a:rPr>
              <a:t>way my </a:t>
            </a:r>
            <a:r>
              <a:rPr lang="en-US" sz="1400" dirty="0" smtClean="0">
                <a:latin typeface="Arial" panose="020B0604020202020204" pitchFamily="34" charset="0"/>
                <a:cs typeface="Arial" panose="020B0604020202020204" pitchFamily="34" charset="0"/>
              </a:rPr>
              <a:t>V</a:t>
            </a:r>
            <a:r>
              <a:rPr lang="en-US" sz="1400" dirty="0" smtClean="0">
                <a:latin typeface="Arial" panose="020B0604020202020204" pitchFamily="34" charset="0"/>
                <a:cs typeface="Arial" panose="020B0604020202020204" pitchFamily="34" charset="0"/>
              </a:rPr>
              <a:t>eil	 </a:t>
            </a:r>
          </a:p>
          <a:p>
            <a:r>
              <a:rPr lang="en-US" sz="1400" dirty="0" smtClean="0">
                <a:latin typeface="Arial" panose="020B0604020202020204" pitchFamily="34" charset="0"/>
                <a:cs typeface="Arial" panose="020B0604020202020204" pitchFamily="34" charset="0"/>
              </a:rPr>
              <a:t>The younger SR will color the drawing on page 3</a:t>
            </a:r>
            <a:endParaRPr lang="en-US" sz="1400" dirty="0" smtClean="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p>
            <a:r>
              <a:rPr lang="en-US" sz="1400" b="1" dirty="0" smtClean="0">
                <a:latin typeface="Arial" panose="020B0604020202020204" pitchFamily="34" charset="0"/>
                <a:cs typeface="Arial" panose="020B0604020202020204" pitchFamily="34" charset="0"/>
              </a:rPr>
              <a:t>Materials:	</a:t>
            </a:r>
          </a:p>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Crayons/colored pencils</a:t>
            </a:r>
          </a:p>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Pencils</a:t>
            </a:r>
            <a:r>
              <a:rPr lang="en-US" sz="1400" dirty="0" smtClean="0">
                <a:latin typeface="Arial" panose="020B0604020202020204" pitchFamily="34" charset="0"/>
                <a:cs typeface="Arial" panose="020B0604020202020204" pitchFamily="34" charset="0"/>
              </a:rPr>
              <a:t> –Older</a:t>
            </a:r>
            <a:r>
              <a:rPr lang="en-US" sz="1400" dirty="0" smtClean="0">
                <a:latin typeface="Arial" panose="020B0604020202020204" pitchFamily="34" charset="0"/>
                <a:cs typeface="Arial" panose="020B0604020202020204" pitchFamily="34" charset="0"/>
              </a:rPr>
              <a:t> SR</a:t>
            </a:r>
            <a:endParaRPr lang="en-US" sz="1400" dirty="0" smtClean="0">
              <a:latin typeface="Arial" panose="020B0604020202020204" pitchFamily="34" charset="0"/>
              <a:cs typeface="Arial" panose="020B0604020202020204" pitchFamily="34" charset="0"/>
            </a:endParaRPr>
          </a:p>
        </p:txBody>
      </p:sp>
      <p:sp>
        <p:nvSpPr>
          <p:cNvPr id="7" name="68 Rectángulo"/>
          <p:cNvSpPr>
            <a:spLocks noChangeArrowheads="1"/>
          </p:cNvSpPr>
          <p:nvPr/>
        </p:nvSpPr>
        <p:spPr bwMode="auto">
          <a:xfrm>
            <a:off x="2252548" y="1053360"/>
            <a:ext cx="2448273" cy="307777"/>
          </a:xfrm>
          <a:prstGeom prst="rect">
            <a:avLst/>
          </a:prstGeom>
          <a:noFill/>
          <a:ln w="9525">
            <a:noFill/>
            <a:miter lim="800000"/>
            <a:headEnd/>
            <a:tailEnd/>
          </a:ln>
        </p:spPr>
        <p:txBody>
          <a:bodyPr wrap="square">
            <a:spAutoFit/>
          </a:bodyPr>
          <a:lstStyle/>
          <a:p>
            <a:pPr algn="ctr" eaLnBrk="1" hangingPunct="1"/>
            <a:r>
              <a:rPr lang="en-US" altLang="es-MX" sz="1400" dirty="0" smtClean="0">
                <a:latin typeface="Century Gothic" panose="020B0502020202020204" pitchFamily="34" charset="0"/>
                <a:cs typeface="Arial" panose="020B0604020202020204" pitchFamily="34" charset="0"/>
              </a:rPr>
              <a:t>Page for the Collaborator</a:t>
            </a:r>
            <a:endParaRPr lang="en-US" altLang="es-MX" sz="1400" dirty="0">
              <a:latin typeface="Century Gothic" panose="020B0502020202020204" pitchFamily="34" charset="0"/>
              <a:cs typeface="Arial" panose="020B0604020202020204" pitchFamily="34" charset="0"/>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83" y="34086"/>
            <a:ext cx="1179120" cy="874450"/>
          </a:xfrm>
          <a:prstGeom prst="rect">
            <a:avLst/>
          </a:prstGeom>
        </p:spPr>
      </p:pic>
      <p:sp>
        <p:nvSpPr>
          <p:cNvPr id="12" name="Rectangle 11"/>
          <p:cNvSpPr/>
          <p:nvPr/>
        </p:nvSpPr>
        <p:spPr>
          <a:xfrm>
            <a:off x="1429331" y="454589"/>
            <a:ext cx="4248473" cy="523220"/>
          </a:xfrm>
          <a:prstGeom prst="rect">
            <a:avLst/>
          </a:prstGeom>
        </p:spPr>
        <p:txBody>
          <a:bodyPr wrap="square">
            <a:spAutoFit/>
          </a:bodyPr>
          <a:lstStyle/>
          <a:p>
            <a:pPr algn="ctr" eaLnBrk="1" hangingPunct="1"/>
            <a:r>
              <a:rPr lang="en-US" altLang="es-MX" sz="1400" u="sng" dirty="0" smtClean="0">
                <a:latin typeface="Century Gothic" panose="020B0502020202020204" pitchFamily="34" charset="0"/>
                <a:ea typeface="Kozuka Gothic Pr6N L" panose="020B0200000000000000" pitchFamily="34" charset="-128"/>
                <a:cs typeface="Gisha" panose="020B0502040204020203" pitchFamily="34" charset="-79"/>
              </a:rPr>
              <a:t>Lesson #147 The Veil from our Minds is only Removed by Christ Lisbet</a:t>
            </a:r>
          </a:p>
        </p:txBody>
      </p:sp>
      <p:pic>
        <p:nvPicPr>
          <p:cNvPr id="10" name="Picture 9"/>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23695" y="-36512"/>
            <a:ext cx="1161689" cy="1039112"/>
          </a:xfrm>
          <a:prstGeom prst="rect">
            <a:avLst/>
          </a:prstGeom>
        </p:spPr>
      </p:pic>
      <p:sp>
        <p:nvSpPr>
          <p:cNvPr id="11" name="22 Rectángulo"/>
          <p:cNvSpPr>
            <a:spLocks noChangeArrowheads="1"/>
          </p:cNvSpPr>
          <p:nvPr/>
        </p:nvSpPr>
        <p:spPr bwMode="auto">
          <a:xfrm>
            <a:off x="980728" y="62702"/>
            <a:ext cx="4991915" cy="400110"/>
          </a:xfrm>
          <a:prstGeom prst="rect">
            <a:avLst/>
          </a:prstGeom>
          <a:noFill/>
          <a:ln w="9525">
            <a:noFill/>
            <a:miter lim="800000"/>
            <a:headEnd/>
            <a:tailEnd/>
          </a:ln>
        </p:spPr>
        <p:txBody>
          <a:bodyPr wrap="square">
            <a:spAutoFit/>
          </a:bodyPr>
          <a:lstStyle/>
          <a:p>
            <a:pPr algn="ctr" eaLnBrk="1" hangingPunct="1"/>
            <a:r>
              <a:rPr lang="en-US" altLang="es-MX" sz="2000" b="1" dirty="0" smtClean="0">
                <a:latin typeface="Harrington" panose="04040505050A02020702" pitchFamily="82" charset="0"/>
              </a:rPr>
              <a:t>The King of Salem – Government of God</a:t>
            </a:r>
            <a:endParaRPr lang="en-US" altLang="es-MX" sz="2000" dirty="0">
              <a:latin typeface="Harrington" panose="04040505050A02020702" pitchFamily="82" charset="0"/>
            </a:endParaRPr>
          </a:p>
        </p:txBody>
      </p:sp>
    </p:spTree>
    <p:extLst>
      <p:ext uri="{BB962C8B-B14F-4D97-AF65-F5344CB8AC3E}">
        <p14:creationId xmlns:p14="http://schemas.microsoft.com/office/powerpoint/2010/main" val="448747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83" y="34086"/>
            <a:ext cx="1179120" cy="87445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09" y="1859906"/>
            <a:ext cx="6698381" cy="7032574"/>
          </a:xfrm>
          <a:prstGeom prst="rect">
            <a:avLst/>
          </a:prstGeom>
        </p:spPr>
      </p:pic>
      <p:sp>
        <p:nvSpPr>
          <p:cNvPr id="4" name="TextBox 3"/>
          <p:cNvSpPr txBox="1"/>
          <p:nvPr/>
        </p:nvSpPr>
        <p:spPr>
          <a:xfrm>
            <a:off x="2463082" y="3289169"/>
            <a:ext cx="2016224" cy="830997"/>
          </a:xfrm>
          <a:prstGeom prst="rect">
            <a:avLst/>
          </a:prstGeom>
          <a:solidFill>
            <a:schemeClr val="bg1"/>
          </a:solidFill>
        </p:spPr>
        <p:txBody>
          <a:bodyPr wrap="square" rtlCol="0">
            <a:spAutoFit/>
          </a:bodyPr>
          <a:lstStyle/>
          <a:p>
            <a:pPr algn="ctr"/>
            <a:r>
              <a:rPr lang="en-US" sz="2400" b="1" dirty="0" smtClean="0">
                <a:ln w="10160">
                  <a:solidFill>
                    <a:sysClr val="windowText" lastClr="000000"/>
                  </a:solidFill>
                  <a:prstDash val="solid"/>
                </a:ln>
                <a:solidFill>
                  <a:srgbClr val="FFFFFF"/>
                </a:solidFill>
                <a:effectLst>
                  <a:outerShdw blurRad="38100" dist="22860" dir="5400000" algn="tl" rotWithShape="0">
                    <a:srgbClr val="000000">
                      <a:alpha val="30000"/>
                    </a:srgbClr>
                  </a:outerShdw>
                </a:effectLst>
              </a:rPr>
              <a:t>Took away my veil </a:t>
            </a:r>
            <a:endParaRPr lang="en-US" sz="2400" dirty="0">
              <a:ln w="10160">
                <a:solidFill>
                  <a:sysClr val="windowText" lastClr="000000"/>
                </a:solidFill>
                <a:prstDash val="solid"/>
              </a:ln>
            </a:endParaRPr>
          </a:p>
        </p:txBody>
      </p:sp>
      <p:sp>
        <p:nvSpPr>
          <p:cNvPr id="24" name="TextBox 23"/>
          <p:cNvSpPr txBox="1"/>
          <p:nvPr/>
        </p:nvSpPr>
        <p:spPr>
          <a:xfrm>
            <a:off x="2463082" y="6425044"/>
            <a:ext cx="1931833" cy="523220"/>
          </a:xfrm>
          <a:prstGeom prst="rect">
            <a:avLst/>
          </a:prstGeom>
          <a:solidFill>
            <a:schemeClr val="bg1"/>
          </a:solidFill>
        </p:spPr>
        <p:txBody>
          <a:bodyPr wrap="square" rtlCol="0">
            <a:spAutoFit/>
          </a:bodyPr>
          <a:lstStyle/>
          <a:p>
            <a:pPr algn="ctr"/>
            <a:r>
              <a:rPr lang="en-US" sz="2800" b="1" dirty="0" smtClean="0">
                <a:ln w="10160">
                  <a:solidFill>
                    <a:sysClr val="windowText" lastClr="000000"/>
                  </a:solidFill>
                  <a:prstDash val="solid"/>
                </a:ln>
                <a:solidFill>
                  <a:srgbClr val="FFFFFF"/>
                </a:solidFill>
                <a:effectLst>
                  <a:outerShdw blurRad="38100" dist="22860" dir="5400000" algn="tl" rotWithShape="0">
                    <a:srgbClr val="000000">
                      <a:alpha val="30000"/>
                    </a:srgbClr>
                  </a:outerShdw>
                </a:effectLst>
              </a:rPr>
              <a:t>Help me </a:t>
            </a:r>
            <a:endParaRPr lang="en-US" sz="2800" dirty="0">
              <a:ln w="10160">
                <a:solidFill>
                  <a:sysClr val="windowText" lastClr="000000"/>
                </a:solidFill>
                <a:prstDash val="solid"/>
              </a:ln>
            </a:endParaRPr>
          </a:p>
        </p:txBody>
      </p:sp>
      <p:sp>
        <p:nvSpPr>
          <p:cNvPr id="25" name="TextBox 24"/>
          <p:cNvSpPr txBox="1"/>
          <p:nvPr/>
        </p:nvSpPr>
        <p:spPr>
          <a:xfrm>
            <a:off x="2348880" y="5396489"/>
            <a:ext cx="2016224" cy="523220"/>
          </a:xfrm>
          <a:prstGeom prst="rect">
            <a:avLst/>
          </a:prstGeom>
          <a:solidFill>
            <a:schemeClr val="bg1"/>
          </a:solidFill>
        </p:spPr>
        <p:txBody>
          <a:bodyPr wrap="square" rtlCol="0">
            <a:spAutoFit/>
          </a:bodyPr>
          <a:lstStyle/>
          <a:p>
            <a:pPr algn="ctr"/>
            <a:r>
              <a:rPr lang="en-US" sz="2800" b="1" dirty="0" smtClean="0">
                <a:ln w="10160">
                  <a:solidFill>
                    <a:sysClr val="windowText" lastClr="000000"/>
                  </a:solidFill>
                  <a:prstDash val="solid"/>
                </a:ln>
                <a:solidFill>
                  <a:srgbClr val="FFFFFF"/>
                </a:solidFill>
                <a:effectLst>
                  <a:outerShdw blurRad="38100" dist="22860" dir="5400000" algn="tl" rotWithShape="0">
                    <a:srgbClr val="000000">
                      <a:alpha val="30000"/>
                    </a:srgbClr>
                  </a:outerShdw>
                </a:effectLst>
              </a:rPr>
              <a:t>Clean me</a:t>
            </a:r>
            <a:endParaRPr lang="en-US" sz="2800" dirty="0">
              <a:ln w="10160">
                <a:solidFill>
                  <a:sysClr val="windowText" lastClr="000000"/>
                </a:solidFill>
                <a:prstDash val="solid"/>
              </a:ln>
            </a:endParaRPr>
          </a:p>
        </p:txBody>
      </p:sp>
      <p:sp>
        <p:nvSpPr>
          <p:cNvPr id="26" name="TextBox 25"/>
          <p:cNvSpPr txBox="1"/>
          <p:nvPr/>
        </p:nvSpPr>
        <p:spPr>
          <a:xfrm>
            <a:off x="2154675" y="7308304"/>
            <a:ext cx="2520280" cy="954107"/>
          </a:xfrm>
          <a:prstGeom prst="rect">
            <a:avLst/>
          </a:prstGeom>
          <a:solidFill>
            <a:schemeClr val="bg1"/>
          </a:solidFill>
        </p:spPr>
        <p:txBody>
          <a:bodyPr wrap="square" rtlCol="0">
            <a:spAutoFit/>
          </a:bodyPr>
          <a:lstStyle/>
          <a:p>
            <a:pPr algn="ctr"/>
            <a:r>
              <a:rPr lang="en-US" sz="2800" b="1" dirty="0" smtClean="0">
                <a:ln w="10160">
                  <a:solidFill>
                    <a:sysClr val="windowText" lastClr="000000"/>
                  </a:solidFill>
                  <a:prstDash val="solid"/>
                </a:ln>
                <a:solidFill>
                  <a:srgbClr val="FFFFFF"/>
                </a:solidFill>
                <a:effectLst>
                  <a:outerShdw blurRad="38100" dist="22860" dir="5400000" algn="tl" rotWithShape="0">
                    <a:srgbClr val="000000">
                      <a:alpha val="30000"/>
                    </a:srgbClr>
                  </a:outerShdw>
                </a:effectLst>
              </a:rPr>
              <a:t>Give me Patience </a:t>
            </a:r>
            <a:endParaRPr lang="en-US" sz="2800" b="1" dirty="0">
              <a:ln w="10160">
                <a:solidFill>
                  <a:sysClr val="windowText" lastClr="000000"/>
                </a:solidFill>
                <a:prstDash val="solid"/>
              </a:ln>
              <a:solidFill>
                <a:srgbClr val="FFFFFF"/>
              </a:solidFill>
              <a:effectLst>
                <a:outerShdw blurRad="38100" dist="22860" dir="5400000" algn="tl" rotWithShape="0">
                  <a:srgbClr val="000000">
                    <a:alpha val="30000"/>
                  </a:srgbClr>
                </a:outerShdw>
              </a:effectLst>
            </a:endParaRPr>
          </a:p>
        </p:txBody>
      </p:sp>
      <p:sp>
        <p:nvSpPr>
          <p:cNvPr id="27" name="TextBox 26"/>
          <p:cNvSpPr txBox="1"/>
          <p:nvPr/>
        </p:nvSpPr>
        <p:spPr>
          <a:xfrm>
            <a:off x="2564902" y="4401522"/>
            <a:ext cx="1728192" cy="523220"/>
          </a:xfrm>
          <a:prstGeom prst="rect">
            <a:avLst/>
          </a:prstGeom>
          <a:solidFill>
            <a:schemeClr val="bg1"/>
          </a:solidFill>
        </p:spPr>
        <p:txBody>
          <a:bodyPr wrap="square" rtlCol="0">
            <a:spAutoFit/>
          </a:bodyPr>
          <a:lstStyle/>
          <a:p>
            <a:pPr algn="ctr"/>
            <a:r>
              <a:rPr lang="en-US" sz="2800" b="1" dirty="0" smtClean="0">
                <a:ln w="10160">
                  <a:solidFill>
                    <a:sysClr val="windowText" lastClr="000000"/>
                  </a:solidFill>
                  <a:prstDash val="solid"/>
                </a:ln>
                <a:solidFill>
                  <a:srgbClr val="FFFFFF"/>
                </a:solidFill>
                <a:effectLst>
                  <a:outerShdw blurRad="38100" dist="22860" dir="5400000" algn="tl" rotWithShape="0">
                    <a:srgbClr val="000000">
                      <a:alpha val="30000"/>
                    </a:srgbClr>
                  </a:outerShdw>
                </a:effectLst>
              </a:rPr>
              <a:t>Love me</a:t>
            </a:r>
            <a:endParaRPr lang="en-US" sz="2800" dirty="0">
              <a:ln w="10160">
                <a:solidFill>
                  <a:sysClr val="windowText" lastClr="000000"/>
                </a:solidFill>
                <a:prstDash val="solid"/>
              </a:ln>
            </a:endParaRPr>
          </a:p>
        </p:txBody>
      </p:sp>
      <p:sp>
        <p:nvSpPr>
          <p:cNvPr id="8" name="TextBox 7"/>
          <p:cNvSpPr txBox="1"/>
          <p:nvPr/>
        </p:nvSpPr>
        <p:spPr>
          <a:xfrm>
            <a:off x="30953" y="1454428"/>
            <a:ext cx="6816265" cy="338554"/>
          </a:xfrm>
          <a:prstGeom prst="rect">
            <a:avLst/>
          </a:prstGeom>
          <a:noFill/>
        </p:spPr>
        <p:txBody>
          <a:bodyPr wrap="square" rtlCol="0">
            <a:spAutoFit/>
          </a:bodyPr>
          <a:lstStyle/>
          <a:p>
            <a:pPr algn="ctr"/>
            <a:r>
              <a:rPr lang="en-US" sz="1600" dirty="0" smtClean="0"/>
              <a:t>Color the drawing about how ML took away our veil of wrong teachings</a:t>
            </a:r>
            <a:r>
              <a:rPr lang="es-CR" sz="1600" dirty="0" smtClean="0"/>
              <a:t>.</a:t>
            </a:r>
            <a:endParaRPr lang="es-CR" sz="1600" dirty="0"/>
          </a:p>
        </p:txBody>
      </p:sp>
      <p:sp>
        <p:nvSpPr>
          <p:cNvPr id="14" name="Rectangle 13"/>
          <p:cNvSpPr/>
          <p:nvPr/>
        </p:nvSpPr>
        <p:spPr>
          <a:xfrm>
            <a:off x="1401313" y="1017203"/>
            <a:ext cx="4304512" cy="523220"/>
          </a:xfrm>
          <a:prstGeom prst="rect">
            <a:avLst/>
          </a:prstGeom>
        </p:spPr>
        <p:txBody>
          <a:bodyPr wrap="none">
            <a:spAutoFit/>
          </a:bodyPr>
          <a:lstStyle/>
          <a:p>
            <a:r>
              <a:rPr lang="es-CR" sz="2800" dirty="0">
                <a:latin typeface="Adobe Garamond Pro Bold" panose="02020702060506020403" pitchFamily="18" charset="0"/>
                <a:cs typeface="Arial" panose="020B0604020202020204" pitchFamily="34" charset="0"/>
              </a:rPr>
              <a:t>ML </a:t>
            </a:r>
            <a:r>
              <a:rPr lang="es-CR" sz="2800" dirty="0" smtClean="0">
                <a:latin typeface="Adobe Garamond Pro Bold" panose="02020702060506020403" pitchFamily="18" charset="0"/>
                <a:cs typeface="Arial" panose="020B0604020202020204" pitchFamily="34" charset="0"/>
              </a:rPr>
              <a:t>TOOK AWAY MY VIEL</a:t>
            </a:r>
            <a:endParaRPr lang="en-US" sz="2800" dirty="0">
              <a:latin typeface="Adobe Garamond Pro Bold" panose="02020702060506020403" pitchFamily="18" charset="0"/>
            </a:endParaRPr>
          </a:p>
        </p:txBody>
      </p:sp>
      <p:sp>
        <p:nvSpPr>
          <p:cNvPr id="17" name="Rectangle 16"/>
          <p:cNvSpPr/>
          <p:nvPr/>
        </p:nvSpPr>
        <p:spPr>
          <a:xfrm>
            <a:off x="1429331" y="454589"/>
            <a:ext cx="4248473" cy="523220"/>
          </a:xfrm>
          <a:prstGeom prst="rect">
            <a:avLst/>
          </a:prstGeom>
        </p:spPr>
        <p:txBody>
          <a:bodyPr wrap="square">
            <a:spAutoFit/>
          </a:bodyPr>
          <a:lstStyle/>
          <a:p>
            <a:pPr algn="ctr" eaLnBrk="1" hangingPunct="1"/>
            <a:r>
              <a:rPr lang="en-US" altLang="es-MX" sz="1400" u="sng" dirty="0" smtClean="0">
                <a:latin typeface="Century Gothic" panose="020B0502020202020204" pitchFamily="34" charset="0"/>
                <a:ea typeface="Kozuka Gothic Pr6N L" panose="020B0200000000000000" pitchFamily="34" charset="-128"/>
                <a:cs typeface="Gisha" panose="020B0502040204020203" pitchFamily="34" charset="-79"/>
              </a:rPr>
              <a:t>Lesson #147 The Veil from our Minds is only Removed by Christ Lisbet</a:t>
            </a:r>
          </a:p>
        </p:txBody>
      </p:sp>
      <p:pic>
        <p:nvPicPr>
          <p:cNvPr id="18" name="Picture 17"/>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23695" y="-36512"/>
            <a:ext cx="1161689" cy="1039112"/>
          </a:xfrm>
          <a:prstGeom prst="rect">
            <a:avLst/>
          </a:prstGeom>
        </p:spPr>
      </p:pic>
      <p:sp>
        <p:nvSpPr>
          <p:cNvPr id="19" name="22 Rectángulo"/>
          <p:cNvSpPr>
            <a:spLocks noChangeArrowheads="1"/>
          </p:cNvSpPr>
          <p:nvPr/>
        </p:nvSpPr>
        <p:spPr bwMode="auto">
          <a:xfrm>
            <a:off x="980728" y="62702"/>
            <a:ext cx="4991915" cy="400110"/>
          </a:xfrm>
          <a:prstGeom prst="rect">
            <a:avLst/>
          </a:prstGeom>
          <a:noFill/>
          <a:ln w="9525">
            <a:noFill/>
            <a:miter lim="800000"/>
            <a:headEnd/>
            <a:tailEnd/>
          </a:ln>
        </p:spPr>
        <p:txBody>
          <a:bodyPr wrap="square">
            <a:spAutoFit/>
          </a:bodyPr>
          <a:lstStyle/>
          <a:p>
            <a:pPr algn="ctr" eaLnBrk="1" hangingPunct="1"/>
            <a:r>
              <a:rPr lang="en-US" altLang="es-MX" sz="2000" b="1" dirty="0" smtClean="0">
                <a:latin typeface="Harrington" panose="04040505050A02020702" pitchFamily="82" charset="0"/>
              </a:rPr>
              <a:t>The King of Salem – Government of God</a:t>
            </a:r>
            <a:endParaRPr lang="en-US" altLang="es-MX" sz="2000" dirty="0">
              <a:latin typeface="Harrington" panose="04040505050A02020702" pitchFamily="82" charset="0"/>
            </a:endParaRPr>
          </a:p>
        </p:txBody>
      </p:sp>
    </p:spTree>
    <p:extLst>
      <p:ext uri="{BB962C8B-B14F-4D97-AF65-F5344CB8AC3E}">
        <p14:creationId xmlns:p14="http://schemas.microsoft.com/office/powerpoint/2010/main" val="2709567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83" y="34086"/>
            <a:ext cx="1179120" cy="874450"/>
          </a:xfrm>
          <a:prstGeom prst="rect">
            <a:avLst/>
          </a:prstGeom>
        </p:spPr>
      </p:pic>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5640061"/>
              </p:ext>
            </p:extLst>
          </p:nvPr>
        </p:nvGraphicFramePr>
        <p:xfrm>
          <a:off x="260648" y="1979712"/>
          <a:ext cx="6250634" cy="2952324"/>
        </p:xfrm>
        <a:graphic>
          <a:graphicData uri="http://schemas.openxmlformats.org/drawingml/2006/table">
            <a:tbl>
              <a:tblPr/>
              <a:tblGrid>
                <a:gridCol w="240409"/>
                <a:gridCol w="240409"/>
                <a:gridCol w="240409"/>
                <a:gridCol w="240409"/>
                <a:gridCol w="240409"/>
                <a:gridCol w="240409"/>
                <a:gridCol w="240409"/>
                <a:gridCol w="240409"/>
                <a:gridCol w="240409"/>
                <a:gridCol w="240409"/>
                <a:gridCol w="240409"/>
                <a:gridCol w="240409"/>
                <a:gridCol w="240409"/>
                <a:gridCol w="240409"/>
                <a:gridCol w="240409"/>
                <a:gridCol w="240409"/>
                <a:gridCol w="240409"/>
                <a:gridCol w="240409"/>
                <a:gridCol w="240409"/>
                <a:gridCol w="240409"/>
                <a:gridCol w="240409"/>
                <a:gridCol w="240409"/>
                <a:gridCol w="240409"/>
                <a:gridCol w="240409"/>
                <a:gridCol w="240409"/>
                <a:gridCol w="240409"/>
              </a:tblGrid>
              <a:tr h="256724">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r>
              <a:tr h="269560">
                <a:tc>
                  <a:txBody>
                    <a:bodyPr/>
                    <a:lstStyle/>
                    <a:p>
                      <a:pPr algn="ctr" fontAlgn="b"/>
                      <a:r>
                        <a:rPr lang="en-US" sz="1100" b="0" i="0" u="none" strike="noStrike">
                          <a:solidFill>
                            <a:srgbClr val="000000"/>
                          </a:solidFill>
                          <a:effectLst/>
                          <a:latin typeface="Calibri"/>
                        </a:rPr>
                        <a:t>A</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B</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C</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D</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E</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F</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G</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H</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I</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J</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K</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L</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M</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N</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O</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P</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Q</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R</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S</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T</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U</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V</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W</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X</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Y</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Z</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69560">
                <a:tc>
                  <a:txBody>
                    <a:bodyPr/>
                    <a:lstStyle/>
                    <a:p>
                      <a:pPr algn="ctr" fontAlgn="b"/>
                      <a:r>
                        <a:rPr lang="en-US" sz="1100" b="0" i="0" u="none" strike="noStrike">
                          <a:solidFill>
                            <a:srgbClr val="000000"/>
                          </a:solidFill>
                          <a:effectLst/>
                          <a:latin typeface="Calibri"/>
                        </a:rPr>
                        <a:t>1</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3</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4</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5</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6</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7</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8</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9</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10</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11</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12</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13</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14</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16</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17</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18</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19</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20</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21</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22</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23</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24</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25</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26</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27</a:t>
                      </a:r>
                    </a:p>
                  </a:txBody>
                  <a:tcPr marL="8531" marR="8531" marT="85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69560">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r>
              <a:tr h="269560">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r>
              <a:tr h="269560">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M</a:t>
                      </a:r>
                    </a:p>
                  </a:txBody>
                  <a:tcPr marL="8531" marR="8531" marT="8531" marB="0" anchor="b">
                    <a:lnL>
                      <a:noFill/>
                    </a:lnL>
                    <a:lnR>
                      <a:noFill/>
                    </a:lnR>
                    <a:lnT>
                      <a:noFill/>
                    </a:lnT>
                    <a:lnB>
                      <a:noFill/>
                    </a:lnB>
                  </a:tcPr>
                </a:tc>
                <a:tc>
                  <a:txBody>
                    <a:bodyPr/>
                    <a:lstStyle/>
                    <a:p>
                      <a:pPr algn="ctr" fontAlgn="b"/>
                      <a:r>
                        <a:rPr lang="en-US" sz="1100" b="0" i="0" u="sng" strike="noStrike">
                          <a:solidFill>
                            <a:srgbClr val="000000"/>
                          </a:solidFill>
                          <a:effectLst/>
                          <a:latin typeface="Calibri"/>
                        </a:rPr>
                        <a:t> </a:t>
                      </a: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R</a:t>
                      </a: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 </a:t>
                      </a: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M</a:t>
                      </a: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O</a:t>
                      </a: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 </a:t>
                      </a: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a:t>
                      </a: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 </a:t>
                      </a: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H</a:t>
                      </a: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E</a:t>
                      </a: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V</a:t>
                      </a: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E</a:t>
                      </a: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 </a:t>
                      </a: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O</a:t>
                      </a: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 </a:t>
                      </a: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r>
              <a:tr h="269560">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12</a:t>
                      </a: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5</a:t>
                      </a: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23</a:t>
                      </a: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5</a:t>
                      </a: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21</a:t>
                      </a: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9</a:t>
                      </a: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12</a:t>
                      </a: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6</a:t>
                      </a: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r>
              <a:tr h="269560">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r>
              <a:tr h="269560">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r>
              <a:tr h="269560">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T</a:t>
                      </a: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 </a:t>
                      </a: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E</a:t>
                      </a: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 </a:t>
                      </a: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R</a:t>
                      </a: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 </a:t>
                      </a: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N</a:t>
                      </a: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 </a:t>
                      </a: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T</a:t>
                      </a: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E</a:t>
                      </a: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 </a:t>
                      </a: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H</a:t>
                      </a: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 </a:t>
                      </a: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a:t>
                      </a: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G</a:t>
                      </a: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 </a:t>
                      </a:r>
                    </a:p>
                  </a:txBody>
                  <a:tcPr marL="8531" marR="8531" marT="85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r>
              <a:tr h="269560">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8</a:t>
                      </a: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24</a:t>
                      </a: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16</a:t>
                      </a: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7</a:t>
                      </a: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a:t>
                      </a: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3</a:t>
                      </a: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9</a:t>
                      </a: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14</a:t>
                      </a: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20</a:t>
                      </a:r>
                    </a:p>
                  </a:txBody>
                  <a:tcPr marL="8531" marR="8531" marT="85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8531" marR="8531" marT="8531" marB="0" anchor="b">
                    <a:lnL>
                      <a:noFill/>
                    </a:lnL>
                    <a:lnR>
                      <a:noFill/>
                    </a:lnR>
                    <a:lnT>
                      <a:noFill/>
                    </a:lnT>
                    <a:lnB>
                      <a:noFill/>
                    </a:lnB>
                  </a:tcPr>
                </a:tc>
                <a:tc>
                  <a:txBody>
                    <a:bodyPr/>
                    <a:lstStyle/>
                    <a:p>
                      <a:pPr algn="ctr" fontAlgn="b"/>
                      <a:endParaRPr lang="en-US" sz="1100" b="0" i="0" u="none" strike="noStrike" dirty="0">
                        <a:solidFill>
                          <a:srgbClr val="000000"/>
                        </a:solidFill>
                        <a:effectLst/>
                        <a:latin typeface="Calibri"/>
                      </a:endParaRPr>
                    </a:p>
                  </a:txBody>
                  <a:tcPr marL="8531" marR="8531" marT="8531" marB="0" anchor="b">
                    <a:lnL>
                      <a:noFill/>
                    </a:lnL>
                    <a:lnR>
                      <a:noFill/>
                    </a:lnR>
                    <a:lnT>
                      <a:noFill/>
                    </a:lnT>
                    <a:lnB>
                      <a:noFill/>
                    </a:lnB>
                  </a:tcPr>
                </a:tc>
              </a:tr>
            </a:tbl>
          </a:graphicData>
        </a:graphic>
      </p:graphicFrame>
      <p:pic>
        <p:nvPicPr>
          <p:cNvPr id="1027" name="Picture 3"/>
          <p:cNvPicPr>
            <a:picLocks noChangeAspect="1" noChangeArrowheads="1"/>
          </p:cNvPicPr>
          <p:nvPr/>
        </p:nvPicPr>
        <p:blipFill>
          <a:blip r:embed="rId3">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rot="10800000">
            <a:off x="2689470" y="8167602"/>
            <a:ext cx="1531618" cy="332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4"/>
          <p:cNvSpPr/>
          <p:nvPr/>
        </p:nvSpPr>
        <p:spPr>
          <a:xfrm>
            <a:off x="1429331" y="454589"/>
            <a:ext cx="4248473" cy="523220"/>
          </a:xfrm>
          <a:prstGeom prst="rect">
            <a:avLst/>
          </a:prstGeom>
        </p:spPr>
        <p:txBody>
          <a:bodyPr wrap="square">
            <a:spAutoFit/>
          </a:bodyPr>
          <a:lstStyle/>
          <a:p>
            <a:pPr algn="ctr" eaLnBrk="1" hangingPunct="1"/>
            <a:r>
              <a:rPr lang="en-US" altLang="es-MX" sz="1400" u="sng" dirty="0" smtClean="0">
                <a:latin typeface="Century Gothic" panose="020B0502020202020204" pitchFamily="34" charset="0"/>
                <a:ea typeface="Kozuka Gothic Pr6N L" panose="020B0200000000000000" pitchFamily="34" charset="-128"/>
                <a:cs typeface="Gisha" panose="020B0502040204020203" pitchFamily="34" charset="-79"/>
              </a:rPr>
              <a:t>Lesson #147 The Veil from our Minds is only Removed by Christ Lisbet</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2656" y="5076056"/>
            <a:ext cx="414337"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p:cNvPicPr/>
          <p:nvPr/>
        </p:nvPicPr>
        <p:blipFill>
          <a:blip r:embed="rId5" cstate="print">
            <a:extLst>
              <a:ext uri="{28A0092B-C50C-407E-A947-70E740481C1C}">
                <a14:useLocalDpi xmlns:a14="http://schemas.microsoft.com/office/drawing/2010/main" val="0"/>
              </a:ext>
            </a:extLst>
          </a:blip>
          <a:stretch>
            <a:fillRect/>
          </a:stretch>
        </p:blipFill>
        <p:spPr>
          <a:xfrm>
            <a:off x="6165353" y="1457933"/>
            <a:ext cx="414189" cy="521779"/>
          </a:xfrm>
          <a:prstGeom prst="rect">
            <a:avLst/>
          </a:prstGeom>
        </p:spPr>
      </p:pic>
      <p:pic>
        <p:nvPicPr>
          <p:cNvPr id="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4765" y="4716016"/>
            <a:ext cx="414337"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3"/>
          <p:cNvPicPr/>
          <p:nvPr/>
        </p:nvPicPr>
        <p:blipFill>
          <a:blip r:embed="rId5" cstate="print">
            <a:extLst>
              <a:ext uri="{28A0092B-C50C-407E-A947-70E740481C1C}">
                <a14:useLocalDpi xmlns:a14="http://schemas.microsoft.com/office/drawing/2010/main" val="0"/>
              </a:ext>
            </a:extLst>
          </a:blip>
          <a:stretch>
            <a:fillRect/>
          </a:stretch>
        </p:blipFill>
        <p:spPr>
          <a:xfrm>
            <a:off x="539824" y="1619672"/>
            <a:ext cx="414189" cy="521779"/>
          </a:xfrm>
          <a:prstGeom prst="rect">
            <a:avLst/>
          </a:prstGeom>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5261" y="2843808"/>
            <a:ext cx="347027" cy="438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3919" y="5599931"/>
            <a:ext cx="414337"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16"/>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23695" y="-36512"/>
            <a:ext cx="1161689" cy="1039112"/>
          </a:xfrm>
          <a:prstGeom prst="rect">
            <a:avLst/>
          </a:prstGeom>
        </p:spPr>
      </p:pic>
      <p:sp>
        <p:nvSpPr>
          <p:cNvPr id="18" name="22 Rectángulo"/>
          <p:cNvSpPr>
            <a:spLocks noChangeArrowheads="1"/>
          </p:cNvSpPr>
          <p:nvPr/>
        </p:nvSpPr>
        <p:spPr bwMode="auto">
          <a:xfrm>
            <a:off x="980728" y="62702"/>
            <a:ext cx="4991915" cy="400110"/>
          </a:xfrm>
          <a:prstGeom prst="rect">
            <a:avLst/>
          </a:prstGeom>
          <a:noFill/>
          <a:ln w="9525">
            <a:noFill/>
            <a:miter lim="800000"/>
            <a:headEnd/>
            <a:tailEnd/>
          </a:ln>
        </p:spPr>
        <p:txBody>
          <a:bodyPr wrap="square">
            <a:spAutoFit/>
          </a:bodyPr>
          <a:lstStyle/>
          <a:p>
            <a:pPr algn="ctr" eaLnBrk="1" hangingPunct="1"/>
            <a:r>
              <a:rPr lang="en-US" altLang="es-MX" sz="2000" b="1" dirty="0" smtClean="0">
                <a:latin typeface="Harrington" panose="04040505050A02020702" pitchFamily="82" charset="0"/>
              </a:rPr>
              <a:t>The King of Salem – Government of God</a:t>
            </a:r>
            <a:endParaRPr lang="en-US" altLang="es-MX" sz="2000" dirty="0">
              <a:latin typeface="Harrington" panose="04040505050A02020702" pitchFamily="82" charset="0"/>
            </a:endParaRPr>
          </a:p>
        </p:txBody>
      </p:sp>
    </p:spTree>
    <p:extLst>
      <p:ext uri="{BB962C8B-B14F-4D97-AF65-F5344CB8AC3E}">
        <p14:creationId xmlns:p14="http://schemas.microsoft.com/office/powerpoint/2010/main" val="3906467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950306</TotalTime>
  <Words>967</Words>
  <Application>Microsoft Office PowerPoint</Application>
  <PresentationFormat>On-screen Show (4:3)</PresentationFormat>
  <Paragraphs>163</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Tanyacxoxo</cp:lastModifiedBy>
  <cp:revision>7391</cp:revision>
  <cp:lastPrinted>2015-12-22T05:03:42Z</cp:lastPrinted>
  <dcterms:created xsi:type="dcterms:W3CDTF">2011-04-01T14:17:38Z</dcterms:created>
  <dcterms:modified xsi:type="dcterms:W3CDTF">2017-08-31T17:47:10Z</dcterms:modified>
</cp:coreProperties>
</file>