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6"/>
  </p:notesMasterIdLst>
  <p:sldIdLst>
    <p:sldId id="270" r:id="rId2"/>
    <p:sldId id="276" r:id="rId3"/>
    <p:sldId id="277" r:id="rId4"/>
    <p:sldId id="279" r:id="rId5"/>
  </p:sldIdLst>
  <p:sldSz cx="6858000" cy="9144000" type="screen4x3"/>
  <p:notesSz cx="7010400" cy="92964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A46"/>
    <a:srgbClr val="652B91"/>
    <a:srgbClr val="FF0066"/>
    <a:srgbClr val="178317"/>
    <a:srgbClr val="F26A1E"/>
    <a:srgbClr val="F81D06"/>
    <a:srgbClr val="2006BA"/>
    <a:srgbClr val="F6BB00"/>
    <a:srgbClr val="F2B800"/>
    <a:srgbClr val="7F6A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55" autoAdjust="0"/>
    <p:restoredTop sz="94434" autoAdjust="0"/>
  </p:normalViewPr>
  <p:slideViewPr>
    <p:cSldViewPr>
      <p:cViewPr>
        <p:scale>
          <a:sx n="100" d="100"/>
          <a:sy n="100" d="100"/>
        </p:scale>
        <p:origin x="516" y="-2190"/>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2928"/>
        <p:guide pos="220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463" cy="465409"/>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71321" y="0"/>
            <a:ext cx="3037463" cy="465409"/>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18/06/2019</a:t>
            </a:fld>
            <a:endParaRPr lang="es-PE" dirty="0"/>
          </a:p>
        </p:txBody>
      </p:sp>
      <p:sp>
        <p:nvSpPr>
          <p:cNvPr id="4" name="3 Marcador de imagen de diapositiva"/>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701202" y="4415496"/>
            <a:ext cx="5607997" cy="4184264"/>
          </a:xfrm>
          <a:prstGeom prst="rect">
            <a:avLst/>
          </a:prstGeom>
        </p:spPr>
        <p:txBody>
          <a:bodyPr vert="horz" lIns="91440" tIns="45720" rIns="91440" bIns="45720" rtlCol="0"/>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PE" noProof="0"/>
          </a:p>
        </p:txBody>
      </p:sp>
      <p:sp>
        <p:nvSpPr>
          <p:cNvPr id="6" name="5 Marcador de pie de página"/>
          <p:cNvSpPr>
            <a:spLocks noGrp="1"/>
          </p:cNvSpPr>
          <p:nvPr>
            <p:ph type="ftr" sz="quarter" idx="4"/>
          </p:nvPr>
        </p:nvSpPr>
        <p:spPr>
          <a:xfrm>
            <a:off x="0" y="8829519"/>
            <a:ext cx="3037463" cy="465409"/>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71321" y="8829519"/>
            <a:ext cx="3037463" cy="465409"/>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smtClean="0"/>
              <a:t>Click to edit Master title style</a:t>
            </a:r>
            <a:endParaRPr lang="en-US"/>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18/06/2019</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18/06/2019</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18/06/2019</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18/06/2019</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smtClean="0"/>
              <a:t>Click to edit Master title style</a:t>
            </a:r>
            <a:endParaRPr lang="en-US"/>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18/06/2019</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18/06/2019</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18/06/2019</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18/06/2019</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18/06/2019</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smtClean="0"/>
              <a:t>Click to edit Master title style</a:t>
            </a:r>
            <a:endParaRPr lang="en-US"/>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18/06/2019</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smtClean="0"/>
              <a:t>Click to edit Master title style</a:t>
            </a:r>
            <a:endParaRPr lang="en-US"/>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18/06/2019</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18/06/2019</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 CuadroTexto"/>
          <p:cNvSpPr txBox="1">
            <a:spLocks noChangeArrowheads="1"/>
          </p:cNvSpPr>
          <p:nvPr/>
        </p:nvSpPr>
        <p:spPr bwMode="auto">
          <a:xfrm>
            <a:off x="-50785" y="769035"/>
            <a:ext cx="2340875" cy="430887"/>
          </a:xfrm>
          <a:prstGeom prst="rect">
            <a:avLst/>
          </a:prstGeom>
          <a:noFill/>
          <a:ln w="9525">
            <a:noFill/>
            <a:miter lim="800000"/>
            <a:headEnd/>
            <a:tailEnd/>
          </a:ln>
        </p:spPr>
        <p:txBody>
          <a:bodyPr wrap="square">
            <a:spAutoFit/>
          </a:bodyPr>
          <a:lstStyle/>
          <a:p>
            <a:pPr eaLnBrk="1" hangingPunct="1"/>
            <a:r>
              <a:rPr lang="es-CR" altLang="es-MX" sz="1100" b="1" dirty="0" smtClean="0"/>
              <a:t>Por MelquisedecLisbet!!</a:t>
            </a:r>
          </a:p>
          <a:p>
            <a:pPr eaLnBrk="1" hangingPunct="1"/>
            <a:r>
              <a:rPr lang="es-CR" altLang="es-MX" sz="1100" b="1" dirty="0" smtClean="0"/>
              <a:t>Por nuestro Padre y nuestra Madre!!</a:t>
            </a:r>
            <a:endParaRPr lang="es-CR" altLang="es-MX" sz="1100" b="1" dirty="0"/>
          </a:p>
        </p:txBody>
      </p:sp>
      <p:sp>
        <p:nvSpPr>
          <p:cNvPr id="7" name="68 Rectángulo"/>
          <p:cNvSpPr>
            <a:spLocks noChangeArrowheads="1"/>
          </p:cNvSpPr>
          <p:nvPr/>
        </p:nvSpPr>
        <p:spPr bwMode="auto">
          <a:xfrm>
            <a:off x="128523" y="1175168"/>
            <a:ext cx="6650392" cy="7986802"/>
          </a:xfrm>
          <a:prstGeom prst="rect">
            <a:avLst/>
          </a:prstGeom>
          <a:noFill/>
          <a:ln w="38100">
            <a:noFill/>
            <a:prstDash val="lgDashDot"/>
            <a:miter lim="800000"/>
            <a:headEnd/>
            <a:tailEnd/>
          </a:ln>
        </p:spPr>
        <p:txBody>
          <a:bodyPr wrap="square">
            <a:spAutoFit/>
          </a:bodyPr>
          <a:lstStyle/>
          <a:p>
            <a:pPr algn="ctr"/>
            <a:r>
              <a:rPr lang="es-HN" sz="1100" dirty="0" smtClean="0">
                <a:latin typeface="Arial" panose="020B0604020202020204" pitchFamily="34" charset="0"/>
                <a:cs typeface="Arial" panose="020B0604020202020204" pitchFamily="34" charset="0"/>
              </a:rPr>
              <a:t>Hermanos, hoy aprenderemos un poco mas sobre la vida eterna que nuestros Padres ML nos ofrecen.</a:t>
            </a:r>
          </a:p>
          <a:p>
            <a:r>
              <a:rPr lang="es-HN" sz="1100" dirty="0" smtClean="0">
                <a:solidFill>
                  <a:srgbClr val="652B91"/>
                </a:solidFill>
                <a:latin typeface="Arial" panose="020B0604020202020204" pitchFamily="34" charset="0"/>
                <a:cs typeface="Arial" panose="020B0604020202020204" pitchFamily="34" charset="0"/>
              </a:rPr>
              <a:t> </a:t>
            </a:r>
          </a:p>
          <a:p>
            <a:r>
              <a:rPr lang="es-HN" sz="1100" b="1" dirty="0" smtClean="0">
                <a:latin typeface="Arial" panose="020B0604020202020204" pitchFamily="34" charset="0"/>
                <a:cs typeface="Arial" panose="020B0604020202020204" pitchFamily="34" charset="0"/>
              </a:rPr>
              <a:t>1- La Vida de Dios Padre-Madre </a:t>
            </a:r>
            <a:r>
              <a:rPr lang="es-HN" sz="1100" b="1" dirty="0" err="1" smtClean="0">
                <a:latin typeface="Arial" panose="020B0604020202020204" pitchFamily="34" charset="0"/>
                <a:cs typeface="Arial" panose="020B0604020202020204" pitchFamily="34" charset="0"/>
              </a:rPr>
              <a:t>MelquisedecCristoLisbet</a:t>
            </a:r>
            <a:r>
              <a:rPr lang="es-HN" sz="1100" b="1" dirty="0" smtClean="0">
                <a:latin typeface="Arial" panose="020B0604020202020204" pitchFamily="34" charset="0"/>
                <a:cs typeface="Arial" panose="020B0604020202020204" pitchFamily="34" charset="0"/>
              </a:rPr>
              <a:t>:</a:t>
            </a:r>
            <a:endParaRPr lang="es-HN" sz="1100" b="1" dirty="0" smtClean="0">
              <a:latin typeface="Arial" panose="020B0604020202020204" pitchFamily="34" charset="0"/>
              <a:cs typeface="Arial" panose="020B0604020202020204" pitchFamily="34" charset="0"/>
            </a:endParaRPr>
          </a:p>
          <a:p>
            <a:r>
              <a:rPr lang="es-HN" sz="1100" dirty="0" smtClean="0">
                <a:latin typeface="Arial" panose="020B0604020202020204" pitchFamily="34" charset="0"/>
                <a:cs typeface="Arial" panose="020B0604020202020204" pitchFamily="34" charset="0"/>
              </a:rPr>
              <a:t>La existencia o aparición de Dios Padre Melquisedec no es como la de los hombres que nacen de un vientre como nosotros.  Dios Padre no tiene un origen terrenal físico ni tampoco uno extraterrestre. </a:t>
            </a:r>
          </a:p>
          <a:p>
            <a:endParaRPr lang="es-HN" sz="800" dirty="0">
              <a:latin typeface="Arial" panose="020B0604020202020204" pitchFamily="34" charset="0"/>
              <a:cs typeface="Arial" panose="020B0604020202020204" pitchFamily="34" charset="0"/>
            </a:endParaRPr>
          </a:p>
          <a:p>
            <a:r>
              <a:rPr lang="es-HN" sz="1100" dirty="0" smtClean="0">
                <a:latin typeface="Arial" panose="020B0604020202020204" pitchFamily="34" charset="0"/>
                <a:cs typeface="Arial" panose="020B0604020202020204" pitchFamily="34" charset="0"/>
              </a:rPr>
              <a:t>Dios son Dos en Uno, están en un solo cuerpo físico y aparecieron entre los seres humanos.  El es sin padre, sin madre, sin genealogía,  sin comienzo de días, ni fin de vida.  </a:t>
            </a:r>
            <a:r>
              <a:rPr lang="es-HN" sz="1100" u="sng" dirty="0" smtClean="0">
                <a:latin typeface="Arial" panose="020B0604020202020204" pitchFamily="34" charset="0"/>
                <a:cs typeface="Arial" panose="020B0604020202020204" pitchFamily="34" charset="0"/>
              </a:rPr>
              <a:t>No es un Dios místico o sobrenatural, es semejante a su amada Esposa</a:t>
            </a:r>
            <a:r>
              <a:rPr lang="es-HN" sz="1100" u="sng" dirty="0">
                <a:latin typeface="Arial" panose="020B0604020202020204" pitchFamily="34" charset="0"/>
                <a:cs typeface="Arial" panose="020B0604020202020204" pitchFamily="34" charset="0"/>
              </a:rPr>
              <a:t> </a:t>
            </a:r>
            <a:r>
              <a:rPr lang="es-HN" sz="1100" u="sng" dirty="0" smtClean="0">
                <a:latin typeface="Arial" panose="020B0604020202020204" pitchFamily="34" charset="0"/>
                <a:cs typeface="Arial" panose="020B0604020202020204" pitchFamily="34" charset="0"/>
              </a:rPr>
              <a:t>Cristo Lisbet, </a:t>
            </a:r>
            <a:r>
              <a:rPr lang="es-HN" sz="1100" u="sng" dirty="0" smtClean="0">
                <a:latin typeface="Arial" panose="020B0604020202020204" pitchFamily="34" charset="0"/>
                <a:cs typeface="Arial" panose="020B0604020202020204" pitchFamily="34" charset="0"/>
              </a:rPr>
              <a:t>porque vive y habita en Ella</a:t>
            </a:r>
            <a:r>
              <a:rPr lang="es-HN" sz="1100" dirty="0" smtClean="0">
                <a:latin typeface="Arial" panose="020B0604020202020204" pitchFamily="34" charset="0"/>
                <a:cs typeface="Arial" panose="020B0604020202020204" pitchFamily="34" charset="0"/>
              </a:rPr>
              <a:t>.  Ellos son Dos en Uno, son los mismos ayer y hoy, y siempre serán los mismos porque tienen vida inmortal y eterna que nunca termina.  Dios Padre Melquisedec y Dios Madre Cristo Lisbet siempre se han manifestado juntos. </a:t>
            </a:r>
          </a:p>
          <a:p>
            <a:endParaRPr lang="es-HN" sz="800" dirty="0">
              <a:latin typeface="Arial" panose="020B0604020202020204" pitchFamily="34" charset="0"/>
              <a:cs typeface="Arial" panose="020B0604020202020204" pitchFamily="34" charset="0"/>
            </a:endParaRPr>
          </a:p>
          <a:p>
            <a:r>
              <a:rPr lang="es-HN" sz="1100" b="1" dirty="0" smtClean="0">
                <a:latin typeface="Arial" panose="020B0604020202020204" pitchFamily="34" charset="0"/>
                <a:cs typeface="Arial" panose="020B0604020202020204" pitchFamily="34" charset="0"/>
              </a:rPr>
              <a:t>2- La verdad sobre la vida eterna y la resurrección:</a:t>
            </a:r>
          </a:p>
          <a:p>
            <a:r>
              <a:rPr lang="es-HN" sz="1100" dirty="0" smtClean="0">
                <a:latin typeface="Arial" panose="020B0604020202020204" pitchFamily="34" charset="0"/>
                <a:cs typeface="Arial" panose="020B0604020202020204" pitchFamily="34" charset="0"/>
              </a:rPr>
              <a:t>Estando dormidos espiritualmente, antes de Dios darnos Su Espíritu de vida, vivíamos como hombres mortales y </a:t>
            </a:r>
            <a:r>
              <a:rPr lang="es-HN" sz="1100" u="sng" dirty="0" smtClean="0">
                <a:latin typeface="Arial" panose="020B0604020202020204" pitchFamily="34" charset="0"/>
                <a:cs typeface="Arial" panose="020B0604020202020204" pitchFamily="34" charset="0"/>
              </a:rPr>
              <a:t>al escuchar la voz de </a:t>
            </a:r>
            <a:r>
              <a:rPr lang="es-HN" sz="1100" u="sng" dirty="0" smtClean="0">
                <a:latin typeface="Arial" panose="020B0604020202020204" pitchFamily="34" charset="0"/>
                <a:cs typeface="Arial" panose="020B0604020202020204" pitchFamily="34" charset="0"/>
              </a:rPr>
              <a:t>Cristo Lisbet, </a:t>
            </a:r>
            <a:r>
              <a:rPr lang="es-HN" sz="1100" u="sng" dirty="0" smtClean="0">
                <a:latin typeface="Arial" panose="020B0604020202020204" pitchFamily="34" charset="0"/>
                <a:cs typeface="Arial" panose="020B0604020202020204" pitchFamily="34" charset="0"/>
              </a:rPr>
              <a:t>despertamos, o sea nos resucitaron espiritualmente</a:t>
            </a:r>
            <a:r>
              <a:rPr lang="es-HN" sz="1100" dirty="0" smtClean="0">
                <a:latin typeface="Arial" panose="020B0604020202020204" pitchFamily="34" charset="0"/>
                <a:cs typeface="Arial" panose="020B0604020202020204" pitchFamily="34" charset="0"/>
              </a:rPr>
              <a:t>.</a:t>
            </a:r>
          </a:p>
          <a:p>
            <a:endParaRPr lang="es-HN" sz="800" dirty="0">
              <a:latin typeface="Arial" panose="020B0604020202020204" pitchFamily="34" charset="0"/>
              <a:cs typeface="Arial" panose="020B0604020202020204" pitchFamily="34" charset="0"/>
            </a:endParaRPr>
          </a:p>
          <a:p>
            <a:r>
              <a:rPr lang="es-HN" sz="1100" dirty="0" smtClean="0">
                <a:latin typeface="Arial" panose="020B0604020202020204" pitchFamily="34" charset="0"/>
                <a:cs typeface="Arial" panose="020B0604020202020204" pitchFamily="34" charset="0"/>
              </a:rPr>
              <a:t>Pasar de muerte a vida, como dice en Juan 5:24, se refiere al Espíritu de Dios </a:t>
            </a:r>
            <a:r>
              <a:rPr lang="es-HN" sz="1100" dirty="0" smtClean="0">
                <a:latin typeface="Arial" panose="020B0604020202020204" pitchFamily="34" charset="0"/>
                <a:cs typeface="Arial" panose="020B0604020202020204" pitchFamily="34" charset="0"/>
              </a:rPr>
              <a:t>MelquisedecLisbet </a:t>
            </a:r>
            <a:r>
              <a:rPr lang="es-HN" sz="1100" dirty="0" smtClean="0">
                <a:latin typeface="Arial" panose="020B0604020202020204" pitchFamily="34" charset="0"/>
                <a:cs typeface="Arial" panose="020B0604020202020204" pitchFamily="34" charset="0"/>
              </a:rPr>
              <a:t>que es entregado a un ser mortal y vacío que no tiene espíritu, dándole ese soplo de vida, ya no es un alma mortal.  Conforme va creciendo espiritualmente su vida se transforma de gloria en gloria para ser inmortal como a la imagen y semejanza de Dios </a:t>
            </a:r>
            <a:r>
              <a:rPr lang="es-HN" sz="1100" dirty="0" smtClean="0">
                <a:latin typeface="Arial" panose="020B0604020202020204" pitchFamily="34" charset="0"/>
                <a:cs typeface="Arial" panose="020B0604020202020204" pitchFamily="34" charset="0"/>
              </a:rPr>
              <a:t>MelquisedecLisbet, </a:t>
            </a:r>
            <a:r>
              <a:rPr lang="es-HN" sz="1100" dirty="0" smtClean="0">
                <a:latin typeface="Arial" panose="020B0604020202020204" pitchFamily="34" charset="0"/>
                <a:cs typeface="Arial" panose="020B0604020202020204" pitchFamily="34" charset="0"/>
              </a:rPr>
              <a:t>como dice en Génesis 2:7.</a:t>
            </a:r>
          </a:p>
          <a:p>
            <a:endParaRPr lang="es-HN" sz="800" dirty="0">
              <a:latin typeface="Arial" panose="020B0604020202020204" pitchFamily="34" charset="0"/>
              <a:cs typeface="Arial" panose="020B0604020202020204" pitchFamily="34" charset="0"/>
            </a:endParaRPr>
          </a:p>
          <a:p>
            <a:r>
              <a:rPr lang="es-HN" sz="1100" b="1" dirty="0" smtClean="0">
                <a:latin typeface="Arial" panose="020B0604020202020204" pitchFamily="34" charset="0"/>
                <a:cs typeface="Arial" panose="020B0604020202020204" pitchFamily="34" charset="0"/>
              </a:rPr>
              <a:t>3- Que es el Espíritu de Dios </a:t>
            </a:r>
            <a:r>
              <a:rPr lang="es-HN" sz="1100" b="1" dirty="0" smtClean="0">
                <a:latin typeface="Arial" panose="020B0604020202020204" pitchFamily="34" charset="0"/>
                <a:cs typeface="Arial" panose="020B0604020202020204" pitchFamily="34" charset="0"/>
              </a:rPr>
              <a:t>MelquisedecLisbet?</a:t>
            </a:r>
            <a:endParaRPr lang="es-HN" sz="1100" b="1" dirty="0" smtClean="0">
              <a:latin typeface="Arial" panose="020B0604020202020204" pitchFamily="34" charset="0"/>
              <a:cs typeface="Arial" panose="020B0604020202020204" pitchFamily="34" charset="0"/>
            </a:endParaRPr>
          </a:p>
          <a:p>
            <a:r>
              <a:rPr lang="es-HN" sz="1100" u="sng" dirty="0">
                <a:latin typeface="Arial" panose="020B0604020202020204" pitchFamily="34" charset="0"/>
                <a:cs typeface="Arial" panose="020B0604020202020204" pitchFamily="34" charset="0"/>
              </a:rPr>
              <a:t>El Espíritu de Dios es su Palabra de Vida, </a:t>
            </a:r>
            <a:r>
              <a:rPr lang="es-HN" sz="1100" u="sng" dirty="0" smtClean="0">
                <a:latin typeface="Arial" panose="020B0604020202020204" pitchFamily="34" charset="0"/>
                <a:cs typeface="Arial" panose="020B0604020202020204" pitchFamily="34" charset="0"/>
              </a:rPr>
              <a:t>su </a:t>
            </a:r>
            <a:r>
              <a:rPr lang="es-HN" sz="1100" u="sng" dirty="0">
                <a:latin typeface="Arial" panose="020B0604020202020204" pitchFamily="34" charset="0"/>
                <a:cs typeface="Arial" panose="020B0604020202020204" pitchFamily="34" charset="0"/>
              </a:rPr>
              <a:t>Mensaje de Salvación que estuvo escondido y hoy </a:t>
            </a:r>
            <a:r>
              <a:rPr lang="es-HN" sz="1100" u="sng" dirty="0" smtClean="0">
                <a:latin typeface="Arial" panose="020B0604020202020204" pitchFamily="34" charset="0"/>
                <a:cs typeface="Arial" panose="020B0604020202020204" pitchFamily="34" charset="0"/>
              </a:rPr>
              <a:t>nuestros </a:t>
            </a:r>
            <a:r>
              <a:rPr lang="es-HN" sz="1100" u="sng" dirty="0">
                <a:latin typeface="Arial" panose="020B0604020202020204" pitchFamily="34" charset="0"/>
                <a:cs typeface="Arial" panose="020B0604020202020204" pitchFamily="34" charset="0"/>
              </a:rPr>
              <a:t>Padres </a:t>
            </a:r>
            <a:r>
              <a:rPr lang="es-HN" sz="1100" u="sng" dirty="0" smtClean="0">
                <a:latin typeface="Arial" panose="020B0604020202020204" pitchFamily="34" charset="0"/>
                <a:cs typeface="Arial" panose="020B0604020202020204" pitchFamily="34" charset="0"/>
              </a:rPr>
              <a:t>MelquisedecLisbet </a:t>
            </a:r>
            <a:r>
              <a:rPr lang="es-HN" sz="1100" u="sng" dirty="0" smtClean="0">
                <a:latin typeface="Arial" panose="020B0604020202020204" pitchFamily="34" charset="0"/>
                <a:cs typeface="Arial" panose="020B0604020202020204" pitchFamily="34" charset="0"/>
              </a:rPr>
              <a:t>lo dan para </a:t>
            </a:r>
            <a:r>
              <a:rPr lang="es-HN" sz="1100" u="sng" dirty="0">
                <a:latin typeface="Arial" panose="020B0604020202020204" pitchFamily="34" charset="0"/>
                <a:cs typeface="Arial" panose="020B0604020202020204" pitchFamily="34" charset="0"/>
              </a:rPr>
              <a:t>alimentar al hombre interior de cada uno de sus hijos </a:t>
            </a:r>
            <a:r>
              <a:rPr lang="es-HN" sz="1100" u="sng" dirty="0" smtClean="0">
                <a:latin typeface="Arial" panose="020B0604020202020204" pitchFamily="34" charset="0"/>
                <a:cs typeface="Arial" panose="020B0604020202020204" pitchFamily="34" charset="0"/>
              </a:rPr>
              <a:t>espirituales</a:t>
            </a:r>
            <a:r>
              <a:rPr lang="es-HN" sz="1100" dirty="0" smtClean="0">
                <a:latin typeface="Arial" panose="020B0604020202020204" pitchFamily="34" charset="0"/>
                <a:cs typeface="Arial" panose="020B0604020202020204" pitchFamily="34" charset="0"/>
              </a:rPr>
              <a:t>. </a:t>
            </a:r>
            <a:r>
              <a:rPr lang="es-HN" sz="1100" dirty="0">
                <a:latin typeface="Arial" panose="020B0604020202020204" pitchFamily="34" charset="0"/>
                <a:cs typeface="Arial" panose="020B0604020202020204" pitchFamily="34" charset="0"/>
              </a:rPr>
              <a:t>Nadie en este mundo nace con un espíritu</a:t>
            </a:r>
            <a:r>
              <a:rPr lang="es-HN" sz="1100" dirty="0" smtClean="0">
                <a:latin typeface="Arial" panose="020B0604020202020204" pitchFamily="34" charset="0"/>
                <a:cs typeface="Arial" panose="020B0604020202020204" pitchFamily="34" charset="0"/>
              </a:rPr>
              <a:t>.  Así que no todos los que viven tienen Espíritu y es imposible que exista vida en otros planetas.  Cuando el cuerpo físico muere no hay mas vida</a:t>
            </a:r>
            <a:r>
              <a:rPr lang="es-HN" sz="1100" dirty="0">
                <a:latin typeface="Arial" panose="020B0604020202020204" pitchFamily="34" charset="0"/>
                <a:cs typeface="Arial" panose="020B0604020202020204" pitchFamily="34" charset="0"/>
              </a:rPr>
              <a:t>. </a:t>
            </a:r>
            <a:endParaRPr lang="es-HN" sz="1100" dirty="0" smtClean="0">
              <a:latin typeface="Arial" panose="020B0604020202020204" pitchFamily="34" charset="0"/>
              <a:cs typeface="Arial" panose="020B0604020202020204" pitchFamily="34" charset="0"/>
            </a:endParaRPr>
          </a:p>
          <a:p>
            <a:endParaRPr lang="es-HN" sz="800" dirty="0">
              <a:latin typeface="Arial" panose="020B0604020202020204" pitchFamily="34" charset="0"/>
              <a:cs typeface="Arial" panose="020B0604020202020204" pitchFamily="34" charset="0"/>
            </a:endParaRPr>
          </a:p>
          <a:p>
            <a:r>
              <a:rPr lang="es-HN" sz="1100" dirty="0" smtClean="0">
                <a:latin typeface="Arial" panose="020B0604020202020204" pitchFamily="34" charset="0"/>
                <a:cs typeface="Arial" panose="020B0604020202020204" pitchFamily="34" charset="0"/>
              </a:rPr>
              <a:t>Recordemos que solo Dios puede darnos su Espíritu y revelarnos los misterios ocultos para llevarnos a la estatura de un varón perfecto, </a:t>
            </a:r>
            <a:r>
              <a:rPr lang="es-HN" sz="1100" dirty="0" smtClean="0">
                <a:latin typeface="Arial" panose="020B0604020202020204" pitchFamily="34" charset="0"/>
                <a:cs typeface="Arial" panose="020B0604020202020204" pitchFamily="34" charset="0"/>
              </a:rPr>
              <a:t>Cristo Lisbet. </a:t>
            </a:r>
            <a:endParaRPr lang="es-HN" sz="1100" dirty="0" smtClean="0">
              <a:latin typeface="Arial" panose="020B0604020202020204" pitchFamily="34" charset="0"/>
              <a:cs typeface="Arial" panose="020B0604020202020204" pitchFamily="34" charset="0"/>
            </a:endParaRPr>
          </a:p>
          <a:p>
            <a:endParaRPr lang="es-HN" sz="800" dirty="0" smtClean="0">
              <a:latin typeface="Arial" panose="020B0604020202020204" pitchFamily="34" charset="0"/>
              <a:cs typeface="Arial" panose="020B0604020202020204" pitchFamily="34" charset="0"/>
            </a:endParaRPr>
          </a:p>
          <a:p>
            <a:r>
              <a:rPr lang="es-HN" sz="1100" dirty="0" smtClean="0">
                <a:latin typeface="Arial" panose="020B0604020202020204" pitchFamily="34" charset="0"/>
                <a:cs typeface="Arial" panose="020B0604020202020204" pitchFamily="34" charset="0"/>
              </a:rPr>
              <a:t>Cristo Lisbet </a:t>
            </a:r>
            <a:r>
              <a:rPr lang="es-HN" sz="1100" dirty="0" smtClean="0">
                <a:latin typeface="Arial" panose="020B0604020202020204" pitchFamily="34" charset="0"/>
                <a:cs typeface="Arial" panose="020B0604020202020204" pitchFamily="34" charset="0"/>
              </a:rPr>
              <a:t>entrego una sola ofrenda perfecta a nuestro Padre Melquisedec, muriendo a todos los deseos carnales, hizo ese sacrificio una sola ves y para siempre.  Después de que nuestra Madre Lisbet fue resucitada espiritualmente, nuestro Padre Melquisedec se comunica con Ella a través de su mente, le da instrucciones para que ella comparta con sus hijos, su ciencia que nos alimenta cada día. </a:t>
            </a:r>
          </a:p>
          <a:p>
            <a:endParaRPr lang="es-HN" sz="800" dirty="0" smtClean="0">
              <a:latin typeface="Arial" panose="020B0604020202020204" pitchFamily="34" charset="0"/>
              <a:cs typeface="Arial" panose="020B0604020202020204" pitchFamily="34" charset="0"/>
            </a:endParaRPr>
          </a:p>
          <a:p>
            <a:r>
              <a:rPr lang="es-HN" sz="1100" dirty="0" smtClean="0">
                <a:latin typeface="Arial" panose="020B0604020202020204" pitchFamily="34" charset="0"/>
                <a:cs typeface="Arial" panose="020B0604020202020204" pitchFamily="34" charset="0"/>
              </a:rPr>
              <a:t>Santos ángeles, debemos comprender </a:t>
            </a:r>
            <a:r>
              <a:rPr lang="es-HN" sz="1100" dirty="0">
                <a:latin typeface="Arial" panose="020B0604020202020204" pitchFamily="34" charset="0"/>
                <a:cs typeface="Arial" panose="020B0604020202020204" pitchFamily="34" charset="0"/>
              </a:rPr>
              <a:t>lo importante y necesario que es darle valor a la vida eterna y </a:t>
            </a:r>
            <a:r>
              <a:rPr lang="es-HN" sz="1100" dirty="0" smtClean="0">
                <a:latin typeface="Arial" panose="020B0604020202020204" pitchFamily="34" charset="0"/>
                <a:cs typeface="Arial" panose="020B0604020202020204" pitchFamily="34" charset="0"/>
              </a:rPr>
              <a:t>siempre estar unidos a los Creadores de nuestro espíritu para </a:t>
            </a:r>
            <a:r>
              <a:rPr lang="es-HN" sz="1100" dirty="0">
                <a:latin typeface="Arial" panose="020B0604020202020204" pitchFamily="34" charset="0"/>
                <a:cs typeface="Arial" panose="020B0604020202020204" pitchFamily="34" charset="0"/>
              </a:rPr>
              <a:t>mantenernos vivos, saludables y prósperos.  </a:t>
            </a:r>
            <a:r>
              <a:rPr lang="es-HN" sz="1100" u="sng" dirty="0">
                <a:latin typeface="Arial" panose="020B0604020202020204" pitchFamily="34" charset="0"/>
                <a:cs typeface="Arial" panose="020B0604020202020204" pitchFamily="34" charset="0"/>
              </a:rPr>
              <a:t>Es necesario morir a la mente carnal y esto lo podemos lograr aplicando el conocimiento y la </a:t>
            </a:r>
            <a:r>
              <a:rPr lang="es-HN" sz="1100" u="sng" dirty="0" smtClean="0">
                <a:latin typeface="Arial" panose="020B0604020202020204" pitchFamily="34" charset="0"/>
                <a:cs typeface="Arial" panose="020B0604020202020204" pitchFamily="34" charset="0"/>
              </a:rPr>
              <a:t>sabiduría </a:t>
            </a:r>
            <a:r>
              <a:rPr lang="es-HN" sz="1100" u="sng" dirty="0">
                <a:latin typeface="Arial" panose="020B0604020202020204" pitchFamily="34" charset="0"/>
                <a:cs typeface="Arial" panose="020B0604020202020204" pitchFamily="34" charset="0"/>
              </a:rPr>
              <a:t>de </a:t>
            </a:r>
            <a:r>
              <a:rPr lang="es-HN" sz="1100" u="sng" dirty="0" smtClean="0">
                <a:latin typeface="Arial" panose="020B0604020202020204" pitchFamily="34" charset="0"/>
                <a:cs typeface="Arial" panose="020B0604020202020204" pitchFamily="34" charset="0"/>
              </a:rPr>
              <a:t>MelquisedecLisbet, </a:t>
            </a:r>
            <a:r>
              <a:rPr lang="es-HN" sz="1100" u="sng" dirty="0">
                <a:latin typeface="Arial" panose="020B0604020202020204" pitchFamily="34" charset="0"/>
                <a:cs typeface="Arial" panose="020B0604020202020204" pitchFamily="34" charset="0"/>
              </a:rPr>
              <a:t>dándole alimento espiritual diario a nuestra </a:t>
            </a:r>
            <a:r>
              <a:rPr lang="es-HN" sz="1100" u="sng" dirty="0" smtClean="0">
                <a:latin typeface="Arial" panose="020B0604020202020204" pitchFamily="34" charset="0"/>
                <a:cs typeface="Arial" panose="020B0604020202020204" pitchFamily="34" charset="0"/>
              </a:rPr>
              <a:t>mente</a:t>
            </a:r>
            <a:r>
              <a:rPr lang="es-HN" sz="1100" dirty="0" smtClean="0">
                <a:latin typeface="Arial" panose="020B0604020202020204" pitchFamily="34" charset="0"/>
                <a:cs typeface="Arial" panose="020B0604020202020204" pitchFamily="34" charset="0"/>
              </a:rPr>
              <a:t>.</a:t>
            </a:r>
          </a:p>
          <a:p>
            <a:endParaRPr lang="es-HN" sz="800" dirty="0">
              <a:latin typeface="Arial" panose="020B0604020202020204" pitchFamily="34" charset="0"/>
              <a:cs typeface="Arial" panose="020B0604020202020204" pitchFamily="34" charset="0"/>
            </a:endParaRPr>
          </a:p>
          <a:p>
            <a:r>
              <a:rPr lang="es-HN" sz="1100" dirty="0">
                <a:latin typeface="Arial" panose="020B0604020202020204" pitchFamily="34" charset="0"/>
                <a:cs typeface="Arial" panose="020B0604020202020204" pitchFamily="34" charset="0"/>
              </a:rPr>
              <a:t>Dios </a:t>
            </a:r>
            <a:r>
              <a:rPr lang="es-HN" sz="1100" dirty="0" smtClean="0">
                <a:latin typeface="Arial" panose="020B0604020202020204" pitchFamily="34" charset="0"/>
                <a:cs typeface="Arial" panose="020B0604020202020204" pitchFamily="34" charset="0"/>
              </a:rPr>
              <a:t>MelquisedecLisbet </a:t>
            </a:r>
            <a:r>
              <a:rPr lang="es-HN" sz="1100" dirty="0">
                <a:latin typeface="Arial" panose="020B0604020202020204" pitchFamily="34" charset="0"/>
                <a:cs typeface="Arial" panose="020B0604020202020204" pitchFamily="34" charset="0"/>
              </a:rPr>
              <a:t>no desea que nadie muera físicamente, solo desean que las personas mueran a los deseos de su mente carnal y vivan </a:t>
            </a:r>
            <a:r>
              <a:rPr lang="es-HN" sz="1100" dirty="0" smtClean="0">
                <a:latin typeface="Arial" panose="020B0604020202020204" pitchFamily="34" charset="0"/>
                <a:cs typeface="Arial" panose="020B0604020202020204" pitchFamily="34" charset="0"/>
              </a:rPr>
              <a:t>vidas </a:t>
            </a:r>
            <a:r>
              <a:rPr lang="es-HN" sz="1100" dirty="0">
                <a:latin typeface="Arial" panose="020B0604020202020204" pitchFamily="34" charset="0"/>
                <a:cs typeface="Arial" panose="020B0604020202020204" pitchFamily="34" charset="0"/>
              </a:rPr>
              <a:t>rectas, puras y ordenadas como Ellos. </a:t>
            </a:r>
            <a:endParaRPr lang="es-HN" sz="1100" dirty="0" smtClean="0">
              <a:latin typeface="Arial" panose="020B0604020202020204" pitchFamily="34" charset="0"/>
              <a:cs typeface="Arial" panose="020B0604020202020204" pitchFamily="34" charset="0"/>
            </a:endParaRPr>
          </a:p>
          <a:p>
            <a:endParaRPr lang="es-HN" sz="800" dirty="0">
              <a:latin typeface="Arial" panose="020B0604020202020204" pitchFamily="34" charset="0"/>
              <a:cs typeface="Arial" panose="020B0604020202020204" pitchFamily="34" charset="0"/>
            </a:endParaRPr>
          </a:p>
          <a:p>
            <a:r>
              <a:rPr lang="es-HN" sz="1100" dirty="0">
                <a:latin typeface="Arial" panose="020B0604020202020204" pitchFamily="34" charset="0"/>
                <a:cs typeface="Arial" panose="020B0604020202020204" pitchFamily="34" charset="0"/>
              </a:rPr>
              <a:t>Nosotros tenemos el espíritu de vida que sale de la boca de </a:t>
            </a:r>
            <a:r>
              <a:rPr lang="es-HN" sz="1100" dirty="0" smtClean="0">
                <a:latin typeface="Arial" panose="020B0604020202020204" pitchFamily="34" charset="0"/>
                <a:cs typeface="Arial" panose="020B0604020202020204" pitchFamily="34" charset="0"/>
              </a:rPr>
              <a:t>Cristo Lisbet, </a:t>
            </a:r>
            <a:r>
              <a:rPr lang="es-HN" sz="1100" dirty="0">
                <a:latin typeface="Arial" panose="020B0604020202020204" pitchFamily="34" charset="0"/>
                <a:cs typeface="Arial" panose="020B0604020202020204" pitchFamily="34" charset="0"/>
              </a:rPr>
              <a:t>y como sus hijos seguimos su ejemplo para alcanzar la inmortalidad, por eso no hacemos nada que no agrade a </a:t>
            </a:r>
            <a:r>
              <a:rPr lang="es-HN" sz="1100" dirty="0" smtClean="0">
                <a:latin typeface="Arial" panose="020B0604020202020204" pitchFamily="34" charset="0"/>
                <a:cs typeface="Arial" panose="020B0604020202020204" pitchFamily="34" charset="0"/>
              </a:rPr>
              <a:t>MelquisedecLisbet. </a:t>
            </a:r>
            <a:endParaRPr lang="es-HN" sz="1100" dirty="0" smtClean="0">
              <a:latin typeface="Arial" panose="020B0604020202020204" pitchFamily="34" charset="0"/>
              <a:cs typeface="Arial" panose="020B0604020202020204" pitchFamily="34" charset="0"/>
            </a:endParaRPr>
          </a:p>
          <a:p>
            <a:endParaRPr lang="es-HN" sz="800" dirty="0" smtClean="0">
              <a:latin typeface="Arial" panose="020B0604020202020204" pitchFamily="34" charset="0"/>
              <a:cs typeface="Arial" panose="020B0604020202020204" pitchFamily="34" charset="0"/>
            </a:endParaRPr>
          </a:p>
          <a:p>
            <a:pPr algn="ctr"/>
            <a:r>
              <a:rPr lang="es-CR" sz="1200" b="1" dirty="0" smtClean="0">
                <a:solidFill>
                  <a:srgbClr val="FF0000"/>
                </a:solidFill>
                <a:latin typeface="Arial" panose="020B0604020202020204" pitchFamily="34" charset="0"/>
                <a:cs typeface="Arial" panose="020B0604020202020204" pitchFamily="34" charset="0"/>
              </a:rPr>
              <a:t>¡</a:t>
            </a:r>
            <a:r>
              <a:rPr lang="es-HN" sz="1300" b="1" dirty="0" smtClean="0">
                <a:solidFill>
                  <a:srgbClr val="FF0000"/>
                </a:solidFill>
              </a:rPr>
              <a:t>Amada </a:t>
            </a:r>
            <a:r>
              <a:rPr lang="es-HN" sz="1300" b="1" dirty="0" smtClean="0">
                <a:solidFill>
                  <a:srgbClr val="FF0000"/>
                </a:solidFill>
              </a:rPr>
              <a:t>Madre nosotros te somos fieles y leales y ahora somos nuevas personas </a:t>
            </a:r>
          </a:p>
          <a:p>
            <a:pPr algn="ctr"/>
            <a:r>
              <a:rPr lang="es-HN" sz="1300" b="1" dirty="0" smtClean="0">
                <a:solidFill>
                  <a:srgbClr val="FF0000"/>
                </a:solidFill>
              </a:rPr>
              <a:t>creadas para darte toda la honra, gloria y alabanza.  Amen, Aleluya!</a:t>
            </a:r>
            <a:endParaRPr lang="es-HN" sz="1300" dirty="0">
              <a:solidFill>
                <a:srgbClr val="FF0000"/>
              </a:solidFill>
            </a:endParaRPr>
          </a:p>
        </p:txBody>
      </p:sp>
      <p:sp>
        <p:nvSpPr>
          <p:cNvPr id="23" name="Rectangle 22"/>
          <p:cNvSpPr/>
          <p:nvPr/>
        </p:nvSpPr>
        <p:spPr>
          <a:xfrm>
            <a:off x="1894861" y="594750"/>
            <a:ext cx="3362365" cy="584775"/>
          </a:xfrm>
          <a:prstGeom prst="rect">
            <a:avLst/>
          </a:prstGeom>
        </p:spPr>
        <p:txBody>
          <a:bodyPr wrap="square">
            <a:spAutoFit/>
          </a:bodyPr>
          <a:lstStyle/>
          <a:p>
            <a:pPr algn="ctr" eaLnBrk="1" hangingPunct="1"/>
            <a:r>
              <a:rPr lang="es-CR" altLang="es-MX" sz="1600" u="sng" dirty="0">
                <a:latin typeface="Century Gothic" panose="020B0502020202020204" pitchFamily="34" charset="0"/>
                <a:ea typeface="Kozuka Gothic Pr6N L" panose="020B0200000000000000" pitchFamily="34" charset="-128"/>
                <a:cs typeface="Gisha" panose="020B0502040204020203" pitchFamily="34" charset="-79"/>
              </a:rPr>
              <a:t>Clase </a:t>
            </a:r>
            <a:r>
              <a:rPr lang="es-CR" altLang="es-MX" sz="1600" u="sng" dirty="0" smtClean="0">
                <a:latin typeface="Century Gothic" panose="020B0502020202020204" pitchFamily="34" charset="0"/>
                <a:ea typeface="Kozuka Gothic Pr6N L" panose="020B0200000000000000" pitchFamily="34" charset="-128"/>
                <a:cs typeface="Gisha" panose="020B0502040204020203" pitchFamily="34" charset="-79"/>
              </a:rPr>
              <a:t>#</a:t>
            </a:r>
            <a:r>
              <a:rPr lang="es-CR" altLang="es-MX" sz="1600" u="sng" dirty="0" smtClean="0">
                <a:latin typeface="Century Gothic" panose="020B0502020202020204" pitchFamily="34" charset="0"/>
              </a:rPr>
              <a:t>241 </a:t>
            </a:r>
            <a:r>
              <a:rPr lang="es-CR" altLang="es-MX" sz="1600" u="sng" dirty="0" smtClean="0">
                <a:latin typeface="Century Gothic" panose="020B0502020202020204" pitchFamily="34" charset="0"/>
              </a:rPr>
              <a:t>La vida eterna que </a:t>
            </a:r>
            <a:endParaRPr lang="es-CR" altLang="es-MX" sz="1600" u="sng" dirty="0" smtClean="0">
              <a:latin typeface="Century Gothic" panose="020B0502020202020204" pitchFamily="34" charset="0"/>
            </a:endParaRPr>
          </a:p>
          <a:p>
            <a:pPr algn="ctr" eaLnBrk="1" hangingPunct="1"/>
            <a:r>
              <a:rPr lang="es-CR" altLang="es-MX" sz="1600" u="sng" dirty="0" smtClean="0">
                <a:latin typeface="Century Gothic" panose="020B0502020202020204" pitchFamily="34" charset="0"/>
              </a:rPr>
              <a:t>MelquisedecLisbet </a:t>
            </a:r>
            <a:r>
              <a:rPr lang="es-CR" altLang="es-MX" sz="1600" u="sng" dirty="0" smtClean="0">
                <a:latin typeface="Century Gothic" panose="020B0502020202020204" pitchFamily="34" charset="0"/>
              </a:rPr>
              <a:t>ofrece</a:t>
            </a:r>
            <a:endParaRPr lang="es-CR" altLang="es-MX" sz="1600" u="sng" dirty="0" smtClean="0">
              <a:latin typeface="Century Gothic" panose="020B0502020202020204" pitchFamily="34" charset="0"/>
              <a:ea typeface="Kozuka Gothic Pr6N L" panose="020B0200000000000000" pitchFamily="34" charset="-128"/>
              <a:cs typeface="Gisha" panose="020B0502040204020203" pitchFamily="34" charset="-79"/>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15979" y="90188"/>
            <a:ext cx="835915" cy="737396"/>
          </a:xfrm>
          <a:prstGeom prst="rect">
            <a:avLst/>
          </a:prstGeom>
        </p:spPr>
      </p:pic>
      <p:pic>
        <p:nvPicPr>
          <p:cNvPr id="8" name="Picture 7"/>
          <p:cNvPicPr/>
          <p:nvPr/>
        </p:nvPicPr>
        <p:blipFill>
          <a:blip r:embed="rId4" cstate="print">
            <a:extLst>
              <a:ext uri="{28A0092B-C50C-407E-A947-70E740481C1C}">
                <a14:useLocalDpi xmlns:a14="http://schemas.microsoft.com/office/drawing/2010/main" val="0"/>
              </a:ext>
            </a:extLst>
          </a:blip>
          <a:stretch>
            <a:fillRect/>
          </a:stretch>
        </p:blipFill>
        <p:spPr>
          <a:xfrm>
            <a:off x="138920" y="8604448"/>
            <a:ext cx="576064" cy="539552"/>
          </a:xfrm>
          <a:prstGeom prst="rect">
            <a:avLst/>
          </a:prstGeom>
        </p:spPr>
      </p:pic>
      <p:pic>
        <p:nvPicPr>
          <p:cNvPr id="11" name="Picture 10"/>
          <p:cNvPicPr/>
          <p:nvPr/>
        </p:nvPicPr>
        <p:blipFill>
          <a:blip r:embed="rId4" cstate="print">
            <a:extLst>
              <a:ext uri="{28A0092B-C50C-407E-A947-70E740481C1C}">
                <a14:useLocalDpi xmlns:a14="http://schemas.microsoft.com/office/drawing/2010/main" val="0"/>
              </a:ext>
            </a:extLst>
          </a:blip>
          <a:stretch>
            <a:fillRect/>
          </a:stretch>
        </p:blipFill>
        <p:spPr>
          <a:xfrm>
            <a:off x="6233560" y="8604448"/>
            <a:ext cx="550799" cy="491522"/>
          </a:xfrm>
          <a:prstGeom prst="rect">
            <a:avLst/>
          </a:prstGeom>
        </p:spPr>
      </p:pic>
      <p:pic>
        <p:nvPicPr>
          <p:cNvPr id="12" name="Pictur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7930" y="-6864"/>
            <a:ext cx="4836105" cy="902699"/>
          </a:xfrm>
          <a:prstGeom prst="rect">
            <a:avLst/>
          </a:prstGeom>
        </p:spPr>
      </p:pic>
      <p:pic>
        <p:nvPicPr>
          <p:cNvPr id="13" name="Picture 12"/>
          <p:cNvPicPr/>
          <p:nvPr/>
        </p:nvPicPr>
        <p:blipFill>
          <a:blip r:embed="rId6" cstate="print">
            <a:extLst>
              <a:ext uri="{28A0092B-C50C-407E-A947-70E740481C1C}">
                <a14:useLocalDpi xmlns:a14="http://schemas.microsoft.com/office/drawing/2010/main" val="0"/>
              </a:ext>
            </a:extLst>
          </a:blip>
          <a:stretch>
            <a:fillRect/>
          </a:stretch>
        </p:blipFill>
        <p:spPr>
          <a:xfrm rot="1461270">
            <a:off x="6127991" y="4422630"/>
            <a:ext cx="686056" cy="519208"/>
          </a:xfrm>
          <a:prstGeom prst="rect">
            <a:avLst/>
          </a:prstGeom>
        </p:spPr>
      </p:pic>
      <p:sp>
        <p:nvSpPr>
          <p:cNvPr id="2" name="TextBox 1"/>
          <p:cNvSpPr txBox="1"/>
          <p:nvPr/>
        </p:nvSpPr>
        <p:spPr>
          <a:xfrm>
            <a:off x="6181383" y="4466790"/>
            <a:ext cx="545355" cy="215444"/>
          </a:xfrm>
          <a:prstGeom prst="rect">
            <a:avLst/>
          </a:prstGeom>
          <a:noFill/>
        </p:spPr>
        <p:txBody>
          <a:bodyPr wrap="square" rtlCol="0">
            <a:spAutoFit/>
          </a:bodyPr>
          <a:lstStyle/>
          <a:p>
            <a:r>
              <a:rPr lang="en-US" sz="800" dirty="0" smtClean="0"/>
              <a:t>Cristo</a:t>
            </a:r>
            <a:endParaRPr lang="en-US" sz="800" dirty="0"/>
          </a:p>
        </p:txBody>
      </p:sp>
      <p:sp>
        <p:nvSpPr>
          <p:cNvPr id="14" name="TextBox 13"/>
          <p:cNvSpPr txBox="1"/>
          <p:nvPr/>
        </p:nvSpPr>
        <p:spPr>
          <a:xfrm>
            <a:off x="6379648" y="4593051"/>
            <a:ext cx="545355" cy="215444"/>
          </a:xfrm>
          <a:prstGeom prst="rect">
            <a:avLst/>
          </a:prstGeom>
          <a:noFill/>
        </p:spPr>
        <p:txBody>
          <a:bodyPr wrap="square" rtlCol="0">
            <a:spAutoFit/>
          </a:bodyPr>
          <a:lstStyle/>
          <a:p>
            <a:r>
              <a:rPr lang="en-US" sz="800" dirty="0" smtClean="0"/>
              <a:t>Lisbet</a:t>
            </a:r>
            <a:endParaRPr lang="en-US" sz="800" dirty="0"/>
          </a:p>
        </p:txBody>
      </p:sp>
      <p:sp>
        <p:nvSpPr>
          <p:cNvPr id="3" name="Rectangle 2"/>
          <p:cNvSpPr/>
          <p:nvPr/>
        </p:nvSpPr>
        <p:spPr>
          <a:xfrm>
            <a:off x="3548584" y="3006371"/>
            <a:ext cx="3394284" cy="400110"/>
          </a:xfrm>
          <a:prstGeom prst="rect">
            <a:avLst/>
          </a:prstGeom>
          <a:noFill/>
        </p:spPr>
        <p:txBody>
          <a:bodyPr wrap="square" lIns="91440" tIns="45720" rIns="91440" bIns="45720">
            <a:spAutoFit/>
          </a:bodyPr>
          <a:lstStyle/>
          <a:p>
            <a:pPr algn="ctr"/>
            <a:r>
              <a:rPr lang="en-US" sz="20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MelquisedecLisbet = 2 </a:t>
            </a:r>
            <a:r>
              <a:rPr lang="en-US" sz="2000" b="1" cap="none" spc="0" dirty="0" err="1"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en</a:t>
            </a:r>
            <a:r>
              <a:rPr lang="en-US" sz="20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 1</a:t>
            </a:r>
            <a:endParaRPr lang="en-US" sz="20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0365254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1644" y="1645944"/>
            <a:ext cx="6501058" cy="4770537"/>
          </a:xfrm>
          <a:prstGeom prst="rect">
            <a:avLst/>
          </a:prstGeom>
          <a:noFill/>
        </p:spPr>
        <p:txBody>
          <a:bodyPr wrap="square" rtlCol="0">
            <a:spAutoFit/>
          </a:bodyPr>
          <a:lstStyle/>
          <a:p>
            <a:r>
              <a:rPr lang="es-CR" sz="1400" b="1" dirty="0" smtClean="0">
                <a:latin typeface="Arial" panose="020B0604020202020204" pitchFamily="34" charset="0"/>
                <a:cs typeface="Arial" panose="020B0604020202020204" pitchFamily="34" charset="0"/>
              </a:rPr>
              <a:t>Instrucciones para la clase:</a:t>
            </a:r>
          </a:p>
          <a:p>
            <a:endParaRPr lang="es-CR" sz="14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CR" sz="1400" dirty="0" smtClean="0">
                <a:latin typeface="Arial" panose="020B0604020202020204" pitchFamily="34" charset="0"/>
                <a:cs typeface="Arial" panose="020B0604020202020204" pitchFamily="34" charset="0"/>
              </a:rPr>
              <a:t>Hacer copias de la pagina 1 y 3 para los niños menores </a:t>
            </a:r>
          </a:p>
          <a:p>
            <a:pPr marL="285750" indent="-285750">
              <a:buFont typeface="Arial" panose="020B0604020202020204" pitchFamily="34" charset="0"/>
              <a:buChar char="•"/>
            </a:pPr>
            <a:r>
              <a:rPr lang="es-CR" sz="1400" dirty="0" smtClean="0">
                <a:latin typeface="Arial" panose="020B0604020202020204" pitchFamily="34" charset="0"/>
                <a:cs typeface="Arial" panose="020B0604020202020204" pitchFamily="34" charset="0"/>
              </a:rPr>
              <a:t>Hacer copias de la paginas 1 y 4 para los niños mayores</a:t>
            </a:r>
          </a:p>
          <a:p>
            <a:pPr marL="285750" indent="-285750">
              <a:buFont typeface="Arial" panose="020B0604020202020204" pitchFamily="34" charset="0"/>
              <a:buChar char="•"/>
            </a:pPr>
            <a:r>
              <a:rPr lang="es-CR" sz="1400" dirty="0" smtClean="0">
                <a:latin typeface="Arial" panose="020B0604020202020204" pitchFamily="34" charset="0"/>
                <a:cs typeface="Arial" panose="020B0604020202020204" pitchFamily="34" charset="0"/>
              </a:rPr>
              <a:t>El colaborador da una breve introducción al tema.</a:t>
            </a:r>
          </a:p>
          <a:p>
            <a:pPr marL="285750" indent="-285750">
              <a:buFont typeface="Arial" panose="020B0604020202020204" pitchFamily="34" charset="0"/>
              <a:buChar char="•"/>
            </a:pPr>
            <a:r>
              <a:rPr lang="es-CR" sz="1400" dirty="0" smtClean="0">
                <a:latin typeface="Arial" panose="020B0604020202020204" pitchFamily="34" charset="0"/>
                <a:cs typeface="Arial" panose="020B0604020202020204" pitchFamily="34" charset="0"/>
              </a:rPr>
              <a:t>Pueden hacer las siguientes preguntas para reforzar el tema si no tienen acceso al </a:t>
            </a:r>
            <a:r>
              <a:rPr lang="es-CR" sz="1400" dirty="0" smtClean="0">
                <a:latin typeface="Arial" panose="020B0604020202020204" pitchFamily="34" charset="0"/>
                <a:cs typeface="Arial" panose="020B0604020202020204" pitchFamily="34" charset="0"/>
              </a:rPr>
              <a:t>video:  </a:t>
            </a:r>
            <a:endParaRPr lang="es-CR" sz="1400" dirty="0" smtClean="0">
              <a:solidFill>
                <a:srgbClr val="652B91"/>
              </a:solidFill>
              <a:latin typeface="Arial" panose="020B0604020202020204" pitchFamily="34" charset="0"/>
              <a:cs typeface="Arial" panose="020B0604020202020204" pitchFamily="34" charset="0"/>
            </a:endParaRPr>
          </a:p>
          <a:p>
            <a:pPr marL="457200" indent="-171450">
              <a:buAutoNum type="arabicPeriod"/>
            </a:pPr>
            <a:r>
              <a:rPr lang="es-CR" sz="1400" dirty="0" smtClean="0">
                <a:latin typeface="Arial" panose="020B0604020202020204" pitchFamily="34" charset="0"/>
                <a:cs typeface="Arial" panose="020B0604020202020204" pitchFamily="34" charset="0"/>
              </a:rPr>
              <a:t>¿Cómo aparecieron MelquisedecLisbet entre los seres humanos? </a:t>
            </a:r>
            <a:r>
              <a:rPr lang="es-CR" sz="1400" dirty="0" smtClean="0">
                <a:solidFill>
                  <a:srgbClr val="FF0000"/>
                </a:solidFill>
                <a:latin typeface="Arial" panose="020B0604020202020204" pitchFamily="34" charset="0"/>
                <a:cs typeface="Arial" panose="020B0604020202020204" pitchFamily="34" charset="0"/>
              </a:rPr>
              <a:t>Como Dos en Uno, en un solo cuerpo físico, siempre se han manifestado juntos.</a:t>
            </a:r>
          </a:p>
          <a:p>
            <a:pPr marL="457200" indent="-171450">
              <a:buAutoNum type="arabicPeriod"/>
            </a:pPr>
            <a:r>
              <a:rPr lang="es-CR" sz="1400" dirty="0" smtClean="0">
                <a:latin typeface="Arial" panose="020B0604020202020204" pitchFamily="34" charset="0"/>
                <a:cs typeface="Arial" panose="020B0604020202020204" pitchFamily="34" charset="0"/>
              </a:rPr>
              <a:t>¿Qué es pasar de muerte a vida? </a:t>
            </a:r>
            <a:r>
              <a:rPr lang="es-CR" sz="1400" dirty="0" smtClean="0">
                <a:solidFill>
                  <a:srgbClr val="FF0000"/>
                </a:solidFill>
                <a:latin typeface="Arial" panose="020B0604020202020204" pitchFamily="34" charset="0"/>
                <a:cs typeface="Arial" panose="020B0604020202020204" pitchFamily="34" charset="0"/>
              </a:rPr>
              <a:t>Cuando recibimos el espíritu de vida de MelquisedecLisbet a través de su Palabra. </a:t>
            </a:r>
            <a:endParaRPr lang="es-CR" sz="1400" dirty="0" smtClean="0">
              <a:solidFill>
                <a:srgbClr val="652B91"/>
              </a:solidFill>
              <a:latin typeface="Arial" panose="020B0604020202020204" pitchFamily="34" charset="0"/>
              <a:cs typeface="Arial" panose="020B0604020202020204" pitchFamily="34" charset="0"/>
            </a:endParaRPr>
          </a:p>
          <a:p>
            <a:pPr marL="285750" lvl="1" indent="-285750">
              <a:buFont typeface="Arial" panose="020B0604020202020204" pitchFamily="34" charset="0"/>
              <a:buChar char="•"/>
            </a:pPr>
            <a:r>
              <a:rPr lang="es-CR" altLang="es-MX" sz="1400" dirty="0" smtClean="0">
                <a:latin typeface="Arial" panose="020B0604020202020204" pitchFamily="34" charset="0"/>
                <a:cs typeface="Arial" panose="020B0604020202020204" pitchFamily="34" charset="0"/>
              </a:rPr>
              <a:t>El colaborador debe motivar a los niños a contestar las preguntas mientras aparece el reloj en la pantalla.</a:t>
            </a:r>
          </a:p>
          <a:p>
            <a:pPr lvl="1"/>
            <a:endParaRPr lang="es-CR" sz="1000" b="1" dirty="0" smtClean="0">
              <a:latin typeface="Arial" panose="020B0604020202020204" pitchFamily="34" charset="0"/>
              <a:cs typeface="Arial" panose="020B0604020202020204" pitchFamily="34" charset="0"/>
            </a:endParaRPr>
          </a:p>
          <a:p>
            <a:pPr marL="0" lvl="1"/>
            <a:r>
              <a:rPr lang="es-CR" sz="1400" b="1" dirty="0" smtClean="0">
                <a:latin typeface="Arial" panose="020B0604020202020204" pitchFamily="34" charset="0"/>
                <a:cs typeface="Arial" panose="020B0604020202020204" pitchFamily="34" charset="0"/>
              </a:rPr>
              <a:t>Actividad: </a:t>
            </a:r>
            <a:r>
              <a:rPr lang="es-CR" sz="1400" b="1" dirty="0" smtClean="0">
                <a:latin typeface="Arial" panose="020B0604020202020204" pitchFamily="34" charset="0"/>
                <a:cs typeface="Arial" panose="020B0604020202020204" pitchFamily="34" charset="0"/>
              </a:rPr>
              <a:t>Cristo me despertó con Su palabra</a:t>
            </a:r>
            <a:endParaRPr lang="es-CR" sz="1400" dirty="0" smtClean="0">
              <a:latin typeface="Arial" panose="020B0604020202020204" pitchFamily="34" charset="0"/>
              <a:cs typeface="Arial" panose="020B0604020202020204" pitchFamily="34" charset="0"/>
            </a:endParaRPr>
          </a:p>
          <a:p>
            <a:pPr marL="0" lvl="1"/>
            <a:r>
              <a:rPr lang="es-CR" sz="1400" dirty="0" smtClean="0">
                <a:latin typeface="Arial" panose="020B0604020202020204" pitchFamily="34" charset="0"/>
                <a:cs typeface="Arial" panose="020B0604020202020204" pitchFamily="34" charset="0"/>
              </a:rPr>
              <a:t>Los niños menores van a </a:t>
            </a:r>
            <a:r>
              <a:rPr lang="es-CR" sz="1400" dirty="0" smtClean="0">
                <a:latin typeface="Arial" panose="020B0604020202020204" pitchFamily="34" charset="0"/>
                <a:cs typeface="Arial" panose="020B0604020202020204" pitchFamily="34" charset="0"/>
              </a:rPr>
              <a:t>pintar el dibujo en la pagina 3.</a:t>
            </a:r>
            <a:endParaRPr lang="es-CR" sz="1400" dirty="0" smtClean="0">
              <a:latin typeface="Arial" panose="020B0604020202020204" pitchFamily="34" charset="0"/>
              <a:cs typeface="Arial" panose="020B0604020202020204" pitchFamily="34" charset="0"/>
            </a:endParaRPr>
          </a:p>
          <a:p>
            <a:pPr marL="0" lvl="1"/>
            <a:endParaRPr lang="es-CR" sz="1400" dirty="0" smtClean="0">
              <a:latin typeface="Arial" panose="020B0604020202020204" pitchFamily="34" charset="0"/>
              <a:ea typeface="Tahoma" panose="020B0604030504040204" pitchFamily="34" charset="0"/>
              <a:cs typeface="Arial" panose="020B0604020202020204" pitchFamily="34" charset="0"/>
            </a:endParaRPr>
          </a:p>
          <a:p>
            <a:pPr marL="0" lvl="1"/>
            <a:r>
              <a:rPr lang="es-CR" sz="1400" dirty="0" smtClean="0">
                <a:latin typeface="Arial" panose="020B0604020202020204" pitchFamily="34" charset="0"/>
                <a:cs typeface="Arial" panose="020B0604020202020204" pitchFamily="34" charset="0"/>
              </a:rPr>
              <a:t>			</a:t>
            </a:r>
          </a:p>
          <a:p>
            <a:pPr marL="0" lvl="1"/>
            <a:r>
              <a:rPr lang="es-CR" sz="1400" b="1" dirty="0" smtClean="0">
                <a:latin typeface="Arial" panose="020B0604020202020204" pitchFamily="34" charset="0"/>
                <a:cs typeface="Arial" panose="020B0604020202020204" pitchFamily="34" charset="0"/>
              </a:rPr>
              <a:t>Materiales:	</a:t>
            </a:r>
            <a:endParaRPr lang="es-CR" sz="14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CR" sz="1400" dirty="0" smtClean="0">
                <a:latin typeface="Arial" panose="020B0604020202020204" pitchFamily="34" charset="0"/>
                <a:cs typeface="Arial" panose="020B0604020202020204" pitchFamily="34" charset="0"/>
              </a:rPr>
              <a:t>Crayolas / lápices de color</a:t>
            </a:r>
          </a:p>
          <a:p>
            <a:pPr marL="285750" indent="-285750">
              <a:buFont typeface="Arial" panose="020B0604020202020204" pitchFamily="34" charset="0"/>
              <a:buChar char="•"/>
            </a:pPr>
            <a:r>
              <a:rPr lang="es-CR" sz="1400" dirty="0" err="1" smtClean="0">
                <a:latin typeface="Arial" panose="020B0604020202020204" pitchFamily="34" charset="0"/>
                <a:cs typeface="Arial" panose="020B0604020202020204" pitchFamily="34" charset="0"/>
              </a:rPr>
              <a:t>lapices</a:t>
            </a:r>
            <a:endParaRPr lang="es-CR" sz="1400" dirty="0" smtClean="0">
              <a:latin typeface="Arial" panose="020B0604020202020204" pitchFamily="34" charset="0"/>
              <a:cs typeface="Arial" panose="020B0604020202020204" pitchFamily="34" charset="0"/>
            </a:endParaRPr>
          </a:p>
          <a:p>
            <a:endParaRPr lang="es-CR" sz="1400" dirty="0" smtClean="0">
              <a:latin typeface="Arial" panose="020B0604020202020204" pitchFamily="34" charset="0"/>
              <a:cs typeface="Arial" panose="020B0604020202020204" pitchFamily="34" charset="0"/>
            </a:endParaRPr>
          </a:p>
        </p:txBody>
      </p:sp>
      <p:sp>
        <p:nvSpPr>
          <p:cNvPr id="7" name="68 Rectángulo"/>
          <p:cNvSpPr>
            <a:spLocks noChangeArrowheads="1"/>
          </p:cNvSpPr>
          <p:nvPr/>
        </p:nvSpPr>
        <p:spPr bwMode="auto">
          <a:xfrm>
            <a:off x="2168036" y="1276934"/>
            <a:ext cx="2448273" cy="307777"/>
          </a:xfrm>
          <a:prstGeom prst="rect">
            <a:avLst/>
          </a:prstGeom>
          <a:noFill/>
          <a:ln w="9525">
            <a:noFill/>
            <a:miter lim="800000"/>
            <a:headEnd/>
            <a:tailEnd/>
          </a:ln>
        </p:spPr>
        <p:txBody>
          <a:bodyPr wrap="square">
            <a:spAutoFit/>
          </a:bodyPr>
          <a:lstStyle/>
          <a:p>
            <a:pPr algn="ctr" eaLnBrk="1" hangingPunct="1"/>
            <a:r>
              <a:rPr lang="es-CR" altLang="es-MX" sz="1400" dirty="0" smtClean="0">
                <a:latin typeface="Century Gothic" panose="020B0502020202020204" pitchFamily="34" charset="0"/>
                <a:cs typeface="Arial" panose="020B0604020202020204" pitchFamily="34" charset="0"/>
              </a:rPr>
              <a:t>Hoja para el Colaborador</a:t>
            </a:r>
            <a:endParaRPr lang="es-CR" altLang="es-MX" sz="1400" dirty="0">
              <a:latin typeface="Century Gothic" panose="020B0502020202020204" pitchFamily="34" charset="0"/>
              <a:cs typeface="Arial" panose="020B0604020202020204" pitchFamily="34" charset="0"/>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47850" y="134000"/>
            <a:ext cx="835915" cy="756198"/>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2148" y="13533"/>
            <a:ext cx="4836105" cy="902699"/>
          </a:xfrm>
          <a:prstGeom prst="rect">
            <a:avLst/>
          </a:prstGeom>
        </p:spPr>
      </p:pic>
      <p:sp>
        <p:nvSpPr>
          <p:cNvPr id="13" name="Rectangle 12"/>
          <p:cNvSpPr/>
          <p:nvPr/>
        </p:nvSpPr>
        <p:spPr>
          <a:xfrm>
            <a:off x="1268760" y="654461"/>
            <a:ext cx="4481052" cy="584775"/>
          </a:xfrm>
          <a:prstGeom prst="rect">
            <a:avLst/>
          </a:prstGeom>
        </p:spPr>
        <p:txBody>
          <a:bodyPr wrap="square">
            <a:spAutoFit/>
          </a:bodyPr>
          <a:lstStyle/>
          <a:p>
            <a:pPr algn="ctr" eaLnBrk="1" hangingPunct="1"/>
            <a:r>
              <a:rPr lang="es-CR" altLang="es-MX" sz="1600" u="sng" dirty="0">
                <a:latin typeface="Century Gothic" panose="020B0502020202020204" pitchFamily="34" charset="0"/>
                <a:ea typeface="Kozuka Gothic Pr6N L" panose="020B0200000000000000" pitchFamily="34" charset="-128"/>
                <a:cs typeface="Gisha" panose="020B0502040204020203" pitchFamily="34" charset="-79"/>
              </a:rPr>
              <a:t>Clase </a:t>
            </a:r>
            <a:r>
              <a:rPr lang="es-CR" altLang="es-MX" sz="1600" u="sng" dirty="0" smtClean="0">
                <a:latin typeface="Century Gothic" panose="020B0502020202020204" pitchFamily="34" charset="0"/>
                <a:ea typeface="Kozuka Gothic Pr6N L" panose="020B0200000000000000" pitchFamily="34" charset="-128"/>
                <a:cs typeface="Gisha" panose="020B0502040204020203" pitchFamily="34" charset="-79"/>
              </a:rPr>
              <a:t>#</a:t>
            </a:r>
            <a:r>
              <a:rPr lang="es-CR" altLang="es-MX" sz="1600" u="sng" dirty="0" smtClean="0">
                <a:latin typeface="Century Gothic" panose="020B0502020202020204" pitchFamily="34" charset="0"/>
              </a:rPr>
              <a:t>241 </a:t>
            </a:r>
            <a:r>
              <a:rPr lang="es-CR" altLang="es-MX" sz="1600" u="sng" dirty="0" smtClean="0">
                <a:latin typeface="Century Gothic" panose="020B0502020202020204" pitchFamily="34" charset="0"/>
              </a:rPr>
              <a:t>La vida eterna que </a:t>
            </a:r>
            <a:r>
              <a:rPr lang="es-CR" altLang="es-MX" sz="1600" u="sng" dirty="0" smtClean="0">
                <a:latin typeface="Century Gothic" panose="020B0502020202020204" pitchFamily="34" charset="0"/>
              </a:rPr>
              <a:t>MelquisedecLisbet </a:t>
            </a:r>
            <a:r>
              <a:rPr lang="es-CR" altLang="es-MX" sz="1600" u="sng" dirty="0" smtClean="0">
                <a:latin typeface="Century Gothic" panose="020B0502020202020204" pitchFamily="34" charset="0"/>
              </a:rPr>
              <a:t>ofrece</a:t>
            </a:r>
            <a:endParaRPr lang="es-CR" altLang="es-MX" sz="1600" u="sng" dirty="0" smtClean="0">
              <a:latin typeface="Century Gothic" panose="020B0502020202020204" pitchFamily="34" charset="0"/>
              <a:ea typeface="Kozuka Gothic Pr6N L" panose="020B0200000000000000" pitchFamily="34" charset="-128"/>
              <a:cs typeface="Gisha" panose="020B0502040204020203" pitchFamily="34" charset="-79"/>
            </a:endParaRPr>
          </a:p>
        </p:txBody>
      </p:sp>
    </p:spTree>
    <p:extLst>
      <p:ext uri="{BB962C8B-B14F-4D97-AF65-F5344CB8AC3E}">
        <p14:creationId xmlns:p14="http://schemas.microsoft.com/office/powerpoint/2010/main" val="4487472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6959" y="1530361"/>
            <a:ext cx="3968496" cy="3887367"/>
          </a:xfrm>
          <a:prstGeom prst="rect">
            <a:avLst/>
          </a:prstGeom>
        </p:spPr>
      </p:pic>
      <p:pic>
        <p:nvPicPr>
          <p:cNvPr id="45" name="Picture 4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47850" y="134000"/>
            <a:ext cx="835915" cy="756198"/>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2148" y="13533"/>
            <a:ext cx="4836105" cy="902699"/>
          </a:xfrm>
          <a:prstGeom prst="rect">
            <a:avLst/>
          </a:prstGeom>
        </p:spPr>
      </p:pic>
      <p:sp>
        <p:nvSpPr>
          <p:cNvPr id="13" name="Rectangle 12"/>
          <p:cNvSpPr/>
          <p:nvPr/>
        </p:nvSpPr>
        <p:spPr>
          <a:xfrm>
            <a:off x="1268760" y="623844"/>
            <a:ext cx="4481052" cy="584775"/>
          </a:xfrm>
          <a:prstGeom prst="rect">
            <a:avLst/>
          </a:prstGeom>
        </p:spPr>
        <p:txBody>
          <a:bodyPr wrap="square">
            <a:spAutoFit/>
          </a:bodyPr>
          <a:lstStyle/>
          <a:p>
            <a:pPr algn="ctr" eaLnBrk="1" hangingPunct="1"/>
            <a:r>
              <a:rPr lang="es-CR" altLang="es-MX" sz="1600" u="sng" dirty="0">
                <a:latin typeface="Century Gothic" panose="020B0502020202020204" pitchFamily="34" charset="0"/>
                <a:ea typeface="Kozuka Gothic Pr6N L" panose="020B0200000000000000" pitchFamily="34" charset="-128"/>
                <a:cs typeface="Gisha" panose="020B0502040204020203" pitchFamily="34" charset="-79"/>
              </a:rPr>
              <a:t>Clase </a:t>
            </a:r>
            <a:r>
              <a:rPr lang="es-CR" altLang="es-MX" sz="1600" u="sng" dirty="0" smtClean="0">
                <a:latin typeface="Century Gothic" panose="020B0502020202020204" pitchFamily="34" charset="0"/>
                <a:ea typeface="Kozuka Gothic Pr6N L" panose="020B0200000000000000" pitchFamily="34" charset="-128"/>
                <a:cs typeface="Gisha" panose="020B0502040204020203" pitchFamily="34" charset="-79"/>
              </a:rPr>
              <a:t>#</a:t>
            </a:r>
            <a:r>
              <a:rPr lang="es-CR" altLang="es-MX" sz="1600" u="sng" dirty="0" smtClean="0">
                <a:latin typeface="Century Gothic" panose="020B0502020202020204" pitchFamily="34" charset="0"/>
              </a:rPr>
              <a:t>241 </a:t>
            </a:r>
            <a:r>
              <a:rPr lang="es-CR" altLang="es-MX" sz="1600" u="sng" dirty="0" smtClean="0">
                <a:latin typeface="Century Gothic" panose="020B0502020202020204" pitchFamily="34" charset="0"/>
              </a:rPr>
              <a:t>La vida eterna que </a:t>
            </a:r>
            <a:r>
              <a:rPr lang="es-CR" altLang="es-MX" sz="1600" u="sng" dirty="0" smtClean="0">
                <a:latin typeface="Century Gothic" panose="020B0502020202020204" pitchFamily="34" charset="0"/>
              </a:rPr>
              <a:t>MelquisedecLisbet </a:t>
            </a:r>
            <a:r>
              <a:rPr lang="es-CR" altLang="es-MX" sz="1600" u="sng" dirty="0" smtClean="0">
                <a:latin typeface="Century Gothic" panose="020B0502020202020204" pitchFamily="34" charset="0"/>
              </a:rPr>
              <a:t>ofrece</a:t>
            </a:r>
            <a:endParaRPr lang="es-CR" altLang="es-MX" sz="1600" u="sng" dirty="0" smtClean="0">
              <a:latin typeface="Century Gothic" panose="020B0502020202020204" pitchFamily="34" charset="0"/>
              <a:ea typeface="Kozuka Gothic Pr6N L" panose="020B0200000000000000" pitchFamily="34" charset="-128"/>
              <a:cs typeface="Gisha" panose="020B0502040204020203" pitchFamily="34" charset="-79"/>
            </a:endParaRPr>
          </a:p>
        </p:txBody>
      </p:sp>
      <p:pic>
        <p:nvPicPr>
          <p:cNvPr id="3" name="Picture 2"/>
          <p:cNvPicPr>
            <a:picLocks noChangeAspect="1"/>
          </p:cNvPicPr>
          <p:nvPr/>
        </p:nvPicPr>
        <p:blipFill>
          <a:blip r:embed="rId5">
            <a:biLevel thresh="25000"/>
            <a:extLst>
              <a:ext uri="{28A0092B-C50C-407E-A947-70E740481C1C}">
                <a14:useLocalDpi xmlns:a14="http://schemas.microsoft.com/office/drawing/2010/main" val="0"/>
              </a:ext>
            </a:extLst>
          </a:blip>
          <a:stretch>
            <a:fillRect/>
          </a:stretch>
        </p:blipFill>
        <p:spPr>
          <a:xfrm>
            <a:off x="30485" y="5039891"/>
            <a:ext cx="3312368" cy="4104456"/>
          </a:xfrm>
          <a:prstGeom prst="rect">
            <a:avLst/>
          </a:prstGeom>
        </p:spPr>
      </p:pic>
      <p:pic>
        <p:nvPicPr>
          <p:cNvPr id="5" name="Picture 4"/>
          <p:cNvPicPr>
            <a:picLocks noChangeAspect="1"/>
          </p:cNvPicPr>
          <p:nvPr/>
        </p:nvPicPr>
        <p:blipFill>
          <a:blip r:embed="rId6" cstate="print">
            <a:biLevel thresh="25000"/>
            <a:extLst>
              <a:ext uri="{28A0092B-C50C-407E-A947-70E740481C1C}">
                <a14:useLocalDpi xmlns:a14="http://schemas.microsoft.com/office/drawing/2010/main" val="0"/>
              </a:ext>
            </a:extLst>
          </a:blip>
          <a:stretch>
            <a:fillRect/>
          </a:stretch>
        </p:blipFill>
        <p:spPr>
          <a:xfrm>
            <a:off x="3749384" y="5552541"/>
            <a:ext cx="3017738" cy="3456993"/>
          </a:xfrm>
          <a:prstGeom prst="rect">
            <a:avLst/>
          </a:prstGeom>
        </p:spPr>
      </p:pic>
      <p:sp>
        <p:nvSpPr>
          <p:cNvPr id="6" name="TextBox 5"/>
          <p:cNvSpPr txBox="1"/>
          <p:nvPr/>
        </p:nvSpPr>
        <p:spPr>
          <a:xfrm rot="20165545">
            <a:off x="3163533" y="1423198"/>
            <a:ext cx="3515086" cy="338554"/>
          </a:xfrm>
          <a:prstGeom prst="rect">
            <a:avLst/>
          </a:prstGeom>
          <a:noFill/>
        </p:spPr>
        <p:txBody>
          <a:bodyPr wrap="square" rtlCol="0">
            <a:spAutoFit/>
          </a:bodyPr>
          <a:lstStyle/>
          <a:p>
            <a:r>
              <a:rPr lang="es-CR" sz="1600" dirty="0" smtClean="0"/>
              <a:t>Cree en mi, soy Cristo la esposa de Dios</a:t>
            </a:r>
            <a:endParaRPr lang="es-CR" sz="1600" dirty="0"/>
          </a:p>
        </p:txBody>
      </p:sp>
      <p:sp>
        <p:nvSpPr>
          <p:cNvPr id="17" name="TextBox 16"/>
          <p:cNvSpPr txBox="1"/>
          <p:nvPr/>
        </p:nvSpPr>
        <p:spPr>
          <a:xfrm rot="20436361">
            <a:off x="3348697" y="1715052"/>
            <a:ext cx="3991821" cy="338554"/>
          </a:xfrm>
          <a:prstGeom prst="rect">
            <a:avLst/>
          </a:prstGeom>
          <a:noFill/>
        </p:spPr>
        <p:txBody>
          <a:bodyPr wrap="square" rtlCol="0">
            <a:spAutoFit/>
          </a:bodyPr>
          <a:lstStyle/>
          <a:p>
            <a:r>
              <a:rPr lang="es-CR" sz="1600" dirty="0" smtClean="0"/>
              <a:t>Mi Palabra forma el espíritu de Dios en ti</a:t>
            </a:r>
            <a:endParaRPr lang="es-CR" sz="1600" dirty="0"/>
          </a:p>
        </p:txBody>
      </p:sp>
      <p:sp>
        <p:nvSpPr>
          <p:cNvPr id="18" name="TextBox 17"/>
          <p:cNvSpPr txBox="1"/>
          <p:nvPr/>
        </p:nvSpPr>
        <p:spPr>
          <a:xfrm rot="20877269">
            <a:off x="3463997" y="2255947"/>
            <a:ext cx="3396064" cy="338554"/>
          </a:xfrm>
          <a:prstGeom prst="rect">
            <a:avLst/>
          </a:prstGeom>
          <a:noFill/>
        </p:spPr>
        <p:txBody>
          <a:bodyPr wrap="square" rtlCol="0">
            <a:spAutoFit/>
          </a:bodyPr>
          <a:lstStyle/>
          <a:p>
            <a:r>
              <a:rPr lang="es-CR" sz="1600" dirty="0" smtClean="0"/>
              <a:t>Obedéceme y serás feliz eternamente</a:t>
            </a:r>
            <a:endParaRPr lang="es-CR" sz="1600" dirty="0"/>
          </a:p>
        </p:txBody>
      </p:sp>
      <p:sp>
        <p:nvSpPr>
          <p:cNvPr id="7" name="TextBox 6"/>
          <p:cNvSpPr txBox="1"/>
          <p:nvPr/>
        </p:nvSpPr>
        <p:spPr>
          <a:xfrm rot="21205760">
            <a:off x="2558242" y="7129221"/>
            <a:ext cx="687627" cy="400110"/>
          </a:xfrm>
          <a:prstGeom prst="rect">
            <a:avLst/>
          </a:prstGeom>
          <a:noFill/>
        </p:spPr>
        <p:txBody>
          <a:bodyPr wrap="square" rtlCol="0">
            <a:spAutoFit/>
          </a:bodyPr>
          <a:lstStyle/>
          <a:p>
            <a:pPr algn="ctr"/>
            <a:r>
              <a:rPr lang="es-CR" sz="1000" dirty="0" smtClean="0"/>
              <a:t>Dormida </a:t>
            </a:r>
          </a:p>
          <a:p>
            <a:pPr algn="ctr"/>
            <a:r>
              <a:rPr lang="es-CR" sz="1000" dirty="0" smtClean="0"/>
              <a:t>espiritual</a:t>
            </a:r>
            <a:endParaRPr lang="es-CR" sz="1000" dirty="0"/>
          </a:p>
        </p:txBody>
      </p:sp>
      <p:sp>
        <p:nvSpPr>
          <p:cNvPr id="8" name="Oval Callout 7"/>
          <p:cNvSpPr/>
          <p:nvPr/>
        </p:nvSpPr>
        <p:spPr>
          <a:xfrm>
            <a:off x="5531637" y="3675406"/>
            <a:ext cx="1152128" cy="1905176"/>
          </a:xfrm>
          <a:prstGeom prst="wedgeEllipseCallout">
            <a:avLst>
              <a:gd name="adj1" fmla="val -21660"/>
              <a:gd name="adj2" fmla="val 6999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589244" y="3775929"/>
            <a:ext cx="1036914" cy="1785104"/>
          </a:xfrm>
          <a:prstGeom prst="rect">
            <a:avLst/>
          </a:prstGeom>
          <a:noFill/>
        </p:spPr>
        <p:txBody>
          <a:bodyPr wrap="square" rtlCol="0">
            <a:spAutoFit/>
          </a:bodyPr>
          <a:lstStyle/>
          <a:p>
            <a:pPr algn="ctr"/>
            <a:r>
              <a:rPr lang="es-CR" sz="1200" dirty="0" smtClean="0">
                <a:latin typeface="Arial" panose="020B0604020202020204" pitchFamily="34" charset="0"/>
                <a:cs typeface="Arial" panose="020B0604020202020204" pitchFamily="34" charset="0"/>
              </a:rPr>
              <a:t>¡</a:t>
            </a:r>
            <a:r>
              <a:rPr lang="es-CR" sz="1200" dirty="0" smtClean="0"/>
              <a:t>Tengo el espíritu de Dios en mi mente. Estoy sano, prospero y con Cristo viviré para siempre!</a:t>
            </a:r>
            <a:endParaRPr lang="es-CR" sz="1200" dirty="0"/>
          </a:p>
        </p:txBody>
      </p:sp>
    </p:spTree>
    <p:extLst>
      <p:ext uri="{BB962C8B-B14F-4D97-AF65-F5344CB8AC3E}">
        <p14:creationId xmlns:p14="http://schemas.microsoft.com/office/powerpoint/2010/main" val="27095671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980728" y="6372200"/>
            <a:ext cx="205075" cy="297324"/>
          </a:xfrm>
          <a:prstGeom prst="rect">
            <a:avLst/>
          </a:prstGeom>
          <a:solidFill>
            <a:schemeClr val="bg1"/>
          </a:solidFill>
        </p:spPr>
        <p:txBody>
          <a:bodyPr wrap="square" rtlCol="0">
            <a:spAutoFit/>
          </a:bodyPr>
          <a:lstStyle/>
          <a:p>
            <a:endParaRPr lang="en-US" dirty="0"/>
          </a:p>
        </p:txBody>
      </p:sp>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56246" y="171493"/>
            <a:ext cx="835915" cy="578665"/>
          </a:xfrm>
          <a:prstGeom prst="rect">
            <a:avLst/>
          </a:prstGeom>
        </p:spPr>
      </p:pic>
      <p:sp>
        <p:nvSpPr>
          <p:cNvPr id="2" name="TextBox 1"/>
          <p:cNvSpPr txBox="1"/>
          <p:nvPr/>
        </p:nvSpPr>
        <p:spPr>
          <a:xfrm>
            <a:off x="4077072" y="1331640"/>
            <a:ext cx="2615089" cy="261610"/>
          </a:xfrm>
          <a:prstGeom prst="rect">
            <a:avLst/>
          </a:prstGeom>
          <a:solidFill>
            <a:schemeClr val="bg1"/>
          </a:solidFill>
        </p:spPr>
        <p:txBody>
          <a:bodyPr wrap="square" rtlCol="0">
            <a:spAutoFit/>
          </a:bodyPr>
          <a:lstStyle/>
          <a:p>
            <a:endParaRPr lang="en-US" sz="1100"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2148" y="13533"/>
            <a:ext cx="4836105" cy="902699"/>
          </a:xfrm>
          <a:prstGeom prst="rect">
            <a:avLst/>
          </a:prstGeom>
        </p:spPr>
      </p:pic>
      <p:sp>
        <p:nvSpPr>
          <p:cNvPr id="13" name="Rectangle 12"/>
          <p:cNvSpPr/>
          <p:nvPr/>
        </p:nvSpPr>
        <p:spPr>
          <a:xfrm>
            <a:off x="1185803" y="623844"/>
            <a:ext cx="4481052" cy="584775"/>
          </a:xfrm>
          <a:prstGeom prst="rect">
            <a:avLst/>
          </a:prstGeom>
        </p:spPr>
        <p:txBody>
          <a:bodyPr wrap="square">
            <a:spAutoFit/>
          </a:bodyPr>
          <a:lstStyle/>
          <a:p>
            <a:pPr algn="ctr" eaLnBrk="1" hangingPunct="1"/>
            <a:r>
              <a:rPr lang="es-CR" altLang="es-MX" sz="1600" u="sng" dirty="0">
                <a:latin typeface="Century Gothic" panose="020B0502020202020204" pitchFamily="34" charset="0"/>
                <a:ea typeface="Kozuka Gothic Pr6N L" panose="020B0200000000000000" pitchFamily="34" charset="-128"/>
                <a:cs typeface="Gisha" panose="020B0502040204020203" pitchFamily="34" charset="-79"/>
              </a:rPr>
              <a:t>Clase </a:t>
            </a:r>
            <a:r>
              <a:rPr lang="es-CR" altLang="es-MX" sz="1600" u="sng" dirty="0" smtClean="0">
                <a:latin typeface="Century Gothic" panose="020B0502020202020204" pitchFamily="34" charset="0"/>
                <a:ea typeface="Kozuka Gothic Pr6N L" panose="020B0200000000000000" pitchFamily="34" charset="-128"/>
                <a:cs typeface="Gisha" panose="020B0502040204020203" pitchFamily="34" charset="-79"/>
              </a:rPr>
              <a:t>#</a:t>
            </a:r>
            <a:r>
              <a:rPr lang="es-CR" altLang="es-MX" sz="1600" u="sng" dirty="0" smtClean="0">
                <a:latin typeface="Century Gothic" panose="020B0502020202020204" pitchFamily="34" charset="0"/>
              </a:rPr>
              <a:t>241 </a:t>
            </a:r>
            <a:r>
              <a:rPr lang="es-CR" altLang="es-MX" sz="1600" u="sng" dirty="0" smtClean="0">
                <a:latin typeface="Century Gothic" panose="020B0502020202020204" pitchFamily="34" charset="0"/>
              </a:rPr>
              <a:t>La vida eterna que </a:t>
            </a:r>
            <a:r>
              <a:rPr lang="es-CR" altLang="es-MX" sz="1600" u="sng" dirty="0" smtClean="0">
                <a:latin typeface="Century Gothic" panose="020B0502020202020204" pitchFamily="34" charset="0"/>
              </a:rPr>
              <a:t>MelquisedecLisbet </a:t>
            </a:r>
            <a:r>
              <a:rPr lang="es-CR" altLang="es-MX" sz="1600" u="sng" dirty="0" smtClean="0">
                <a:latin typeface="Century Gothic" panose="020B0502020202020204" pitchFamily="34" charset="0"/>
              </a:rPr>
              <a:t>ofrece</a:t>
            </a:r>
            <a:endParaRPr lang="es-CR" altLang="es-MX" sz="1600" u="sng" dirty="0" smtClean="0">
              <a:latin typeface="Century Gothic" panose="020B0502020202020204" pitchFamily="34" charset="0"/>
              <a:ea typeface="Kozuka Gothic Pr6N L" panose="020B0200000000000000" pitchFamily="34" charset="-128"/>
              <a:cs typeface="Gisha" panose="020B0502040204020203" pitchFamily="34" charset="-79"/>
            </a:endParaRPr>
          </a:p>
        </p:txBody>
      </p:sp>
      <p:sp>
        <p:nvSpPr>
          <p:cNvPr id="14" name="TextBox 2"/>
          <p:cNvSpPr txBox="1"/>
          <p:nvPr/>
        </p:nvSpPr>
        <p:spPr>
          <a:xfrm>
            <a:off x="458788" y="1331640"/>
            <a:ext cx="5940425" cy="6745560"/>
          </a:xfrm>
          <a:prstGeom prst="rect">
            <a:avLst/>
          </a:prstGeom>
          <a:noFill/>
        </p:spPr>
        <p:txBody>
          <a:bodyPr wrap="square" rtlCol="0">
            <a:noAutofit/>
          </a:bodyPr>
          <a:lstStyle/>
          <a:p>
            <a:pPr marL="0" marR="0" algn="ctr" eaLnBrk="0" fontAlgn="base" hangingPunct="0">
              <a:spcBef>
                <a:spcPts val="0"/>
              </a:spcBef>
              <a:spcAft>
                <a:spcPts val="0"/>
              </a:spcAft>
            </a:pPr>
            <a:r>
              <a:rPr lang="es-CR" sz="2000" kern="1200" dirty="0">
                <a:solidFill>
                  <a:srgbClr val="000000"/>
                </a:solidFill>
                <a:effectLst/>
                <a:latin typeface="Calibri" panose="020F0502020204030204" pitchFamily="34" charset="0"/>
                <a:ea typeface="+mn-ea"/>
                <a:cs typeface="Arial" panose="020B0604020202020204" pitchFamily="34" charset="0"/>
              </a:rPr>
              <a:t>Escribe la palabra traducida en ingles junto a la palabra en español.  Usa las palabras en la parte inferior.</a:t>
            </a:r>
            <a:endParaRPr lang="en-US" sz="1200" dirty="0">
              <a:effectLst/>
              <a:latin typeface="Times New Roman" panose="02020603050405020304" pitchFamily="18" charset="0"/>
              <a:ea typeface="Times New Roman" panose="02020603050405020304" pitchFamily="18" charset="0"/>
            </a:endParaRPr>
          </a:p>
          <a:p>
            <a:pPr marL="0" marR="0" algn="ctr" eaLnBrk="0" fontAlgn="base" hangingPunct="0">
              <a:spcBef>
                <a:spcPts val="0"/>
              </a:spcBef>
              <a:spcAft>
                <a:spcPts val="0"/>
              </a:spcAft>
            </a:pPr>
            <a:r>
              <a:rPr lang="es-CR" sz="2000" dirty="0">
                <a:effectLst/>
                <a:latin typeface="Times New Roman" panose="02020603050405020304" pitchFamily="18"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342900" marR="0" lvl="0" indent="-342900" eaLnBrk="0" fontAlgn="base" hangingPunct="0">
              <a:spcBef>
                <a:spcPts val="0"/>
              </a:spcBef>
              <a:spcAft>
                <a:spcPts val="0"/>
              </a:spcAft>
              <a:tabLst>
                <a:tab pos="457200" algn="l"/>
              </a:tabLst>
            </a:pPr>
            <a:r>
              <a:rPr lang="es-CR" sz="2000" kern="1200" dirty="0">
                <a:solidFill>
                  <a:srgbClr val="000000"/>
                </a:solidFill>
                <a:effectLst/>
                <a:latin typeface="Calibri" panose="020F0502020204030204" pitchFamily="34" charset="0"/>
                <a:ea typeface="+mn-ea"/>
                <a:cs typeface="Arial" panose="020B0604020202020204" pitchFamily="34" charset="0"/>
              </a:rPr>
              <a:t>Eterno			 ____________</a:t>
            </a:r>
            <a:endParaRPr lang="en-US" sz="1200" dirty="0">
              <a:effectLst/>
              <a:latin typeface="Times New Roman" panose="02020603050405020304" pitchFamily="18" charset="0"/>
              <a:ea typeface="Times New Roman" panose="02020603050405020304" pitchFamily="18" charset="0"/>
            </a:endParaRPr>
          </a:p>
          <a:p>
            <a:pPr marL="457200" marR="0" eaLnBrk="0" fontAlgn="base" hangingPunct="0">
              <a:spcBef>
                <a:spcPts val="0"/>
              </a:spcBef>
              <a:spcAft>
                <a:spcPts val="0"/>
              </a:spcAft>
            </a:pPr>
            <a:r>
              <a:rPr lang="es-CR" sz="2000" dirty="0">
                <a:effectLst/>
                <a:latin typeface="Times New Roman" panose="02020603050405020304" pitchFamily="18"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342900" marR="0" lvl="0" indent="-342900" eaLnBrk="0" fontAlgn="base" hangingPunct="0">
              <a:spcBef>
                <a:spcPts val="0"/>
              </a:spcBef>
              <a:spcAft>
                <a:spcPts val="0"/>
              </a:spcAft>
              <a:tabLst>
                <a:tab pos="457200" algn="l"/>
              </a:tabLst>
            </a:pPr>
            <a:r>
              <a:rPr lang="es-CR" sz="2000" kern="1200" dirty="0">
                <a:solidFill>
                  <a:srgbClr val="000000"/>
                </a:solidFill>
                <a:effectLst/>
                <a:latin typeface="Calibri" panose="020F0502020204030204" pitchFamily="34" charset="0"/>
                <a:ea typeface="+mn-ea"/>
                <a:cs typeface="Arial" panose="020B0604020202020204" pitchFamily="34" charset="0"/>
              </a:rPr>
              <a:t>Vida 			 ____________	</a:t>
            </a:r>
            <a:endParaRPr lang="en-US" sz="1200" dirty="0">
              <a:effectLst/>
              <a:latin typeface="Times New Roman" panose="02020603050405020304" pitchFamily="18" charset="0"/>
              <a:ea typeface="Times New Roman" panose="02020603050405020304" pitchFamily="18" charset="0"/>
            </a:endParaRPr>
          </a:p>
          <a:p>
            <a:pPr marL="457200" marR="0" eaLnBrk="0" fontAlgn="base" hangingPunct="0">
              <a:spcBef>
                <a:spcPts val="0"/>
              </a:spcBef>
              <a:spcAft>
                <a:spcPts val="0"/>
              </a:spcAft>
            </a:pPr>
            <a:r>
              <a:rPr lang="es-CR" sz="2000" dirty="0">
                <a:effectLst/>
                <a:latin typeface="Times New Roman" panose="02020603050405020304" pitchFamily="18"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342900" marR="0" lvl="0" indent="-342900" eaLnBrk="0" fontAlgn="base" hangingPunct="0">
              <a:spcBef>
                <a:spcPts val="0"/>
              </a:spcBef>
              <a:spcAft>
                <a:spcPts val="0"/>
              </a:spcAft>
              <a:tabLst>
                <a:tab pos="457200" algn="l"/>
              </a:tabLst>
            </a:pPr>
            <a:r>
              <a:rPr lang="es-CR" sz="2000" kern="1200" dirty="0">
                <a:solidFill>
                  <a:srgbClr val="000000"/>
                </a:solidFill>
                <a:effectLst/>
                <a:latin typeface="Calibri" panose="020F0502020204030204" pitchFamily="34" charset="0"/>
                <a:ea typeface="+mn-ea"/>
                <a:cs typeface="Arial" panose="020B0604020202020204" pitchFamily="34" charset="0"/>
              </a:rPr>
              <a:t>Palabra  			 ____________</a:t>
            </a:r>
            <a:endParaRPr lang="en-US" sz="1200" dirty="0">
              <a:effectLst/>
              <a:latin typeface="Times New Roman" panose="02020603050405020304" pitchFamily="18" charset="0"/>
              <a:ea typeface="Times New Roman" panose="02020603050405020304" pitchFamily="18" charset="0"/>
            </a:endParaRPr>
          </a:p>
          <a:p>
            <a:pPr marL="457200" marR="0" eaLnBrk="0" fontAlgn="base" hangingPunct="0">
              <a:spcBef>
                <a:spcPts val="0"/>
              </a:spcBef>
              <a:spcAft>
                <a:spcPts val="0"/>
              </a:spcAft>
            </a:pPr>
            <a:r>
              <a:rPr lang="es-CR" sz="2000" dirty="0">
                <a:effectLst/>
                <a:latin typeface="Times New Roman" panose="02020603050405020304" pitchFamily="18"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342900" marR="0" lvl="0" indent="-342900" eaLnBrk="0" fontAlgn="base" hangingPunct="0">
              <a:spcBef>
                <a:spcPts val="0"/>
              </a:spcBef>
              <a:spcAft>
                <a:spcPts val="0"/>
              </a:spcAft>
              <a:tabLst>
                <a:tab pos="457200" algn="l"/>
              </a:tabLst>
            </a:pPr>
            <a:r>
              <a:rPr lang="es-CR" sz="2000" kern="1200" dirty="0">
                <a:solidFill>
                  <a:srgbClr val="000000"/>
                </a:solidFill>
                <a:effectLst/>
                <a:latin typeface="Calibri" panose="020F0502020204030204" pitchFamily="34" charset="0"/>
                <a:ea typeface="+mn-ea"/>
                <a:cs typeface="Arial" panose="020B0604020202020204" pitchFamily="34" charset="0"/>
              </a:rPr>
              <a:t>Cristo Lisbet		 _________________</a:t>
            </a:r>
            <a:endParaRPr lang="en-US" sz="1200" dirty="0">
              <a:effectLst/>
              <a:latin typeface="Times New Roman" panose="02020603050405020304" pitchFamily="18" charset="0"/>
              <a:ea typeface="Times New Roman" panose="02020603050405020304" pitchFamily="18" charset="0"/>
            </a:endParaRPr>
          </a:p>
          <a:p>
            <a:pPr marL="457200" marR="0" eaLnBrk="0" fontAlgn="base" hangingPunct="0">
              <a:spcBef>
                <a:spcPts val="0"/>
              </a:spcBef>
              <a:spcAft>
                <a:spcPts val="0"/>
              </a:spcAft>
            </a:pPr>
            <a:r>
              <a:rPr lang="es-CR" sz="2000" dirty="0">
                <a:effectLst/>
                <a:latin typeface="Times New Roman" panose="02020603050405020304" pitchFamily="18"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342900" marR="0" lvl="0" indent="-342900" eaLnBrk="0" fontAlgn="base" hangingPunct="0">
              <a:spcBef>
                <a:spcPts val="0"/>
              </a:spcBef>
              <a:spcAft>
                <a:spcPts val="0"/>
              </a:spcAft>
              <a:tabLst>
                <a:tab pos="457200" algn="l"/>
              </a:tabLst>
            </a:pPr>
            <a:r>
              <a:rPr lang="es-CR" sz="2000" kern="1200" dirty="0">
                <a:solidFill>
                  <a:srgbClr val="000000"/>
                </a:solidFill>
                <a:effectLst/>
                <a:latin typeface="Calibri" panose="020F0502020204030204" pitchFamily="34" charset="0"/>
                <a:ea typeface="+mn-ea"/>
                <a:cs typeface="Arial" panose="020B0604020202020204" pitchFamily="34" charset="0"/>
              </a:rPr>
              <a:t>Despierto 		__________________</a:t>
            </a:r>
            <a:endParaRPr lang="en-US" sz="1200" dirty="0">
              <a:effectLst/>
              <a:latin typeface="Times New Roman" panose="02020603050405020304" pitchFamily="18" charset="0"/>
              <a:ea typeface="Times New Roman" panose="02020603050405020304" pitchFamily="18" charset="0"/>
            </a:endParaRPr>
          </a:p>
          <a:p>
            <a:pPr marL="457200" marR="0" eaLnBrk="0" fontAlgn="base" hangingPunct="0">
              <a:spcBef>
                <a:spcPts val="0"/>
              </a:spcBef>
              <a:spcAft>
                <a:spcPts val="0"/>
              </a:spcAft>
            </a:pPr>
            <a:r>
              <a:rPr lang="es-CR" sz="2000" kern="1200" dirty="0">
                <a:solidFill>
                  <a:srgbClr val="000000"/>
                </a:solidFill>
                <a:effectLst/>
                <a:latin typeface="Calibri" panose="020F0502020204030204" pitchFamily="34" charset="0"/>
                <a:ea typeface="+mn-ea"/>
                <a:cs typeface="Arial" panose="020B0604020202020204" pitchFamily="34" charset="0"/>
              </a:rPr>
              <a:t>	</a:t>
            </a:r>
            <a:endParaRPr lang="en-US" sz="1200" dirty="0">
              <a:effectLst/>
              <a:latin typeface="Times New Roman" panose="02020603050405020304" pitchFamily="18" charset="0"/>
              <a:ea typeface="Times New Roman" panose="02020603050405020304" pitchFamily="18" charset="0"/>
            </a:endParaRPr>
          </a:p>
          <a:p>
            <a:pPr marL="342900" marR="0" lvl="0" indent="-342900" eaLnBrk="0" fontAlgn="base" hangingPunct="0">
              <a:spcBef>
                <a:spcPts val="0"/>
              </a:spcBef>
              <a:spcAft>
                <a:spcPts val="0"/>
              </a:spcAft>
              <a:tabLst>
                <a:tab pos="457200" algn="l"/>
              </a:tabLst>
            </a:pPr>
            <a:r>
              <a:rPr lang="es-CR" sz="2000" kern="1200" dirty="0">
                <a:solidFill>
                  <a:srgbClr val="000000"/>
                </a:solidFill>
                <a:effectLst/>
                <a:latin typeface="Calibri" panose="020F0502020204030204" pitchFamily="34" charset="0"/>
                <a:ea typeface="+mn-ea"/>
                <a:cs typeface="Arial" panose="020B0604020202020204" pitchFamily="34" charset="0"/>
              </a:rPr>
              <a:t> Resurrección	</a:t>
            </a:r>
            <a:r>
              <a:rPr lang="es-CR" sz="2000" kern="1200" dirty="0" smtClean="0">
                <a:solidFill>
                  <a:srgbClr val="000000"/>
                </a:solidFill>
                <a:effectLst/>
                <a:latin typeface="Calibri" panose="020F0502020204030204" pitchFamily="34" charset="0"/>
                <a:ea typeface="+mn-ea"/>
                <a:cs typeface="Arial" panose="020B0604020202020204" pitchFamily="34" charset="0"/>
              </a:rPr>
              <a:t>	</a:t>
            </a:r>
            <a:r>
              <a:rPr lang="en-US" sz="2000" kern="1200" dirty="0" smtClean="0">
                <a:solidFill>
                  <a:srgbClr val="000000"/>
                </a:solidFill>
                <a:effectLst/>
                <a:latin typeface="Calibri" panose="020F0502020204030204" pitchFamily="34" charset="0"/>
                <a:ea typeface="+mn-ea"/>
                <a:cs typeface="Arial" panose="020B0604020202020204" pitchFamily="34" charset="0"/>
              </a:rPr>
              <a:t>__________________</a:t>
            </a:r>
            <a:endParaRPr lang="en-US" sz="1200" dirty="0">
              <a:effectLst/>
              <a:latin typeface="Times New Roman" panose="02020603050405020304" pitchFamily="18" charset="0"/>
              <a:ea typeface="Times New Roman" panose="02020603050405020304" pitchFamily="18" charset="0"/>
            </a:endParaRPr>
          </a:p>
          <a:p>
            <a:pPr marL="0" marR="0" eaLnBrk="0" fontAlgn="base" hangingPunct="0">
              <a:lnSpc>
                <a:spcPct val="115000"/>
              </a:lnSpc>
              <a:spcBef>
                <a:spcPts val="0"/>
              </a:spcBef>
              <a:spcAft>
                <a:spcPts val="1000"/>
              </a:spcAft>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eaLnBrk="0" fontAlgn="base" hangingPunct="0">
              <a:lnSpc>
                <a:spcPct val="115000"/>
              </a:lnSpc>
              <a:spcBef>
                <a:spcPts val="0"/>
              </a:spcBef>
              <a:spcAft>
                <a:spcPts val="1000"/>
              </a:spcAft>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eaLnBrk="0" fontAlgn="base" hangingPunct="0">
              <a:spcBef>
                <a:spcPts val="0"/>
              </a:spcBef>
              <a:spcAft>
                <a:spcPts val="0"/>
              </a:spcAft>
            </a:pPr>
            <a:r>
              <a:rPr lang="en-US" sz="2000" kern="1200" dirty="0">
                <a:solidFill>
                  <a:srgbClr val="000000"/>
                </a:solidFill>
                <a:effectLst/>
                <a:latin typeface="Calibri" panose="020F0502020204030204" pitchFamily="34" charset="0"/>
                <a:ea typeface="+mn-ea"/>
                <a:cs typeface="Arial" panose="020B0604020202020204" pitchFamily="34" charset="0"/>
              </a:rPr>
              <a:t>Word		Christ Lisbet 		Life</a:t>
            </a:r>
            <a:endParaRPr lang="en-US" sz="1200" dirty="0">
              <a:effectLst/>
              <a:latin typeface="Times New Roman" panose="02020603050405020304" pitchFamily="18" charset="0"/>
              <a:ea typeface="Times New Roman" panose="02020603050405020304" pitchFamily="18" charset="0"/>
            </a:endParaRPr>
          </a:p>
          <a:p>
            <a:pPr marL="0" marR="0" eaLnBrk="0" fontAlgn="base" hangingPunct="0">
              <a:spcBef>
                <a:spcPts val="0"/>
              </a:spcBef>
              <a:spcAft>
                <a:spcPts val="0"/>
              </a:spcAft>
            </a:pPr>
            <a:r>
              <a:rPr lang="en-US" sz="2000" kern="1200" dirty="0">
                <a:solidFill>
                  <a:srgbClr val="000000"/>
                </a:solidFill>
                <a:effectLst/>
                <a:latin typeface="Calibri" panose="020F0502020204030204" pitchFamily="34" charset="0"/>
                <a:ea typeface="+mn-ea"/>
                <a:cs typeface="Arial" panose="020B0604020202020204" pitchFamily="34" charset="0"/>
              </a:rPr>
              <a:t>              Resurrection 	       Eternal		Awake</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064670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998027</TotalTime>
  <Words>905</Words>
  <Application>Microsoft Office PowerPoint</Application>
  <PresentationFormat>On-screen Show (4:3)</PresentationFormat>
  <Paragraphs>79</Paragraphs>
  <Slides>4</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vt:i4>
      </vt:variant>
    </vt:vector>
  </HeadingPairs>
  <TitlesOfParts>
    <vt:vector size="13" baseType="lpstr">
      <vt:lpstr>Kozuka Gothic Pr6N L</vt:lpstr>
      <vt:lpstr>Arial</vt:lpstr>
      <vt:lpstr>Calibri</vt:lpstr>
      <vt:lpstr>Calibri Light</vt:lpstr>
      <vt:lpstr>Century Gothic</vt:lpstr>
      <vt:lpstr>Gisha</vt:lpstr>
      <vt:lpstr>Tahoma</vt:lpstr>
      <vt:lpstr>Times New Roman</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Kathya Cobena</cp:lastModifiedBy>
  <cp:revision>7632</cp:revision>
  <cp:lastPrinted>2018-09-10T19:54:12Z</cp:lastPrinted>
  <dcterms:created xsi:type="dcterms:W3CDTF">2011-04-01T14:17:38Z</dcterms:created>
  <dcterms:modified xsi:type="dcterms:W3CDTF">2019-06-21T00:42:45Z</dcterms:modified>
</cp:coreProperties>
</file>