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79" r:id="rId4"/>
    <p:sldId id="280" r:id="rId5"/>
    <p:sldId id="281" r:id="rId6"/>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81D06"/>
    <a:srgbClr val="2006BA"/>
    <a:srgbClr val="AF419F"/>
    <a:srgbClr val="178317"/>
    <a:srgbClr val="F26A1E"/>
    <a:srgbClr val="F6BB00"/>
    <a:srgbClr val="F2B800"/>
    <a:srgbClr val="009A46"/>
    <a:srgbClr val="652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82" autoAdjust="0"/>
    <p:restoredTop sz="94434" autoAdjust="0"/>
  </p:normalViewPr>
  <p:slideViewPr>
    <p:cSldViewPr>
      <p:cViewPr varScale="1">
        <p:scale>
          <a:sx n="53" d="100"/>
          <a:sy n="53" d="100"/>
        </p:scale>
        <p:origin x="1596" y="7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20/12/2019</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smtClean="0"/>
              <a:t>Click to edit Master title style</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20/12/2019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20/12/2019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20/12/2019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20/12/2019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smtClean="0"/>
              <a:t>Click to edit Master title style</a:t>
            </a:r>
            <a:endParaRPr lang="en-US"/>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20/12/2019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20/12/2019</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20/12/2019</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20/12/2019</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20/12/2019</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20/12/2019</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20/12/2019</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20/12/2019</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895835"/>
            <a:ext cx="2340875" cy="430887"/>
          </a:xfrm>
          <a:prstGeom prst="rect">
            <a:avLst/>
          </a:prstGeom>
          <a:noFill/>
          <a:ln w="9525">
            <a:noFill/>
            <a:miter lim="800000"/>
            <a:headEnd/>
            <a:tailEnd/>
          </a:ln>
        </p:spPr>
        <p:txBody>
          <a:bodyPr wrap="square">
            <a:spAutoFit/>
          </a:bodyPr>
          <a:lstStyle/>
          <a:p>
            <a:pPr eaLnBrk="1" hangingPunct="1"/>
            <a:r>
              <a:rPr lang="es-CR" altLang="es-MX" sz="1100" b="1" dirty="0" smtClean="0"/>
              <a:t>Por MelquisedecLisbet!!</a:t>
            </a:r>
          </a:p>
          <a:p>
            <a:pPr eaLnBrk="1" hangingPunct="1"/>
            <a:r>
              <a:rPr lang="es-CR" altLang="es-MX" sz="1100" b="1" dirty="0" smtClean="0"/>
              <a:t>Por nuestro Padre y nuestra Madre!!</a:t>
            </a:r>
            <a:endParaRPr lang="es-CR" altLang="es-MX" sz="1100" b="1" dirty="0"/>
          </a:p>
        </p:txBody>
      </p:sp>
      <p:sp>
        <p:nvSpPr>
          <p:cNvPr id="7" name="68 Rectángulo"/>
          <p:cNvSpPr>
            <a:spLocks noChangeArrowheads="1"/>
          </p:cNvSpPr>
          <p:nvPr/>
        </p:nvSpPr>
        <p:spPr bwMode="auto">
          <a:xfrm>
            <a:off x="188640" y="1489593"/>
            <a:ext cx="6493598" cy="7863691"/>
          </a:xfrm>
          <a:prstGeom prst="rect">
            <a:avLst/>
          </a:prstGeom>
          <a:solidFill>
            <a:schemeClr val="bg1"/>
          </a:solidFill>
          <a:ln w="38100">
            <a:noFill/>
            <a:prstDash val="lgDashDotDot"/>
            <a:miter lim="800000"/>
            <a:headEnd/>
            <a:tailEnd/>
          </a:ln>
        </p:spPr>
        <p:txBody>
          <a:bodyPr wrap="square">
            <a:spAutoFit/>
          </a:bodyPr>
          <a:lstStyle/>
          <a:p>
            <a:pPr algn="ctr"/>
            <a:r>
              <a:rPr lang="es-CR" sz="1100" dirty="0" smtClean="0">
                <a:latin typeface="Arial" panose="020B0604020202020204" pitchFamily="34" charset="0"/>
                <a:cs typeface="Arial" panose="020B0604020202020204" pitchFamily="34" charset="0"/>
              </a:rPr>
              <a:t> Hermanos de luz, hoy Cristo nos dice como el saltamontes insensato es una figura de los hijos insensatos, y las hormigas sensatas son figura de los santos ángeles de MelquisedecLisbet.</a:t>
            </a:r>
          </a:p>
          <a:p>
            <a:pPr algn="ctr"/>
            <a:endParaRPr lang="es-CR" sz="800" dirty="0">
              <a:latin typeface="Arial" panose="020B0604020202020204" pitchFamily="34" charset="0"/>
              <a:cs typeface="Arial" panose="020B0604020202020204" pitchFamily="34" charset="0"/>
            </a:endParaRPr>
          </a:p>
          <a:p>
            <a:r>
              <a:rPr lang="es-CR" sz="1100" dirty="0" smtClean="0">
                <a:latin typeface="Arial" panose="020B0604020202020204" pitchFamily="34" charset="0"/>
                <a:cs typeface="Arial" panose="020B0604020202020204" pitchFamily="34" charset="0"/>
              </a:rPr>
              <a:t>Cristo nos conto que en un día de verano el saltamontes tocaba su violín, cantaba y saltaba disfrutando de los deleites terrenales como el quería.  Sin embargo las hormigas trabajadoras, recogían mucha comida para cuando llegara el invierno.  Paso una hormiga llevando, con mucho esfuerzo, una mazorca de maíz para el nido. Cristo nos explico que las </a:t>
            </a:r>
            <a:r>
              <a:rPr lang="es-CR" sz="1100" dirty="0">
                <a:latin typeface="Arial" panose="020B0604020202020204" pitchFamily="34" charset="0"/>
                <a:cs typeface="Arial" panose="020B0604020202020204" pitchFamily="34" charset="0"/>
              </a:rPr>
              <a:t>insensatas son como el saltamontes, que en un día como hoy, que es un día de trabajar para la vida eterna prefieren disfrutar de los deleites temporales de la carne.  La hormiga con la mazorca es como </a:t>
            </a:r>
            <a:r>
              <a:rPr lang="es-CR" sz="1100" dirty="0" smtClean="0">
                <a:latin typeface="Arial" panose="020B0604020202020204" pitchFamily="34" charset="0"/>
                <a:cs typeface="Arial" panose="020B0604020202020204" pitchFamily="34" charset="0"/>
              </a:rPr>
              <a:t>nosotros que </a:t>
            </a:r>
            <a:r>
              <a:rPr lang="es-CR" sz="1100" dirty="0">
                <a:latin typeface="Arial" panose="020B0604020202020204" pitchFamily="34" charset="0"/>
                <a:cs typeface="Arial" panose="020B0604020202020204" pitchFamily="34" charset="0"/>
              </a:rPr>
              <a:t>cuidamos nuestra salvación al meditar en la ley santa y justa de MelquisedecLisbet, de día y de noche. </a:t>
            </a:r>
            <a:endParaRPr lang="es-CR" sz="1100" dirty="0" smtClean="0">
              <a:latin typeface="Arial" panose="020B0604020202020204" pitchFamily="34" charset="0"/>
              <a:cs typeface="Arial" panose="020B0604020202020204" pitchFamily="34" charset="0"/>
            </a:endParaRPr>
          </a:p>
          <a:p>
            <a:endParaRPr lang="es-CR" sz="800" dirty="0">
              <a:latin typeface="Arial" panose="020B0604020202020204" pitchFamily="34" charset="0"/>
              <a:cs typeface="Arial" panose="020B0604020202020204" pitchFamily="34" charset="0"/>
            </a:endParaRPr>
          </a:p>
          <a:p>
            <a:r>
              <a:rPr lang="es-CR" sz="1100" dirty="0" smtClean="0">
                <a:latin typeface="Arial" panose="020B0604020202020204" pitchFamily="34" charset="0"/>
                <a:cs typeface="Arial" panose="020B0604020202020204" pitchFamily="34" charset="0"/>
              </a:rPr>
              <a:t>El saltamontes le pregunta a la hormiga ¿Porque no vienes a disfrutar de los deleites temporales que dejo el anticristo en ves de esforzarte y trabajar de esa manera?  La Hormiga le responde que esta ayudando a guardar comida para cuando llegue el invierno. Así como nuestros </a:t>
            </a:r>
            <a:r>
              <a:rPr lang="es-CR" sz="1100" dirty="0">
                <a:latin typeface="Arial" panose="020B0604020202020204" pitchFamily="34" charset="0"/>
                <a:cs typeface="Arial" panose="020B0604020202020204" pitchFamily="34" charset="0"/>
              </a:rPr>
              <a:t>P</a:t>
            </a:r>
            <a:r>
              <a:rPr lang="es-CR" sz="1100" dirty="0" smtClean="0">
                <a:latin typeface="Arial" panose="020B0604020202020204" pitchFamily="34" charset="0"/>
                <a:cs typeface="Arial" panose="020B0604020202020204" pitchFamily="34" charset="0"/>
              </a:rPr>
              <a:t>adres espirituales aun trabajan por nuestra vida eterna, nosotros sus hijos fieles también trabajamos junto a ellos. Somos como el </a:t>
            </a:r>
            <a:r>
              <a:rPr lang="es-CR" sz="1100" dirty="0">
                <a:latin typeface="Arial" panose="020B0604020202020204" pitchFamily="34" charset="0"/>
                <a:cs typeface="Arial" panose="020B0604020202020204" pitchFamily="34" charset="0"/>
              </a:rPr>
              <a:t>hijo bueno y obediente </a:t>
            </a:r>
            <a:r>
              <a:rPr lang="es-CR" sz="1100" dirty="0" smtClean="0">
                <a:latin typeface="Arial" panose="020B0604020202020204" pitchFamily="34" charset="0"/>
                <a:cs typeface="Arial" panose="020B0604020202020204" pitchFamily="34" charset="0"/>
              </a:rPr>
              <a:t>que cuida de la vina de su Señor, como MelquisedecLisbet nos ha dicho que lo hagamos.  </a:t>
            </a:r>
            <a:r>
              <a:rPr lang="es-CR" sz="1100" dirty="0">
                <a:latin typeface="Arial" panose="020B0604020202020204" pitchFamily="34" charset="0"/>
                <a:cs typeface="Arial" panose="020B0604020202020204" pitchFamily="34" charset="0"/>
              </a:rPr>
              <a:t>El insensato saltamontes descuido la salvación y no tenia comida espiritual, se estaba muriendo de hambre, mientras que veía a las hormigas repartiendo el maíz que habían recogido en el verano. </a:t>
            </a:r>
          </a:p>
          <a:p>
            <a:endParaRPr lang="es-CR" sz="1100" dirty="0" smtClean="0">
              <a:latin typeface="Arial" panose="020B0604020202020204" pitchFamily="34" charset="0"/>
              <a:cs typeface="Arial" panose="020B0604020202020204" pitchFamily="34" charset="0"/>
            </a:endParaRPr>
          </a:p>
          <a:p>
            <a:endParaRPr lang="es-CR" sz="2000" dirty="0" smtClean="0">
              <a:latin typeface="Arial" panose="020B0604020202020204" pitchFamily="34" charset="0"/>
              <a:cs typeface="Arial" panose="020B0604020202020204" pitchFamily="34" charset="0"/>
            </a:endParaRPr>
          </a:p>
          <a:p>
            <a:endParaRPr lang="es-CR" sz="2000" dirty="0" smtClean="0">
              <a:latin typeface="Arial" panose="020B0604020202020204" pitchFamily="34" charset="0"/>
              <a:cs typeface="Arial" panose="020B0604020202020204" pitchFamily="34" charset="0"/>
            </a:endParaRPr>
          </a:p>
          <a:p>
            <a:endParaRPr lang="es-CR" sz="2000" dirty="0">
              <a:latin typeface="Arial" panose="020B0604020202020204" pitchFamily="34" charset="0"/>
              <a:cs typeface="Arial" panose="020B0604020202020204" pitchFamily="34" charset="0"/>
            </a:endParaRPr>
          </a:p>
          <a:p>
            <a:r>
              <a:rPr lang="es-CR" sz="1100" dirty="0" smtClean="0">
                <a:latin typeface="Arial" panose="020B0604020202020204" pitchFamily="34" charset="0"/>
                <a:cs typeface="Arial" panose="020B0604020202020204" pitchFamily="34" charset="0"/>
              </a:rPr>
              <a:t>Sabes, vienen días malos y debemos prepararnos.  </a:t>
            </a:r>
            <a:r>
              <a:rPr lang="es-CR" sz="1100" u="sng" dirty="0" smtClean="0">
                <a:latin typeface="Arial" panose="020B0604020202020204" pitchFamily="34" charset="0"/>
                <a:cs typeface="Arial" panose="020B0604020202020204" pitchFamily="34" charset="0"/>
              </a:rPr>
              <a:t>Debemos tomar toda la armadura de Dios MelquisedecLisbet para poder resistir en el día malo</a:t>
            </a:r>
            <a:r>
              <a:rPr lang="es-CR" sz="1100" dirty="0" smtClean="0">
                <a:latin typeface="Arial" panose="020B0604020202020204" pitchFamily="34" charset="0"/>
                <a:cs typeface="Arial" panose="020B0604020202020204" pitchFamily="34" charset="0"/>
              </a:rPr>
              <a:t>. Debemos estar bien pegados a la Vid Verdadera para que en el día malo Dios nos proteja y nos ponga a salvo y </a:t>
            </a:r>
            <a:r>
              <a:rPr lang="es-CR" sz="1100" u="sng" dirty="0" smtClean="0">
                <a:latin typeface="Arial" panose="020B0604020202020204" pitchFamily="34" charset="0"/>
                <a:cs typeface="Arial" panose="020B0604020202020204" pitchFamily="34" charset="0"/>
              </a:rPr>
              <a:t>cuando otros no tengan comida espiritual, a nosotros nos sobrar</a:t>
            </a:r>
            <a:r>
              <a:rPr lang="es-CR" sz="1100" u="sng" dirty="0">
                <a:latin typeface="Arial" panose="020B0604020202020204" pitchFamily="34" charset="0"/>
                <a:cs typeface="Arial" panose="020B0604020202020204" pitchFamily="34" charset="0"/>
              </a:rPr>
              <a:t>á</a:t>
            </a:r>
            <a:r>
              <a:rPr lang="es-CR" sz="1100" dirty="0" smtClean="0">
                <a:latin typeface="Arial" panose="020B0604020202020204" pitchFamily="34" charset="0"/>
                <a:cs typeface="Arial" panose="020B0604020202020204" pitchFamily="34" charset="0"/>
              </a:rPr>
              <a:t>. </a:t>
            </a:r>
          </a:p>
          <a:p>
            <a:endParaRPr lang="es-CR" sz="800" dirty="0">
              <a:latin typeface="Arial" panose="020B0604020202020204" pitchFamily="34" charset="0"/>
              <a:cs typeface="Arial" panose="020B0604020202020204" pitchFamily="34" charset="0"/>
            </a:endParaRPr>
          </a:p>
          <a:p>
            <a:r>
              <a:rPr lang="es-CR" sz="1100" dirty="0" smtClean="0">
                <a:latin typeface="Arial" panose="020B0604020202020204" pitchFamily="34" charset="0"/>
                <a:cs typeface="Arial" panose="020B0604020202020204" pitchFamily="34" charset="0"/>
              </a:rPr>
              <a:t>No debemos ser como el saltamontes que no se quiso preparar y sigue repitiendo las enseñanzas del anticristo porque cree que no necesita comida nueva.  Sino que </a:t>
            </a:r>
            <a:r>
              <a:rPr lang="es-CR" sz="1100" u="sng" dirty="0" smtClean="0">
                <a:latin typeface="Arial" panose="020B0604020202020204" pitchFamily="34" charset="0"/>
                <a:cs typeface="Arial" panose="020B0604020202020204" pitchFamily="34" charset="0"/>
              </a:rPr>
              <a:t>debemos ser como la hormiga sabia y prudente, que escucha a Cristo Lisbet todos los días y retiene sus Palabras</a:t>
            </a:r>
            <a:r>
              <a:rPr lang="es-CR" sz="1100" dirty="0" smtClean="0">
                <a:latin typeface="Arial" panose="020B0604020202020204" pitchFamily="34" charset="0"/>
                <a:cs typeface="Arial" panose="020B0604020202020204" pitchFamily="34" charset="0"/>
              </a:rPr>
              <a:t>, porque sabe que la comida de la pasada dispensación no sirve. </a:t>
            </a:r>
            <a:r>
              <a:rPr lang="es-CR" sz="1100" u="sng" dirty="0" smtClean="0">
                <a:latin typeface="Arial" panose="020B0604020202020204" pitchFamily="34" charset="0"/>
                <a:cs typeface="Arial" panose="020B0604020202020204" pitchFamily="34" charset="0"/>
              </a:rPr>
              <a:t>Pero las sabias palabras de Cristo Lisbet son un buen alimento y nos ayudan a ser fuertes, se quedan en nuestra mente y podemos vivir eternamente</a:t>
            </a:r>
            <a:r>
              <a:rPr lang="es-CR" sz="1100" dirty="0" smtClean="0">
                <a:latin typeface="Arial" panose="020B0604020202020204" pitchFamily="34" charset="0"/>
                <a:cs typeface="Arial" panose="020B0604020202020204" pitchFamily="34" charset="0"/>
              </a:rPr>
              <a:t>.</a:t>
            </a:r>
          </a:p>
          <a:p>
            <a:endParaRPr lang="es-CR" sz="800" dirty="0">
              <a:latin typeface="Arial" panose="020B0604020202020204" pitchFamily="34" charset="0"/>
              <a:cs typeface="Arial" panose="020B0604020202020204" pitchFamily="34" charset="0"/>
            </a:endParaRPr>
          </a:p>
          <a:p>
            <a:r>
              <a:rPr lang="es-CR" sz="1100" dirty="0" smtClean="0">
                <a:latin typeface="Arial" panose="020B0604020202020204" pitchFamily="34" charset="0"/>
                <a:cs typeface="Arial" panose="020B0604020202020204" pitchFamily="34" charset="0"/>
              </a:rPr>
              <a:t>Cristo nos dice que viene el tiempo donde no va a haber oportunidad para que los impíos sean limpiados,  </a:t>
            </a:r>
            <a:r>
              <a:rPr lang="es-CR" sz="1100" u="sng" dirty="0" smtClean="0">
                <a:latin typeface="Arial" panose="020B0604020202020204" pitchFamily="34" charset="0"/>
                <a:cs typeface="Arial" panose="020B0604020202020204" pitchFamily="34" charset="0"/>
              </a:rPr>
              <a:t>Es importante prepararse para el día de necesidad y trabajar cuando Dios trabaja</a:t>
            </a:r>
            <a:r>
              <a:rPr lang="es-CR" sz="1100" dirty="0" smtClean="0">
                <a:latin typeface="Arial" panose="020B0604020202020204" pitchFamily="34" charset="0"/>
                <a:cs typeface="Arial" panose="020B0604020202020204" pitchFamily="34" charset="0"/>
              </a:rPr>
              <a:t> porque no vale la pena disfrutar de los deleites temporales de la carne para después quedarse sin comida y sin abrigo del cielo.  Al quedarse sin Cristo Lisbet el hombre muere por eso </a:t>
            </a:r>
            <a:r>
              <a:rPr lang="es-CR" sz="1100" u="sng" dirty="0" smtClean="0">
                <a:latin typeface="Arial" panose="020B0604020202020204" pitchFamily="34" charset="0"/>
                <a:cs typeface="Arial" panose="020B0604020202020204" pitchFamily="34" charset="0"/>
              </a:rPr>
              <a:t>debemos orar por las insensatas para que puedan regresar a Cristo Lisbet</a:t>
            </a:r>
            <a:r>
              <a:rPr lang="es-CR" sz="1100" dirty="0" smtClean="0">
                <a:latin typeface="Arial" panose="020B0604020202020204" pitchFamily="34" charset="0"/>
                <a:cs typeface="Arial" panose="020B0604020202020204" pitchFamily="34" charset="0"/>
              </a:rPr>
              <a:t>. </a:t>
            </a:r>
            <a:endParaRPr lang="es-CR" sz="1100" dirty="0">
              <a:latin typeface="Arial" panose="020B0604020202020204" pitchFamily="34" charset="0"/>
              <a:cs typeface="Arial" panose="020B0604020202020204" pitchFamily="34" charset="0"/>
            </a:endParaRPr>
          </a:p>
          <a:p>
            <a:endParaRPr lang="es-CR" sz="800" dirty="0" smtClean="0">
              <a:latin typeface="Arial" panose="020B0604020202020204" pitchFamily="34" charset="0"/>
              <a:cs typeface="Arial" panose="020B0604020202020204" pitchFamily="34" charset="0"/>
            </a:endParaRPr>
          </a:p>
          <a:p>
            <a:pPr algn="ctr"/>
            <a:r>
              <a:rPr lang="es-CR" sz="1400" b="1" dirty="0" smtClean="0">
                <a:solidFill>
                  <a:srgbClr val="00B050"/>
                </a:solidFill>
              </a:rPr>
              <a:t>¡MelquisedecLisbet, nosotros entendemos que hay tiempo para todo.  Nosotros estamos contentos de esforzarnos para retener Tus sabias palabras en nuestra </a:t>
            </a:r>
          </a:p>
          <a:p>
            <a:pPr algn="ctr"/>
            <a:r>
              <a:rPr lang="es-CR" sz="1400" b="1" dirty="0" smtClean="0">
                <a:solidFill>
                  <a:srgbClr val="00B050"/>
                </a:solidFill>
              </a:rPr>
              <a:t>mente, y poder vivir eternamente.  Amen, Aleluya!</a:t>
            </a:r>
            <a:endParaRPr lang="es-CR" sz="1400" b="1" dirty="0">
              <a:solidFill>
                <a:srgbClr val="00B050"/>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6323" y="60776"/>
            <a:ext cx="835915" cy="578665"/>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11" name="Rectangle 10"/>
          <p:cNvSpPr/>
          <p:nvPr/>
        </p:nvSpPr>
        <p:spPr>
          <a:xfrm>
            <a:off x="927026" y="606156"/>
            <a:ext cx="5476614" cy="707886"/>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268 </a:t>
            </a:r>
            <a:r>
              <a:rPr lang="es-CR" altLang="es-MX" sz="2000" b="1" u="sng" dirty="0" smtClean="0">
                <a:latin typeface="Chaparral Pro Light" panose="02060403030505090203" pitchFamily="18" charset="0"/>
              </a:rPr>
              <a:t>El saltamontes insensato y </a:t>
            </a:r>
          </a:p>
          <a:p>
            <a:pPr algn="ctr" eaLnBrk="1" hangingPunct="1"/>
            <a:r>
              <a:rPr lang="es-CR" altLang="es-MX" sz="2000" b="1" u="sng" dirty="0" smtClean="0">
                <a:latin typeface="Chaparral Pro Light" panose="02060403030505090203" pitchFamily="18" charset="0"/>
              </a:rPr>
              <a:t>las hormigas sensatas</a:t>
            </a:r>
            <a:endPar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32" name="Picture 31"/>
          <p:cNvPicPr/>
          <p:nvPr/>
        </p:nvPicPr>
        <p:blipFill>
          <a:blip r:embed="rId5" cstate="print">
            <a:extLst>
              <a:ext uri="{28A0092B-C50C-407E-A947-70E740481C1C}">
                <a14:useLocalDpi xmlns:a14="http://schemas.microsoft.com/office/drawing/2010/main" val="0"/>
              </a:ext>
            </a:extLst>
          </a:blip>
          <a:stretch>
            <a:fillRect/>
          </a:stretch>
        </p:blipFill>
        <p:spPr>
          <a:xfrm rot="1696756">
            <a:off x="-43399" y="1380226"/>
            <a:ext cx="558697" cy="601549"/>
          </a:xfrm>
          <a:prstGeom prst="rect">
            <a:avLst/>
          </a:prstGeom>
        </p:spPr>
      </p:pic>
      <p:pic>
        <p:nvPicPr>
          <p:cNvPr id="33" name="Picture 32"/>
          <p:cNvPicPr/>
          <p:nvPr/>
        </p:nvPicPr>
        <p:blipFill>
          <a:blip r:embed="rId5" cstate="print">
            <a:extLst>
              <a:ext uri="{28A0092B-C50C-407E-A947-70E740481C1C}">
                <a14:useLocalDpi xmlns:a14="http://schemas.microsoft.com/office/drawing/2010/main" val="0"/>
              </a:ext>
            </a:extLst>
          </a:blip>
          <a:stretch>
            <a:fillRect/>
          </a:stretch>
        </p:blipFill>
        <p:spPr>
          <a:xfrm rot="19903244" flipH="1">
            <a:off x="6355580" y="1424498"/>
            <a:ext cx="558697" cy="601549"/>
          </a:xfrm>
          <a:prstGeom prst="rect">
            <a:avLst/>
          </a:prstGeom>
        </p:spPr>
      </p:pic>
      <p:pic>
        <p:nvPicPr>
          <p:cNvPr id="34" name="Picture 33"/>
          <p:cNvPicPr/>
          <p:nvPr/>
        </p:nvPicPr>
        <p:blipFill>
          <a:blip r:embed="rId6">
            <a:extLst>
              <a:ext uri="{28A0092B-C50C-407E-A947-70E740481C1C}">
                <a14:useLocalDpi xmlns:a14="http://schemas.microsoft.com/office/drawing/2010/main" val="0"/>
              </a:ext>
            </a:extLst>
          </a:blip>
          <a:stretch>
            <a:fillRect/>
          </a:stretch>
        </p:blipFill>
        <p:spPr>
          <a:xfrm>
            <a:off x="938989" y="4572000"/>
            <a:ext cx="4646930" cy="1046410"/>
          </a:xfrm>
          <a:prstGeom prst="rect">
            <a:avLst/>
          </a:prstGeom>
        </p:spPr>
      </p:pic>
      <p:pic>
        <p:nvPicPr>
          <p:cNvPr id="35" name="Picture 34"/>
          <p:cNvPicPr/>
          <p:nvPr/>
        </p:nvPicPr>
        <p:blipFill>
          <a:blip r:embed="rId5" cstate="print">
            <a:extLst>
              <a:ext uri="{28A0092B-C50C-407E-A947-70E740481C1C}">
                <a14:useLocalDpi xmlns:a14="http://schemas.microsoft.com/office/drawing/2010/main" val="0"/>
              </a:ext>
            </a:extLst>
          </a:blip>
          <a:stretch>
            <a:fillRect/>
          </a:stretch>
        </p:blipFill>
        <p:spPr>
          <a:xfrm rot="19903244" flipH="1">
            <a:off x="6355579" y="8479864"/>
            <a:ext cx="558697" cy="601549"/>
          </a:xfrm>
          <a:prstGeom prst="rect">
            <a:avLst/>
          </a:prstGeom>
        </p:spPr>
      </p:pic>
      <p:pic>
        <p:nvPicPr>
          <p:cNvPr id="36" name="Picture 35"/>
          <p:cNvPicPr/>
          <p:nvPr/>
        </p:nvPicPr>
        <p:blipFill>
          <a:blip r:embed="rId5" cstate="print">
            <a:extLst>
              <a:ext uri="{28A0092B-C50C-407E-A947-70E740481C1C}">
                <a14:useLocalDpi xmlns:a14="http://schemas.microsoft.com/office/drawing/2010/main" val="0"/>
              </a:ext>
            </a:extLst>
          </a:blip>
          <a:stretch>
            <a:fillRect/>
          </a:stretch>
        </p:blipFill>
        <p:spPr>
          <a:xfrm rot="1696756">
            <a:off x="-45829" y="8479862"/>
            <a:ext cx="558697" cy="601549"/>
          </a:xfrm>
          <a:prstGeom prst="rect">
            <a:avLst/>
          </a:prstGeom>
        </p:spPr>
      </p:pic>
    </p:spTree>
    <p:extLst>
      <p:ext uri="{BB962C8B-B14F-4D97-AF65-F5344CB8AC3E}">
        <p14:creationId xmlns:p14="http://schemas.microsoft.com/office/powerpoint/2010/main" val="303652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1642" y="1950090"/>
            <a:ext cx="6501058" cy="4985980"/>
          </a:xfrm>
          <a:prstGeom prst="rect">
            <a:avLst/>
          </a:prstGeom>
          <a:noFill/>
        </p:spPr>
        <p:txBody>
          <a:bodyPr wrap="square" rtlCol="0">
            <a:spAutoFit/>
          </a:bodyPr>
          <a:lstStyle/>
          <a:p>
            <a:r>
              <a:rPr lang="es-CR" sz="1400" b="1" dirty="0" smtClean="0">
                <a:latin typeface="Arial" panose="020B0604020202020204" pitchFamily="34" charset="0"/>
                <a:cs typeface="Arial" panose="020B0604020202020204" pitchFamily="34" charset="0"/>
              </a:rPr>
              <a:t>Instrucciones para la clase:</a:t>
            </a:r>
          </a:p>
          <a:p>
            <a:r>
              <a:rPr lang="es-CR" sz="1400"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Hacer copias de la pagina 1 y 3 a color para los niños menores </a:t>
            </a:r>
          </a:p>
          <a:p>
            <a:pPr marL="285750"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Hacer copias de la pagina 1 y </a:t>
            </a:r>
            <a:r>
              <a:rPr lang="es-CR" sz="1400" dirty="0" smtClean="0">
                <a:latin typeface="Arial" panose="020B0604020202020204" pitchFamily="34" charset="0"/>
                <a:cs typeface="Arial" panose="020B0604020202020204" pitchFamily="34" charset="0"/>
              </a:rPr>
              <a:t>4 </a:t>
            </a:r>
            <a:r>
              <a:rPr lang="es-CR" sz="1400" dirty="0">
                <a:latin typeface="Arial" panose="020B0604020202020204" pitchFamily="34" charset="0"/>
                <a:cs typeface="Arial" panose="020B0604020202020204" pitchFamily="34" charset="0"/>
              </a:rPr>
              <a:t>para </a:t>
            </a:r>
            <a:r>
              <a:rPr lang="es-CR" sz="1400" dirty="0" smtClean="0">
                <a:latin typeface="Arial" panose="020B0604020202020204" pitchFamily="34" charset="0"/>
                <a:cs typeface="Arial" panose="020B0604020202020204" pitchFamily="34" charset="0"/>
              </a:rPr>
              <a:t>los </a:t>
            </a:r>
            <a:r>
              <a:rPr lang="es-CR" sz="1400" dirty="0">
                <a:latin typeface="Arial" panose="020B0604020202020204" pitchFamily="34" charset="0"/>
                <a:cs typeface="Arial" panose="020B0604020202020204" pitchFamily="34" charset="0"/>
              </a:rPr>
              <a:t>niños </a:t>
            </a:r>
            <a:r>
              <a:rPr lang="es-CR" sz="1400" dirty="0" smtClean="0">
                <a:latin typeface="Arial" panose="020B0604020202020204" pitchFamily="34" charset="0"/>
                <a:cs typeface="Arial" panose="020B0604020202020204" pitchFamily="34" charset="0"/>
              </a:rPr>
              <a:t>mayores</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El colaborador da una breve introducción al tema y le comparte a los niños el siguiente significado: </a:t>
            </a:r>
          </a:p>
          <a:p>
            <a:r>
              <a:rPr lang="es-CR" sz="1400" dirty="0" smtClean="0">
                <a:latin typeface="Arial" panose="020B0604020202020204" pitchFamily="34" charset="0"/>
                <a:cs typeface="Arial" panose="020B0604020202020204" pitchFamily="34" charset="0"/>
              </a:rPr>
              <a:t>      </a:t>
            </a:r>
            <a:r>
              <a:rPr lang="es-CR" sz="1400" b="1" u="sng" dirty="0" smtClean="0">
                <a:latin typeface="Arial" panose="020B0604020202020204" pitchFamily="34" charset="0"/>
                <a:cs typeface="Arial" panose="020B0604020202020204" pitchFamily="34" charset="0"/>
              </a:rPr>
              <a:t>Meditar</a:t>
            </a:r>
            <a:r>
              <a:rPr lang="es-CR" sz="1400" dirty="0" smtClean="0">
                <a:latin typeface="Arial" panose="020B0604020202020204" pitchFamily="34" charset="0"/>
                <a:cs typeface="Arial" panose="020B0604020202020204" pitchFamily="34" charset="0"/>
              </a:rPr>
              <a:t>: Pensar profundamente en algo, prestarle mucha atención. </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Pueden hacer las siguientes preguntas para reforzar el tema si no tienen acceso al video: </a:t>
            </a:r>
          </a:p>
          <a:p>
            <a:pPr marL="342900" indent="-342900">
              <a:buFont typeface="+mj-lt"/>
              <a:buAutoNum type="arabicPeriod"/>
            </a:pPr>
            <a:r>
              <a:rPr lang="es-CR" sz="1400" dirty="0" smtClean="0">
                <a:latin typeface="Arial" panose="020B0604020202020204" pitchFamily="34" charset="0"/>
                <a:cs typeface="Arial" panose="020B0604020202020204" pitchFamily="34" charset="0"/>
              </a:rPr>
              <a:t>¿Qué significa guardar comida para el invierno? </a:t>
            </a:r>
            <a:r>
              <a:rPr lang="es-CR" sz="1400" b="1" dirty="0" smtClean="0">
                <a:solidFill>
                  <a:srgbClr val="00B050"/>
                </a:solidFill>
                <a:latin typeface="Arial" panose="020B0604020202020204" pitchFamily="34" charset="0"/>
                <a:cs typeface="Arial" panose="020B0604020202020204" pitchFamily="34" charset="0"/>
              </a:rPr>
              <a:t>Es retener las sabias enseñanzas de Cristo Lisbet que son un buen alimento y nos ayudan a ser fuertes en el día malo. Para poder vencer y vivir eternamente. </a:t>
            </a:r>
            <a:endParaRPr lang="es-CR" sz="1400" b="1" dirty="0">
              <a:solidFill>
                <a:srgbClr val="00B050"/>
              </a:solidFill>
              <a:latin typeface="Arial" panose="020B0604020202020204" pitchFamily="34" charset="0"/>
              <a:cs typeface="Arial" panose="020B0604020202020204" pitchFamily="34" charset="0"/>
            </a:endParaRPr>
          </a:p>
          <a:p>
            <a:pPr marL="342900" indent="-342900">
              <a:buFont typeface="+mj-lt"/>
              <a:buAutoNum type="arabicPeriod"/>
            </a:pPr>
            <a:r>
              <a:rPr lang="es-CR" sz="1400" dirty="0" smtClean="0">
                <a:latin typeface="Arial" panose="020B0604020202020204" pitchFamily="34" charset="0"/>
                <a:cs typeface="Arial" panose="020B0604020202020204" pitchFamily="34" charset="0"/>
              </a:rPr>
              <a:t>¿Qué nos pide Cristo Lisbet que hagamos por los insensatos? </a:t>
            </a:r>
            <a:r>
              <a:rPr lang="es-CR" sz="1400" b="1" dirty="0" smtClean="0">
                <a:solidFill>
                  <a:srgbClr val="00B050"/>
                </a:solidFill>
                <a:latin typeface="Arial" panose="020B0604020202020204" pitchFamily="34" charset="0"/>
                <a:cs typeface="Arial" panose="020B0604020202020204" pitchFamily="34" charset="0"/>
              </a:rPr>
              <a:t>Orar por ellos para que regresen a Cristo Lisbet y no mueran.</a:t>
            </a:r>
            <a:endParaRPr lang="es-CR" sz="1400" b="1" dirty="0" smtClean="0">
              <a:solidFill>
                <a:srgbClr val="00B0F0"/>
              </a:solidFill>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altLang="es-MX" sz="1400" dirty="0" smtClean="0">
                <a:latin typeface="Arial" panose="020B0604020202020204" pitchFamily="34" charset="0"/>
                <a:cs typeface="Arial" panose="020B0604020202020204" pitchFamily="34" charset="0"/>
              </a:rPr>
              <a:t>El colaborador debe motivar a los niños a contestar las preguntas mientras aparece el reloj en la pantalla.</a:t>
            </a:r>
          </a:p>
          <a:p>
            <a:pPr lvl="1"/>
            <a:endParaRPr lang="es-CR" sz="1000" b="1" dirty="0" smtClean="0">
              <a:latin typeface="Arial" panose="020B0604020202020204" pitchFamily="34" charset="0"/>
              <a:cs typeface="Arial" panose="020B0604020202020204" pitchFamily="34" charset="0"/>
            </a:endParaRPr>
          </a:p>
          <a:p>
            <a:pPr marL="0" lvl="1"/>
            <a:r>
              <a:rPr lang="es-CR" sz="1400" b="1" dirty="0" smtClean="0">
                <a:latin typeface="Arial" panose="020B0604020202020204" pitchFamily="34" charset="0"/>
                <a:cs typeface="Arial" panose="020B0604020202020204" pitchFamily="34" charset="0"/>
              </a:rPr>
              <a:t>Actividad: </a:t>
            </a:r>
            <a:r>
              <a:rPr lang="es-CR" sz="1400" b="1" dirty="0">
                <a:latin typeface="Arial" panose="020B0604020202020204" pitchFamily="34" charset="0"/>
                <a:cs typeface="Arial" panose="020B0604020202020204" pitchFamily="34" charset="0"/>
              </a:rPr>
              <a:t>L</a:t>
            </a:r>
            <a:r>
              <a:rPr lang="es-CR" sz="1400" b="1" dirty="0" smtClean="0">
                <a:latin typeface="Arial" panose="020B0604020202020204" pitchFamily="34" charset="0"/>
                <a:cs typeface="Arial" panose="020B0604020202020204" pitchFamily="34" charset="0"/>
              </a:rPr>
              <a:t>as hormigas </a:t>
            </a:r>
            <a:r>
              <a:rPr lang="es-CR" sz="1400" b="1" dirty="0" smtClean="0">
                <a:latin typeface="Arial" panose="020B0604020202020204" pitchFamily="34" charset="0"/>
                <a:cs typeface="Arial" panose="020B0604020202020204" pitchFamily="34" charset="0"/>
              </a:rPr>
              <a:t>sensatas</a:t>
            </a:r>
            <a:endParaRPr lang="es-CR" sz="1400" dirty="0" smtClean="0">
              <a:latin typeface="Arial" panose="020B0604020202020204" pitchFamily="34" charset="0"/>
              <a:cs typeface="Arial" panose="020B0604020202020204" pitchFamily="34" charset="0"/>
            </a:endParaRPr>
          </a:p>
          <a:p>
            <a:pPr marL="0" lvl="1"/>
            <a:r>
              <a:rPr lang="es-CR" sz="1400" dirty="0" smtClean="0">
                <a:latin typeface="Arial" panose="020B0604020202020204" pitchFamily="34" charset="0"/>
                <a:cs typeface="Arial" panose="020B0604020202020204" pitchFamily="34" charset="0"/>
              </a:rPr>
              <a:t>Los niños van a pintar el dibujo en la pagina </a:t>
            </a:r>
            <a:r>
              <a:rPr lang="es-CR" sz="1400" dirty="0" smtClean="0">
                <a:latin typeface="Arial" panose="020B0604020202020204" pitchFamily="34" charset="0"/>
                <a:cs typeface="Arial" panose="020B0604020202020204" pitchFamily="34" charset="0"/>
              </a:rPr>
              <a:t>3.</a:t>
            </a:r>
            <a:endParaRPr lang="es-CR" sz="1400" dirty="0">
              <a:latin typeface="Arial" panose="020B0604020202020204" pitchFamily="34" charset="0"/>
              <a:cs typeface="Arial" panose="020B0604020202020204" pitchFamily="34" charset="0"/>
            </a:endParaRPr>
          </a:p>
          <a:p>
            <a:pPr marL="2286000" lvl="6"/>
            <a:r>
              <a:rPr lang="es-CR" sz="1400" dirty="0">
                <a:latin typeface="Arial" panose="020B0604020202020204" pitchFamily="34" charset="0"/>
                <a:cs typeface="Arial" panose="020B0604020202020204" pitchFamily="34" charset="0"/>
              </a:rPr>
              <a:t>	</a:t>
            </a:r>
          </a:p>
          <a:p>
            <a:pPr marL="0" lvl="1"/>
            <a:r>
              <a:rPr lang="es-CR" sz="1400" b="1" dirty="0" smtClean="0">
                <a:latin typeface="Arial" panose="020B0604020202020204" pitchFamily="34" charset="0"/>
                <a:cs typeface="Arial" panose="020B0604020202020204" pitchFamily="34" charset="0"/>
              </a:rPr>
              <a:t>Materiales</a:t>
            </a:r>
            <a:r>
              <a:rPr lang="es-CR" sz="1400" dirty="0" smtClean="0">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endParaRPr lang="es-CR" sz="1400" dirty="0" smtClean="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Lápices de </a:t>
            </a:r>
            <a:r>
              <a:rPr lang="es-CR" sz="1400" dirty="0" smtClean="0">
                <a:latin typeface="Arial" panose="020B0604020202020204" pitchFamily="34" charset="0"/>
                <a:cs typeface="Arial" panose="020B0604020202020204" pitchFamily="34" charset="0"/>
              </a:rPr>
              <a:t>color/crayolas</a:t>
            </a:r>
            <a:r>
              <a:rPr lang="es-CR" sz="1400" dirty="0" smtClean="0">
                <a:latin typeface="Arial" panose="020B0604020202020204" pitchFamily="34" charset="0"/>
                <a:cs typeface="Arial" panose="020B0604020202020204" pitchFamily="34" charset="0"/>
              </a:rPr>
              <a:t>			   	    </a:t>
            </a:r>
          </a:p>
        </p:txBody>
      </p:sp>
      <p:sp>
        <p:nvSpPr>
          <p:cNvPr id="7" name="68 Rectángulo"/>
          <p:cNvSpPr>
            <a:spLocks noChangeArrowheads="1"/>
          </p:cNvSpPr>
          <p:nvPr/>
        </p:nvSpPr>
        <p:spPr bwMode="auto">
          <a:xfrm>
            <a:off x="2168035" y="1412987"/>
            <a:ext cx="2448273" cy="307777"/>
          </a:xfrm>
          <a:prstGeom prst="rect">
            <a:avLst/>
          </a:prstGeom>
          <a:noFill/>
          <a:ln w="9525">
            <a:noFill/>
            <a:miter lim="800000"/>
            <a:headEnd/>
            <a:tailEnd/>
          </a:ln>
        </p:spPr>
        <p:txBody>
          <a:bodyPr wrap="square">
            <a:spAutoFit/>
          </a:bodyPr>
          <a:lstStyle/>
          <a:p>
            <a:pPr algn="ctr" eaLnBrk="1" hangingPunct="1"/>
            <a:r>
              <a:rPr lang="es-CR" altLang="es-MX" sz="1400" dirty="0" smtClean="0">
                <a:latin typeface="Century Gothic" panose="020B0502020202020204" pitchFamily="34" charset="0"/>
                <a:cs typeface="Arial" panose="020B0604020202020204" pitchFamily="34" charset="0"/>
              </a:rPr>
              <a:t>Hoja para el Colaborador</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9" name="Rectangle 8"/>
          <p:cNvSpPr/>
          <p:nvPr/>
        </p:nvSpPr>
        <p:spPr>
          <a:xfrm>
            <a:off x="800862" y="617670"/>
            <a:ext cx="5476614" cy="707886"/>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268 </a:t>
            </a:r>
            <a:r>
              <a:rPr lang="es-CR" altLang="es-MX" sz="2000" b="1" u="sng" dirty="0" smtClean="0">
                <a:latin typeface="Chaparral Pro Light" panose="02060403030505090203" pitchFamily="18" charset="0"/>
              </a:rPr>
              <a:t>El saltamontes insensato y </a:t>
            </a:r>
          </a:p>
          <a:p>
            <a:pPr algn="ctr" eaLnBrk="1" hangingPunct="1"/>
            <a:r>
              <a:rPr lang="es-CR" altLang="es-MX" sz="2000" b="1" u="sng" dirty="0" smtClean="0">
                <a:latin typeface="Chaparral Pro Light" panose="02060403030505090203" pitchFamily="18" charset="0"/>
              </a:rPr>
              <a:t>las hormigas sensatas</a:t>
            </a:r>
            <a:endPar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42" name="Rectangle 41"/>
          <p:cNvSpPr/>
          <p:nvPr/>
        </p:nvSpPr>
        <p:spPr>
          <a:xfrm>
            <a:off x="0" y="750158"/>
            <a:ext cx="6858000" cy="400110"/>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268 </a:t>
            </a:r>
            <a:r>
              <a:rPr lang="es-CR" altLang="es-MX" sz="2000" b="1" u="sng" dirty="0" smtClean="0">
                <a:latin typeface="Chaparral Pro Light" panose="02060403030505090203" pitchFamily="18" charset="0"/>
              </a:rPr>
              <a:t>El saltamontes insensato y las hormigas sensatas</a:t>
            </a:r>
            <a:endPar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2" name="Picture 1"/>
          <p:cNvPicPr>
            <a:picLocks noChangeAspect="1"/>
          </p:cNvPicPr>
          <p:nvPr/>
        </p:nvPicPr>
        <p:blipFill>
          <a:blip r:embed="rId4">
            <a:biLevel thresh="25000"/>
            <a:extLst>
              <a:ext uri="{28A0092B-C50C-407E-A947-70E740481C1C}">
                <a14:useLocalDpi xmlns:a14="http://schemas.microsoft.com/office/drawing/2010/main" val="0"/>
              </a:ext>
            </a:extLst>
          </a:blip>
          <a:stretch>
            <a:fillRect/>
          </a:stretch>
        </p:blipFill>
        <p:spPr>
          <a:xfrm>
            <a:off x="0" y="1150268"/>
            <a:ext cx="6858000" cy="7933811"/>
          </a:xfrm>
          <a:prstGeom prst="rect">
            <a:avLst/>
          </a:prstGeom>
        </p:spPr>
      </p:pic>
    </p:spTree>
    <p:extLst>
      <p:ext uri="{BB962C8B-B14F-4D97-AF65-F5344CB8AC3E}">
        <p14:creationId xmlns:p14="http://schemas.microsoft.com/office/powerpoint/2010/main" val="3906467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42" name="Rectangle 41"/>
          <p:cNvSpPr/>
          <p:nvPr/>
        </p:nvSpPr>
        <p:spPr>
          <a:xfrm>
            <a:off x="1083265" y="628409"/>
            <a:ext cx="5476614" cy="707886"/>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268 </a:t>
            </a:r>
            <a:r>
              <a:rPr lang="es-CR" altLang="es-MX" sz="2000" b="1" u="sng" dirty="0" smtClean="0">
                <a:latin typeface="Chaparral Pro Light" panose="02060403030505090203" pitchFamily="18" charset="0"/>
              </a:rPr>
              <a:t>El saltamontes insensato y </a:t>
            </a:r>
          </a:p>
          <a:p>
            <a:pPr algn="ctr" eaLnBrk="1" hangingPunct="1"/>
            <a:r>
              <a:rPr lang="es-CR" altLang="es-MX" sz="2000" b="1" u="sng" dirty="0" smtClean="0">
                <a:latin typeface="Chaparral Pro Light" panose="02060403030505090203" pitchFamily="18" charset="0"/>
              </a:rPr>
              <a:t>las hormigas sensatas</a:t>
            </a:r>
            <a:endPar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endParaRPr>
          </a:p>
        </p:txBody>
      </p:sp>
      <p:sp>
        <p:nvSpPr>
          <p:cNvPr id="4" name="Rectangle 4"/>
          <p:cNvSpPr>
            <a:spLocks noChangeArrowheads="1"/>
          </p:cNvSpPr>
          <p:nvPr/>
        </p:nvSpPr>
        <p:spPr bwMode="auto">
          <a:xfrm>
            <a:off x="455111" y="2171016"/>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 name="Picture 11"/>
          <p:cNvPicPr/>
          <p:nvPr/>
        </p:nvPicPr>
        <p:blipFill>
          <a:blip r:embed="rId4">
            <a:extLst>
              <a:ext uri="{28A0092B-C50C-407E-A947-70E740481C1C}">
                <a14:useLocalDpi xmlns:a14="http://schemas.microsoft.com/office/drawing/2010/main" val="0"/>
              </a:ext>
            </a:extLst>
          </a:blip>
          <a:stretch>
            <a:fillRect/>
          </a:stretch>
        </p:blipFill>
        <p:spPr>
          <a:xfrm>
            <a:off x="809047" y="6858071"/>
            <a:ext cx="5019331" cy="1390817"/>
          </a:xfrm>
          <a:prstGeom prst="rect">
            <a:avLst/>
          </a:prstGeom>
          <a:ln w="9525">
            <a:noFill/>
            <a:prstDash val="dash"/>
          </a:ln>
        </p:spPr>
      </p:pic>
      <p:pic>
        <p:nvPicPr>
          <p:cNvPr id="13" name="Picture 12"/>
          <p:cNvPicPr/>
          <p:nvPr/>
        </p:nvPicPr>
        <p:blipFill>
          <a:blip r:embed="rId5">
            <a:extLst>
              <a:ext uri="{28A0092B-C50C-407E-A947-70E740481C1C}">
                <a14:useLocalDpi xmlns:a14="http://schemas.microsoft.com/office/drawing/2010/main" val="0"/>
              </a:ext>
            </a:extLst>
          </a:blip>
          <a:stretch>
            <a:fillRect/>
          </a:stretch>
        </p:blipFill>
        <p:spPr>
          <a:xfrm>
            <a:off x="882738" y="1971568"/>
            <a:ext cx="5082039" cy="5151433"/>
          </a:xfrm>
          <a:prstGeom prst="rect">
            <a:avLst/>
          </a:prstGeom>
        </p:spPr>
      </p:pic>
      <p:sp>
        <p:nvSpPr>
          <p:cNvPr id="3" name="Rectangle 3"/>
          <p:cNvSpPr>
            <a:spLocks noChangeArrowheads="1"/>
          </p:cNvSpPr>
          <p:nvPr/>
        </p:nvSpPr>
        <p:spPr bwMode="auto">
          <a:xfrm>
            <a:off x="1340768" y="1742752"/>
            <a:ext cx="4320480" cy="584775"/>
          </a:xfrm>
          <a:prstGeom prst="rect">
            <a:avLst/>
          </a:prstGeom>
          <a:solidFill>
            <a:schemeClr val="bg1"/>
          </a:solidFill>
          <a:ln>
            <a:noFill/>
          </a:ln>
          <a:effectLs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R"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Santo ángel, </a:t>
            </a:r>
            <a:r>
              <a:rPr kumimoji="0" lang="es-CR"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busca las palabras .</a:t>
            </a:r>
            <a:endParaRPr kumimoji="0" lang="en-US" altLang="en-US"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2613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42" name="Rectangle 41"/>
          <p:cNvSpPr/>
          <p:nvPr/>
        </p:nvSpPr>
        <p:spPr>
          <a:xfrm>
            <a:off x="1083265" y="628409"/>
            <a:ext cx="5476614" cy="707886"/>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268 </a:t>
            </a:r>
            <a:r>
              <a:rPr lang="es-CR" altLang="es-MX" sz="2000" b="1" u="sng" dirty="0" smtClean="0">
                <a:latin typeface="Chaparral Pro Light" panose="02060403030505090203" pitchFamily="18" charset="0"/>
              </a:rPr>
              <a:t>El saltamontes insensato y </a:t>
            </a:r>
          </a:p>
          <a:p>
            <a:pPr algn="ctr" eaLnBrk="1" hangingPunct="1"/>
            <a:r>
              <a:rPr lang="es-CR" altLang="es-MX" sz="2000" b="1" u="sng" dirty="0" smtClean="0">
                <a:latin typeface="Chaparral Pro Light" panose="02060403030505090203" pitchFamily="18" charset="0"/>
              </a:rPr>
              <a:t>las hormigas sensatas</a:t>
            </a:r>
            <a:endPar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endParaRPr>
          </a:p>
        </p:txBody>
      </p:sp>
      <p:sp>
        <p:nvSpPr>
          <p:cNvPr id="4" name="Rectangle 4"/>
          <p:cNvSpPr>
            <a:spLocks noChangeArrowheads="1"/>
          </p:cNvSpPr>
          <p:nvPr/>
        </p:nvSpPr>
        <p:spPr bwMode="auto">
          <a:xfrm>
            <a:off x="455111" y="2171016"/>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 name="Picture 11"/>
          <p:cNvPicPr/>
          <p:nvPr/>
        </p:nvPicPr>
        <p:blipFill>
          <a:blip r:embed="rId4">
            <a:extLst>
              <a:ext uri="{28A0092B-C50C-407E-A947-70E740481C1C}">
                <a14:useLocalDpi xmlns:a14="http://schemas.microsoft.com/office/drawing/2010/main" val="0"/>
              </a:ext>
            </a:extLst>
          </a:blip>
          <a:stretch>
            <a:fillRect/>
          </a:stretch>
        </p:blipFill>
        <p:spPr>
          <a:xfrm>
            <a:off x="809047" y="6858071"/>
            <a:ext cx="5019331" cy="1390817"/>
          </a:xfrm>
          <a:prstGeom prst="rect">
            <a:avLst/>
          </a:prstGeom>
          <a:ln w="9525">
            <a:noFill/>
            <a:prstDash val="dash"/>
          </a:ln>
        </p:spPr>
      </p:pic>
      <p:pic>
        <p:nvPicPr>
          <p:cNvPr id="10" name="Picture 9"/>
          <p:cNvPicPr/>
          <p:nvPr/>
        </p:nvPicPr>
        <p:blipFill>
          <a:blip r:embed="rId5">
            <a:extLst>
              <a:ext uri="{28A0092B-C50C-407E-A947-70E740481C1C}">
                <a14:useLocalDpi xmlns:a14="http://schemas.microsoft.com/office/drawing/2010/main" val="0"/>
              </a:ext>
            </a:extLst>
          </a:blip>
          <a:stretch>
            <a:fillRect/>
          </a:stretch>
        </p:blipFill>
        <p:spPr>
          <a:xfrm>
            <a:off x="1185803" y="1971568"/>
            <a:ext cx="5051509" cy="4792229"/>
          </a:xfrm>
          <a:prstGeom prst="rect">
            <a:avLst/>
          </a:prstGeom>
        </p:spPr>
      </p:pic>
    </p:spTree>
    <p:extLst>
      <p:ext uri="{BB962C8B-B14F-4D97-AF65-F5344CB8AC3E}">
        <p14:creationId xmlns:p14="http://schemas.microsoft.com/office/powerpoint/2010/main" val="3259276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1027436</TotalTime>
  <Words>803</Words>
  <Application>Microsoft Office PowerPoint</Application>
  <PresentationFormat>On-screen Show (4:3)</PresentationFormat>
  <Paragraphs>48</Paragraphs>
  <Slides>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Kozuka Gothic Pr6N L</vt:lpstr>
      <vt:lpstr>Arial</vt:lpstr>
      <vt:lpstr>Calibri</vt:lpstr>
      <vt:lpstr>Calibri Light</vt:lpstr>
      <vt:lpstr>Century Gothic</vt:lpstr>
      <vt:lpstr>Chaparral Pro Light</vt:lpstr>
      <vt:lpstr>Gisha</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7761</cp:revision>
  <cp:lastPrinted>2018-09-10T19:54:12Z</cp:lastPrinted>
  <dcterms:created xsi:type="dcterms:W3CDTF">2011-04-01T14:17:38Z</dcterms:created>
  <dcterms:modified xsi:type="dcterms:W3CDTF">2019-12-28T05:01:11Z</dcterms:modified>
</cp:coreProperties>
</file>