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84" r:id="rId4"/>
    <p:sldId id="285" r:id="rId5"/>
    <p:sldId id="286" r:id="rId6"/>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EFE"/>
    <a:srgbClr val="F95513"/>
    <a:srgbClr val="FF33CC"/>
    <a:srgbClr val="77737B"/>
    <a:srgbClr val="7F7B83"/>
    <a:srgbClr val="7F718D"/>
    <a:srgbClr val="887B95"/>
    <a:srgbClr val="92869E"/>
    <a:srgbClr val="AC9CBA"/>
    <a:srgbClr val="9883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77" autoAdjust="0"/>
    <p:restoredTop sz="94434" autoAdjust="0"/>
  </p:normalViewPr>
  <p:slideViewPr>
    <p:cSldViewPr>
      <p:cViewPr varScale="1">
        <p:scale>
          <a:sx n="62" d="100"/>
          <a:sy n="62" d="100"/>
        </p:scale>
        <p:origin x="2088" y="4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3/01/2022</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3/01/2022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3/01/2022</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1.wdp"/><Relationship Id="rId7" Type="http://schemas.openxmlformats.org/officeDocument/2006/relationships/hyperlink" Target="https://creativecommons.org/licenses/by-sa/3.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enhancedwiki.territorioscuola.it/es.php?title=Archivo:Blank_Calendar_page_icon.svg"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6D8D884A-B5E2-4835-8629-F98447F6A9F9}"/>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44624"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8 Rectángulo"/>
          <p:cNvSpPr>
            <a:spLocks noChangeArrowheads="1"/>
          </p:cNvSpPr>
          <p:nvPr/>
        </p:nvSpPr>
        <p:spPr bwMode="auto">
          <a:xfrm>
            <a:off x="144237" y="1478308"/>
            <a:ext cx="6569526" cy="7725192"/>
          </a:xfrm>
          <a:prstGeom prst="rect">
            <a:avLst/>
          </a:prstGeom>
          <a:noFill/>
          <a:ln w="38100">
            <a:noFill/>
            <a:prstDash val="lgDashDotDot"/>
            <a:miter lim="800000"/>
            <a:headEnd/>
            <a:tailEnd/>
          </a:ln>
        </p:spPr>
        <p:txBody>
          <a:bodyPr wrap="square">
            <a:spAutoFit/>
          </a:bodyPr>
          <a:lstStyle/>
          <a:p>
            <a:pPr algn="ctr"/>
            <a:r>
              <a:rPr lang="en-US" sz="1400" dirty="0">
                <a:latin typeface="Arial" panose="020B0604020202020204" pitchFamily="34" charset="0"/>
                <a:cs typeface="Arial" panose="020B0604020202020204" pitchFamily="34" charset="0"/>
              </a:rPr>
              <a:t>Brothers and sisters docile to the voice of God, on January 1st Christ Lisbet explained what the true calendar that we, Their Spiritual Children, </a:t>
            </a:r>
          </a:p>
          <a:p>
            <a:pPr algn="ctr"/>
            <a:r>
              <a:rPr lang="en-US" sz="1400" dirty="0">
                <a:latin typeface="Arial" panose="020B0604020202020204" pitchFamily="34" charset="0"/>
                <a:cs typeface="Arial" panose="020B0604020202020204" pitchFamily="34" charset="0"/>
              </a:rPr>
              <a:t>should follow.  </a:t>
            </a:r>
            <a:endParaRPr lang="en-US" sz="1400" dirty="0">
              <a:solidFill>
                <a:srgbClr val="00B050"/>
              </a:solidFill>
              <a:latin typeface="Arial" panose="020B0604020202020204" pitchFamily="34" charset="0"/>
              <a:cs typeface="Arial" panose="020B0604020202020204" pitchFamily="34" charset="0"/>
            </a:endParaRPr>
          </a:p>
          <a:p>
            <a:pPr algn="ctr"/>
            <a:endParaRPr lang="en-US" sz="10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Christ Lisbet explained how the religious people, especially the catholic, have deceived everyone by telling them that Christ was born 2000 years ago. </a:t>
            </a:r>
            <a:r>
              <a:rPr lang="en-US" sz="1400" u="sng" dirty="0">
                <a:latin typeface="Arial" panose="020B0604020202020204" pitchFamily="34" charset="0"/>
                <a:cs typeface="Arial" panose="020B0604020202020204" pitchFamily="34" charset="0"/>
              </a:rPr>
              <a:t>They adjusted the calendar to the supposed year of birth of their supposed savior Jesus Christ, but in reality, we do not know if that information is correct or if it can be proven</a:t>
            </a:r>
            <a:r>
              <a:rPr lang="en-US" sz="1400" dirty="0">
                <a:latin typeface="Arial" panose="020B0604020202020204" pitchFamily="34" charset="0"/>
                <a:cs typeface="Arial" panose="020B0604020202020204" pitchFamily="34" charset="0"/>
              </a:rPr>
              <a:t> since we already know that the lying pen of the scribes changed the Truth about Christ into lies.</a:t>
            </a:r>
          </a:p>
          <a:p>
            <a:endParaRPr lang="en-US" sz="10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 calendar we have been using is the one instituted by the false prophet, pope Gregory XIII. The catholic cannot prove when Christ was born so how can they say we are in 21</a:t>
            </a:r>
            <a:r>
              <a:rPr lang="en-US" sz="1400" baseline="30000" dirty="0">
                <a:latin typeface="Arial" panose="020B0604020202020204" pitchFamily="34" charset="0"/>
                <a:cs typeface="Arial" panose="020B0604020202020204" pitchFamily="34" charset="0"/>
              </a:rPr>
              <a:t>st</a:t>
            </a:r>
            <a:r>
              <a:rPr lang="en-US" sz="1400" dirty="0">
                <a:latin typeface="Arial" panose="020B0604020202020204" pitchFamily="34" charset="0"/>
                <a:cs typeface="Arial" panose="020B0604020202020204" pitchFamily="34" charset="0"/>
              </a:rPr>
              <a:t> century? </a:t>
            </a:r>
            <a:r>
              <a:rPr lang="en-US" sz="1400" u="sng" dirty="0">
                <a:latin typeface="Arial" panose="020B0604020202020204" pitchFamily="34" charset="0"/>
                <a:cs typeface="Arial" panose="020B0604020202020204" pitchFamily="34" charset="0"/>
              </a:rPr>
              <a:t>This whole time we have been living under the lie of the lying pen of the </a:t>
            </a:r>
            <a:r>
              <a:rPr lang="en-US" sz="1400" u="sng" dirty="0" err="1">
                <a:latin typeface="Arial" panose="020B0604020202020204" pitchFamily="34" charset="0"/>
                <a:cs typeface="Arial" panose="020B0604020202020204" pitchFamily="34" charset="0"/>
              </a:rPr>
              <a:t>catholics</a:t>
            </a:r>
            <a:r>
              <a:rPr lang="en-US" sz="1400" dirty="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400" u="sng" dirty="0">
                <a:latin typeface="Arial" panose="020B0604020202020204" pitchFamily="34" charset="0"/>
                <a:cs typeface="Arial" panose="020B0604020202020204" pitchFamily="34" charset="0"/>
              </a:rPr>
              <a:t>We are living in the era of the Only True Christ, Lisbet, that began on November 18, 2013. This was the day of Her Spiritual Birth, so it is the day that is Truly important</a:t>
            </a:r>
            <a:r>
              <a:rPr lang="en-US" sz="1400" dirty="0">
                <a:latin typeface="Arial" panose="020B0604020202020204" pitchFamily="34" charset="0"/>
                <a:cs typeface="Arial" panose="020B0604020202020204" pitchFamily="34" charset="0"/>
              </a:rPr>
              <a:t>, not the day of Her physical birth. This is when we should start counting the days. On January 1</a:t>
            </a:r>
            <a:r>
              <a:rPr lang="en-US" sz="1400" baseline="30000" dirty="0">
                <a:latin typeface="Arial" panose="020B0604020202020204" pitchFamily="34" charset="0"/>
                <a:cs typeface="Arial" panose="020B0604020202020204" pitchFamily="34" charset="0"/>
              </a:rPr>
              <a:t>st</a:t>
            </a:r>
            <a:r>
              <a:rPr lang="en-US" sz="1400" dirty="0">
                <a:latin typeface="Arial" panose="020B0604020202020204" pitchFamily="34" charset="0"/>
                <a:cs typeface="Arial" panose="020B0604020202020204" pitchFamily="34" charset="0"/>
              </a:rPr>
              <a:t> we were at 2,966 days of the Year or Eternal Day of the Lord (A.D).  The day which Christ was Spiritually born was 8 years, 1 month, and 3 weeks ago according to today’s date.</a:t>
            </a:r>
          </a:p>
          <a:p>
            <a:endParaRPr lang="en-US" sz="10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Brothers and sisters, the True Calendar for Gods’ People shows that today is January 8</a:t>
            </a:r>
            <a:r>
              <a:rPr lang="en-US" sz="1400" baseline="30000" dirty="0">
                <a:latin typeface="Arial" panose="020B0604020202020204" pitchFamily="34" charset="0"/>
                <a:cs typeface="Arial" panose="020B0604020202020204" pitchFamily="34" charset="0"/>
              </a:rPr>
              <a:t>th</a:t>
            </a:r>
            <a:r>
              <a:rPr lang="en-US" sz="1400" dirty="0">
                <a:latin typeface="Arial" panose="020B0604020202020204" pitchFamily="34" charset="0"/>
                <a:cs typeface="Arial" panose="020B0604020202020204" pitchFamily="34" charset="0"/>
              </a:rPr>
              <a:t> of the year 8. </a:t>
            </a:r>
            <a:r>
              <a:rPr lang="en-US" sz="1400" u="sng" dirty="0">
                <a:latin typeface="Arial" panose="020B0604020202020204" pitchFamily="34" charset="0"/>
                <a:cs typeface="Arial" panose="020B0604020202020204" pitchFamily="34" charset="0"/>
              </a:rPr>
              <a:t>We should be going by the day of the Spiritual Birth of Christ because Her wise words are what can truly help mortals obtain eternal life.</a:t>
            </a:r>
            <a:r>
              <a:rPr lang="en-US" sz="1400" dirty="0">
                <a:latin typeface="Arial" panose="020B0604020202020204" pitchFamily="34" charset="0"/>
                <a:cs typeface="Arial" panose="020B0604020202020204" pitchFamily="34" charset="0"/>
              </a:rPr>
              <a:t>  One day, everyone will be guided by the Calendar of our God MelquisedecLisbet. </a:t>
            </a:r>
          </a:p>
          <a:p>
            <a:endParaRPr lang="en-US" sz="10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What an honor and high privilege to be a part of the Kingdom of Salem and be faithful witnesses of the Spiritual Birth of Christ and to be able to know the Truth about God.</a:t>
            </a:r>
            <a:endParaRPr lang="en-US" sz="1200" dirty="0">
              <a:latin typeface="Arial" panose="020B0604020202020204" pitchFamily="34" charset="0"/>
              <a:cs typeface="Arial" panose="020B0604020202020204" pitchFamily="34" charset="0"/>
            </a:endParaRPr>
          </a:p>
          <a:p>
            <a:endParaRPr lang="en-US" sz="1000" b="1" dirty="0">
              <a:solidFill>
                <a:srgbClr val="0070C0"/>
              </a:solidFill>
              <a:latin typeface="Arial" panose="020B0604020202020204" pitchFamily="34" charset="0"/>
              <a:cs typeface="Arial" panose="020B0604020202020204" pitchFamily="34" charset="0"/>
            </a:endParaRPr>
          </a:p>
          <a:p>
            <a:pPr algn="ctr"/>
            <a:r>
              <a:rPr lang="en-US" b="1" dirty="0">
                <a:solidFill>
                  <a:srgbClr val="7030A0"/>
                </a:solidFill>
                <a:latin typeface="Arial" panose="020B0604020202020204" pitchFamily="34" charset="0"/>
                <a:cs typeface="Arial" panose="020B0604020202020204" pitchFamily="34" charset="0"/>
              </a:rPr>
              <a:t>Thank you Christ </a:t>
            </a:r>
            <a:r>
              <a:rPr lang="en-US" b="1" dirty="0">
                <a:solidFill>
                  <a:srgbClr val="7030A0"/>
                </a:solidFill>
                <a:latin typeface="Gadugi" panose="020B0502040204020203" pitchFamily="34" charset="0"/>
              </a:rPr>
              <a:t>Lisbet for coming to put everything in perfect order. </a:t>
            </a:r>
          </a:p>
          <a:p>
            <a:pPr algn="ctr"/>
            <a:r>
              <a:rPr lang="en-US" b="1" dirty="0">
                <a:solidFill>
                  <a:srgbClr val="7030A0"/>
                </a:solidFill>
                <a:latin typeface="Gadugi" panose="020B0502040204020203" pitchFamily="34" charset="0"/>
              </a:rPr>
              <a:t> Ame</a:t>
            </a:r>
            <a:r>
              <a:rPr lang="en-US" b="1" dirty="0">
                <a:solidFill>
                  <a:srgbClr val="7030A0"/>
                </a:solidFill>
                <a:latin typeface="Gadugi" panose="020B0502040204020203" pitchFamily="34" charset="0"/>
                <a:cs typeface="Arial" panose="020B0604020202020204" pitchFamily="34" charset="0"/>
              </a:rPr>
              <a:t>n, Hallelujah!</a:t>
            </a:r>
          </a:p>
        </p:txBody>
      </p:sp>
      <p:sp>
        <p:nvSpPr>
          <p:cNvPr id="21" name="2 CuadroTexto"/>
          <p:cNvSpPr txBox="1">
            <a:spLocks noChangeArrowheads="1"/>
          </p:cNvSpPr>
          <p:nvPr/>
        </p:nvSpPr>
        <p:spPr bwMode="auto">
          <a:xfrm>
            <a:off x="0" y="972761"/>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8472" y="126642"/>
            <a:ext cx="835915" cy="737396"/>
          </a:xfrm>
          <a:prstGeom prst="rect">
            <a:avLst/>
          </a:prstGeom>
        </p:spPr>
      </p:pic>
      <p:sp>
        <p:nvSpPr>
          <p:cNvPr id="22" name="Rectangle 21"/>
          <p:cNvSpPr/>
          <p:nvPr/>
        </p:nvSpPr>
        <p:spPr>
          <a:xfrm>
            <a:off x="944080" y="666756"/>
            <a:ext cx="4969840" cy="369332"/>
          </a:xfrm>
          <a:prstGeom prst="rect">
            <a:avLst/>
          </a:prstGeom>
        </p:spPr>
        <p:txBody>
          <a:bodyPr wrap="square">
            <a:spAutoFit/>
          </a:bodyPr>
          <a:lstStyle/>
          <a:p>
            <a:pPr algn="ctr" eaLnBrk="1" hangingPunct="1"/>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Lesson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#374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The</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Kingdom</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of</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Salem’s</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n-US" altLang="es-MX" u="sng" dirty="0">
                <a:latin typeface="Franklin Gothic Medium" panose="020B0603020102020204" pitchFamily="34" charset="0"/>
                <a:ea typeface="Kozuka Gothic Pr6N L" panose="020B0200000000000000" pitchFamily="34" charset="-128"/>
                <a:cs typeface="Gisha" panose="020B0502040204020203" pitchFamily="34" charset="-79"/>
              </a:rPr>
              <a:t>Calendar </a:t>
            </a:r>
            <a:endPar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endParaRPr>
          </a:p>
        </p:txBody>
      </p:sp>
      <p:pic>
        <p:nvPicPr>
          <p:cNvPr id="19" name="Picture 18">
            <a:extLst>
              <a:ext uri="{FF2B5EF4-FFF2-40B4-BE49-F238E27FC236}">
                <a16:creationId xmlns:a16="http://schemas.microsoft.com/office/drawing/2014/main" id="{363065E7-49F0-46DE-ABAC-A1C9645714E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980" y="1332901"/>
            <a:ext cx="586105" cy="770255"/>
          </a:xfrm>
          <a:prstGeom prst="rect">
            <a:avLst/>
          </a:prstGeom>
        </p:spPr>
      </p:pic>
      <p:pic>
        <p:nvPicPr>
          <p:cNvPr id="24" name="Picture 23">
            <a:extLst>
              <a:ext uri="{FF2B5EF4-FFF2-40B4-BE49-F238E27FC236}">
                <a16:creationId xmlns:a16="http://schemas.microsoft.com/office/drawing/2014/main" id="{A223995D-8004-4C15-96E3-78C3FE8D6C0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326875" y="1307772"/>
            <a:ext cx="586105" cy="770255"/>
          </a:xfrm>
          <a:prstGeom prst="rect">
            <a:avLst/>
          </a:prstGeom>
        </p:spPr>
      </p:pic>
      <p:pic>
        <p:nvPicPr>
          <p:cNvPr id="25" name="Picture 24">
            <a:extLst>
              <a:ext uri="{FF2B5EF4-FFF2-40B4-BE49-F238E27FC236}">
                <a16:creationId xmlns:a16="http://schemas.microsoft.com/office/drawing/2014/main" id="{A222841F-3807-43B3-8B39-C43210D438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980" y="8373745"/>
            <a:ext cx="586105" cy="770255"/>
          </a:xfrm>
          <a:prstGeom prst="rect">
            <a:avLst/>
          </a:prstGeom>
        </p:spPr>
      </p:pic>
      <p:pic>
        <p:nvPicPr>
          <p:cNvPr id="26" name="Picture 25">
            <a:extLst>
              <a:ext uri="{FF2B5EF4-FFF2-40B4-BE49-F238E27FC236}">
                <a16:creationId xmlns:a16="http://schemas.microsoft.com/office/drawing/2014/main" id="{5430BFE6-D98B-4243-AB65-4B2A79F088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326875" y="8367444"/>
            <a:ext cx="586105" cy="770255"/>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AD792045-2A06-4043-A472-AE35B8F8B514}"/>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8818"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16625" y="1691680"/>
            <a:ext cx="6617149" cy="4832092"/>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to the topic and shares the following definition:</a:t>
            </a:r>
          </a:p>
          <a:p>
            <a:r>
              <a:rPr lang="en-US" sz="1400" dirty="0">
                <a:solidFill>
                  <a:srgbClr val="FF0000"/>
                </a:solidFill>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Instituted</a:t>
            </a:r>
            <a:r>
              <a:rPr lang="en-US" sz="14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Establish or found something. </a:t>
            </a:r>
            <a:endParaRPr lang="en-US" sz="1400" dirty="0">
              <a:solidFill>
                <a:srgbClr val="00B05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 </a:t>
            </a:r>
            <a:endParaRPr lang="en-US" sz="1400" dirty="0">
              <a:solidFill>
                <a:srgbClr val="F26A1E"/>
              </a:solidFill>
              <a:latin typeface="Arial" panose="020B0604020202020204" pitchFamily="34" charset="0"/>
              <a:cs typeface="Arial" panose="020B0604020202020204" pitchFamily="34" charset="0"/>
            </a:endParaRPr>
          </a:p>
          <a:p>
            <a:pPr marL="631825" indent="-342900">
              <a:buFont typeface="+mj-lt"/>
              <a:buAutoNum type="arabicPeriod"/>
            </a:pPr>
            <a:r>
              <a:rPr lang="en-US" sz="1400" dirty="0">
                <a:latin typeface="Arial" panose="020B0604020202020204" pitchFamily="34" charset="0"/>
                <a:cs typeface="Arial" panose="020B0604020202020204" pitchFamily="34" charset="0"/>
              </a:rPr>
              <a:t>Why is November 18, 2013 an important date? </a:t>
            </a:r>
            <a:r>
              <a:rPr lang="en-US" sz="1400" b="1" dirty="0">
                <a:solidFill>
                  <a:srgbClr val="0070C0"/>
                </a:solidFill>
                <a:latin typeface="Arial" panose="020B0604020202020204" pitchFamily="34" charset="0"/>
                <a:cs typeface="Arial" panose="020B0604020202020204" pitchFamily="34" charset="0"/>
              </a:rPr>
              <a:t>Because it is the date of the Spiritual Birth of Christ Lisbet. </a:t>
            </a:r>
          </a:p>
          <a:p>
            <a:pPr marL="631825" indent="-342900">
              <a:buFont typeface="+mj-lt"/>
              <a:buAutoNum type="arabicPeriod"/>
            </a:pPr>
            <a:r>
              <a:rPr lang="en-US" sz="1400" dirty="0">
                <a:latin typeface="Arial" panose="020B0604020202020204" pitchFamily="34" charset="0"/>
                <a:cs typeface="Arial" panose="020B0604020202020204" pitchFamily="34" charset="0"/>
              </a:rPr>
              <a:t>Why should we be going by the date of the Spiritual Birth of Christ?</a:t>
            </a:r>
            <a:r>
              <a:rPr lang="en-US" sz="1400" b="1" dirty="0">
                <a:solidFill>
                  <a:srgbClr val="0070C0"/>
                </a:solidFill>
                <a:latin typeface="Arial" panose="020B0604020202020204" pitchFamily="34" charset="0"/>
                <a:cs typeface="Arial" panose="020B0604020202020204" pitchFamily="34" charset="0"/>
              </a:rPr>
              <a:t> Because Her wise words are what can truly help mortals obtain eternal life.</a:t>
            </a:r>
            <a:endParaRPr lang="en-US" sz="1400" dirty="0">
              <a:solidFill>
                <a:srgbClr val="00B05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collaborator should motivate the children to answer the questions while the timer is on the screen.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for the children to review the lesson during the week.</a:t>
            </a:r>
            <a:endParaRPr lang="en-US" altLang="es-MX"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Activity: Spiritual Birth of Christ Lisbet</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 children will write what they have learned from their Spiritual Mother Christ Lisbet in these 8 years, or since they have known Her.</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Materials: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Pencils</a:t>
            </a: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5979" y="90188"/>
            <a:ext cx="835915" cy="737396"/>
          </a:xfrm>
          <a:prstGeom prst="rect">
            <a:avLst/>
          </a:prstGeom>
        </p:spPr>
      </p:pic>
      <p:sp>
        <p:nvSpPr>
          <p:cNvPr id="8" name="68 Rectángulo">
            <a:extLst>
              <a:ext uri="{FF2B5EF4-FFF2-40B4-BE49-F238E27FC236}">
                <a16:creationId xmlns:a16="http://schemas.microsoft.com/office/drawing/2014/main" id="{D7DDC7BC-EA12-47B4-A4DD-1482078DB260}"/>
              </a:ext>
            </a:extLst>
          </p:cNvPr>
          <p:cNvSpPr>
            <a:spLocks noChangeArrowheads="1"/>
          </p:cNvSpPr>
          <p:nvPr/>
        </p:nvSpPr>
        <p:spPr bwMode="auto">
          <a:xfrm>
            <a:off x="1603224" y="1383903"/>
            <a:ext cx="377063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r>
              <a:rPr lang="es-CR" altLang="es-MX" sz="1400" dirty="0">
                <a:latin typeface="Century Gothic" panose="020B0502020202020204" pitchFamily="34" charset="0"/>
                <a:cs typeface="Arial" panose="020B0604020202020204" pitchFamily="34" charset="0"/>
              </a:rPr>
              <a:t>/</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B44EF93E-F235-4450-9CC0-B95442378815}"/>
              </a:ext>
            </a:extLst>
          </p:cNvPr>
          <p:cNvSpPr/>
          <p:nvPr/>
        </p:nvSpPr>
        <p:spPr>
          <a:xfrm>
            <a:off x="944080" y="818292"/>
            <a:ext cx="4969840" cy="369332"/>
          </a:xfrm>
          <a:prstGeom prst="rect">
            <a:avLst/>
          </a:prstGeom>
        </p:spPr>
        <p:txBody>
          <a:bodyPr wrap="square">
            <a:spAutoFit/>
          </a:bodyPr>
          <a:lstStyle/>
          <a:p>
            <a:pPr algn="ctr" eaLnBrk="1" hangingPunct="1"/>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Lesson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#374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The</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Kingdom</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of</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Salem’s</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n-US" altLang="es-MX" u="sng" dirty="0">
                <a:latin typeface="Franklin Gothic Medium" panose="020B0603020102020204" pitchFamily="34" charset="0"/>
                <a:ea typeface="Kozuka Gothic Pr6N L" panose="020B0200000000000000" pitchFamily="34" charset="-128"/>
                <a:cs typeface="Gisha" panose="020B0502040204020203" pitchFamily="34" charset="-79"/>
              </a:rPr>
              <a:t>Calendar </a:t>
            </a:r>
            <a:endPar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DF578E81-8085-479C-82C8-8ACDDBA5A978}"/>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8818"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a:extLst>
              <a:ext uri="{FF2B5EF4-FFF2-40B4-BE49-F238E27FC236}">
                <a16:creationId xmlns:a16="http://schemas.microsoft.com/office/drawing/2014/main" id="{CB418716-F989-423B-B61A-F13B86BA504F}"/>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0" y="1011000"/>
            <a:ext cx="6858000" cy="7709016"/>
          </a:xfrm>
          <a:prstGeom prst="rect">
            <a:avLst/>
          </a:prstGeom>
        </p:spPr>
      </p:pic>
      <p:pic>
        <p:nvPicPr>
          <p:cNvPr id="16" name="Picture 15">
            <a:extLst>
              <a:ext uri="{FF2B5EF4-FFF2-40B4-BE49-F238E27FC236}">
                <a16:creationId xmlns:a16="http://schemas.microsoft.com/office/drawing/2014/main" id="{C0E92EC3-E644-4722-9368-BB0E9BC987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05264" y="88938"/>
            <a:ext cx="835915" cy="737396"/>
          </a:xfrm>
          <a:prstGeom prst="rect">
            <a:avLst/>
          </a:prstGeom>
        </p:spPr>
      </p:pic>
      <p:sp>
        <p:nvSpPr>
          <p:cNvPr id="18" name="TextBox 17">
            <a:extLst>
              <a:ext uri="{FF2B5EF4-FFF2-40B4-BE49-F238E27FC236}">
                <a16:creationId xmlns:a16="http://schemas.microsoft.com/office/drawing/2014/main" id="{9055BD0E-1BA8-4DD7-9A54-C2EFFC211D7F}"/>
              </a:ext>
            </a:extLst>
          </p:cNvPr>
          <p:cNvSpPr txBox="1"/>
          <p:nvPr/>
        </p:nvSpPr>
        <p:spPr>
          <a:xfrm>
            <a:off x="0" y="8720016"/>
            <a:ext cx="6858000" cy="230832"/>
          </a:xfrm>
          <a:prstGeom prst="rect">
            <a:avLst/>
          </a:prstGeom>
          <a:noFill/>
        </p:spPr>
        <p:txBody>
          <a:bodyPr wrap="square" rtlCol="0">
            <a:spAutoFit/>
          </a:bodyPr>
          <a:lstStyle/>
          <a:p>
            <a:r>
              <a:rPr lang="en-US" sz="900">
                <a:hlinkClick r:id="rId5" tooltip="http://enhancedwiki.territorioscuola.it/es.php?title=Archivo:Blank_Calendar_page_icon.svg"/>
              </a:rPr>
              <a:t>This Photo</a:t>
            </a:r>
            <a:r>
              <a:rPr lang="en-US" sz="900"/>
              <a:t> by Unknown Author is licensed under </a:t>
            </a:r>
            <a:r>
              <a:rPr lang="en-US" sz="900">
                <a:hlinkClick r:id="rId7" tooltip="https://creativecommons.org/licenses/by-sa/3.0/"/>
              </a:rPr>
              <a:t>CC BY-SA</a:t>
            </a:r>
            <a:endParaRPr lang="en-US" sz="900"/>
          </a:p>
        </p:txBody>
      </p:sp>
      <p:sp>
        <p:nvSpPr>
          <p:cNvPr id="42" name="Rectangle 41">
            <a:extLst>
              <a:ext uri="{FF2B5EF4-FFF2-40B4-BE49-F238E27FC236}">
                <a16:creationId xmlns:a16="http://schemas.microsoft.com/office/drawing/2014/main" id="{F0D4B57A-5F06-49CC-A094-15092897072E}"/>
              </a:ext>
            </a:extLst>
          </p:cNvPr>
          <p:cNvSpPr/>
          <p:nvPr/>
        </p:nvSpPr>
        <p:spPr>
          <a:xfrm>
            <a:off x="93405" y="2746041"/>
            <a:ext cx="6139566" cy="1200329"/>
          </a:xfrm>
          <a:prstGeom prst="rect">
            <a:avLst/>
          </a:prstGeom>
          <a:noFill/>
        </p:spPr>
        <p:txBody>
          <a:bodyPr wrap="none" lIns="91440" tIns="45720" rIns="91440" bIns="45720">
            <a:spAutoFit/>
          </a:bodyPr>
          <a:lstStyle/>
          <a:p>
            <a:pPr algn="ct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I am a </a:t>
            </a: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Faithful</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Witness</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to</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the</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Spiritual </a:t>
            </a: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Birth</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p>
          <a:p>
            <a:pPr algn="ctr"/>
            <a:endParaRPr lang="es-CR" sz="2400" b="1" spc="50" dirty="0">
              <a:ln w="9525" cmpd="sng">
                <a:solidFill>
                  <a:schemeClr val="accent1"/>
                </a:solidFill>
                <a:prstDash val="solid"/>
              </a:ln>
              <a:solidFill>
                <a:srgbClr val="70AD47">
                  <a:tint val="1000"/>
                </a:srgbClr>
              </a:solidFill>
              <a:effectLst>
                <a:glow rad="38100">
                  <a:schemeClr val="accent1">
                    <a:alpha val="40000"/>
                  </a:schemeClr>
                </a:glow>
              </a:effectLst>
            </a:endParaRPr>
          </a:p>
          <a:p>
            <a:pPr algn="ct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of</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Christ</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Lisbet and </a:t>
            </a: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now</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we</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are in </a:t>
            </a:r>
            <a:r>
              <a:rPr lang="es-C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Year</a:t>
            </a:r>
            <a:r>
              <a:rPr lang="es-C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8</a:t>
            </a:r>
            <a:endParaRPr lang="en-US" sz="2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pic>
        <p:nvPicPr>
          <p:cNvPr id="43" name="Picture 42">
            <a:extLst>
              <a:ext uri="{FF2B5EF4-FFF2-40B4-BE49-F238E27FC236}">
                <a16:creationId xmlns:a16="http://schemas.microsoft.com/office/drawing/2014/main" id="{AC0EF36A-8AA4-432A-AFBC-DE03D78C1A26}"/>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2495" r="76659"/>
          <a:stretch/>
        </p:blipFill>
        <p:spPr>
          <a:xfrm>
            <a:off x="5805264" y="3152331"/>
            <a:ext cx="1067068" cy="955248"/>
          </a:xfrm>
          <a:prstGeom prst="rect">
            <a:avLst/>
          </a:prstGeom>
        </p:spPr>
      </p:pic>
      <p:sp>
        <p:nvSpPr>
          <p:cNvPr id="10" name="Rectangle 9">
            <a:extLst>
              <a:ext uri="{FF2B5EF4-FFF2-40B4-BE49-F238E27FC236}">
                <a16:creationId xmlns:a16="http://schemas.microsoft.com/office/drawing/2014/main" id="{87C1A099-B3C5-474D-AE0A-2867A978CEA4}"/>
              </a:ext>
            </a:extLst>
          </p:cNvPr>
          <p:cNvSpPr/>
          <p:nvPr/>
        </p:nvSpPr>
        <p:spPr>
          <a:xfrm>
            <a:off x="944080" y="746284"/>
            <a:ext cx="4969840" cy="369332"/>
          </a:xfrm>
          <a:prstGeom prst="rect">
            <a:avLst/>
          </a:prstGeom>
        </p:spPr>
        <p:txBody>
          <a:bodyPr wrap="square">
            <a:spAutoFit/>
          </a:bodyPr>
          <a:lstStyle/>
          <a:p>
            <a:pPr algn="ctr" eaLnBrk="1" hangingPunct="1"/>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Lesson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#374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The</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Kingdom</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of</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Salem’s</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n-US" altLang="es-MX" u="sng" dirty="0">
                <a:latin typeface="Franklin Gothic Medium" panose="020B0603020102020204" pitchFamily="34" charset="0"/>
                <a:ea typeface="Kozuka Gothic Pr6N L" panose="020B0200000000000000" pitchFamily="34" charset="-128"/>
                <a:cs typeface="Gisha" panose="020B0502040204020203" pitchFamily="34" charset="-79"/>
              </a:rPr>
              <a:t>Calendar </a:t>
            </a:r>
            <a:endPar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22064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4BC2AC6B-AD1C-4BF1-B244-23AC24EDF199}"/>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8818"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5979" y="90188"/>
            <a:ext cx="835915" cy="737396"/>
          </a:xfrm>
          <a:prstGeom prst="rect">
            <a:avLst/>
          </a:prstGeom>
        </p:spPr>
      </p:pic>
      <p:sp>
        <p:nvSpPr>
          <p:cNvPr id="2" name="Rectangle 2"/>
          <p:cNvSpPr>
            <a:spLocks noChangeArrowheads="1"/>
          </p:cNvSpPr>
          <p:nvPr/>
        </p:nvSpPr>
        <p:spPr bwMode="auto">
          <a:xfrm>
            <a:off x="831012" y="-1800200"/>
            <a:ext cx="57389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F457C92A-DE97-44EC-8D46-73EE3FADB3B1}"/>
              </a:ext>
            </a:extLst>
          </p:cNvPr>
          <p:cNvSpPr/>
          <p:nvPr/>
        </p:nvSpPr>
        <p:spPr>
          <a:xfrm>
            <a:off x="944080" y="818292"/>
            <a:ext cx="4969840" cy="369332"/>
          </a:xfrm>
          <a:prstGeom prst="rect">
            <a:avLst/>
          </a:prstGeom>
        </p:spPr>
        <p:txBody>
          <a:bodyPr wrap="square">
            <a:spAutoFit/>
          </a:bodyPr>
          <a:lstStyle/>
          <a:p>
            <a:pPr algn="ctr" eaLnBrk="1" hangingPunct="1"/>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Lesson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#374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The</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Kingdom</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of</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Salem’s</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n-US" altLang="es-MX" u="sng" dirty="0">
                <a:latin typeface="Franklin Gothic Medium" panose="020B0603020102020204" pitchFamily="34" charset="0"/>
                <a:ea typeface="Kozuka Gothic Pr6N L" panose="020B0200000000000000" pitchFamily="34" charset="-128"/>
                <a:cs typeface="Gisha" panose="020B0502040204020203" pitchFamily="34" charset="-79"/>
              </a:rPr>
              <a:t>Calendar </a:t>
            </a:r>
            <a:endPar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endParaRPr>
          </a:p>
        </p:txBody>
      </p:sp>
      <p:sp>
        <p:nvSpPr>
          <p:cNvPr id="3" name="TextBox 2">
            <a:extLst>
              <a:ext uri="{FF2B5EF4-FFF2-40B4-BE49-F238E27FC236}">
                <a16:creationId xmlns:a16="http://schemas.microsoft.com/office/drawing/2014/main" id="{A3EC035C-6144-4C34-B612-9FE95FFCF36C}"/>
              </a:ext>
            </a:extLst>
          </p:cNvPr>
          <p:cNvSpPr txBox="1"/>
          <p:nvPr/>
        </p:nvSpPr>
        <p:spPr>
          <a:xfrm>
            <a:off x="620688" y="1403648"/>
            <a:ext cx="5616624" cy="5355312"/>
          </a:xfrm>
          <a:prstGeom prst="rect">
            <a:avLst/>
          </a:prstGeom>
          <a:noFill/>
        </p:spPr>
        <p:txBody>
          <a:bodyPr wrap="square" rtlCol="0">
            <a:spAutoFit/>
          </a:bodyPr>
          <a:lstStyle/>
          <a:p>
            <a:pPr algn="ctr"/>
            <a:r>
              <a:rPr lang="en-US" dirty="0"/>
              <a:t>Holy Angels, match the Spanish word to the English translation.</a:t>
            </a:r>
          </a:p>
          <a:p>
            <a:endParaRPr lang="en-US" dirty="0"/>
          </a:p>
          <a:p>
            <a:r>
              <a:rPr lang="en-US" dirty="0"/>
              <a:t>____ Calendar 			A. Cristo</a:t>
            </a:r>
          </a:p>
          <a:p>
            <a:endParaRPr lang="en-US" dirty="0"/>
          </a:p>
          <a:p>
            <a:endParaRPr lang="en-US" dirty="0"/>
          </a:p>
          <a:p>
            <a:r>
              <a:rPr lang="en-US" dirty="0"/>
              <a:t>____ Birth			B. </a:t>
            </a:r>
            <a:r>
              <a:rPr lang="en-US" dirty="0" err="1"/>
              <a:t>Noviembre</a:t>
            </a:r>
            <a:r>
              <a:rPr lang="en-US" dirty="0"/>
              <a:t> </a:t>
            </a:r>
          </a:p>
          <a:p>
            <a:endParaRPr lang="en-US" dirty="0"/>
          </a:p>
          <a:p>
            <a:endParaRPr lang="en-US" dirty="0"/>
          </a:p>
          <a:p>
            <a:r>
              <a:rPr lang="en-US" dirty="0"/>
              <a:t>____ Kingdom			C. </a:t>
            </a:r>
            <a:r>
              <a:rPr lang="en-US" dirty="0" err="1"/>
              <a:t>Año</a:t>
            </a:r>
            <a:r>
              <a:rPr lang="en-US" dirty="0"/>
              <a:t> 8</a:t>
            </a:r>
          </a:p>
          <a:p>
            <a:endParaRPr lang="en-US" dirty="0"/>
          </a:p>
          <a:p>
            <a:endParaRPr lang="en-US" dirty="0"/>
          </a:p>
          <a:p>
            <a:r>
              <a:rPr lang="en-US" dirty="0"/>
              <a:t>____ Christ			D. </a:t>
            </a:r>
            <a:r>
              <a:rPr lang="en-US" dirty="0" err="1"/>
              <a:t>Calendario</a:t>
            </a:r>
            <a:endParaRPr lang="en-US" dirty="0"/>
          </a:p>
          <a:p>
            <a:endParaRPr lang="en-US" dirty="0"/>
          </a:p>
          <a:p>
            <a:endParaRPr lang="en-US" dirty="0"/>
          </a:p>
          <a:p>
            <a:r>
              <a:rPr lang="en-US" dirty="0"/>
              <a:t>____ November 			E. </a:t>
            </a:r>
            <a:r>
              <a:rPr lang="en-US" dirty="0" err="1"/>
              <a:t>Reino</a:t>
            </a:r>
            <a:endParaRPr lang="en-US" dirty="0"/>
          </a:p>
          <a:p>
            <a:endParaRPr lang="en-US" dirty="0"/>
          </a:p>
          <a:p>
            <a:endParaRPr lang="en-US" dirty="0"/>
          </a:p>
          <a:p>
            <a:r>
              <a:rPr lang="en-US" dirty="0"/>
              <a:t>____ Year 8 			F. Nacimiento </a:t>
            </a:r>
          </a:p>
        </p:txBody>
      </p:sp>
    </p:spTree>
    <p:extLst>
      <p:ext uri="{BB962C8B-B14F-4D97-AF65-F5344CB8AC3E}">
        <p14:creationId xmlns:p14="http://schemas.microsoft.com/office/powerpoint/2010/main" val="293890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4BC2AC6B-AD1C-4BF1-B244-23AC24EDF199}"/>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8818"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5979" y="90188"/>
            <a:ext cx="835915" cy="737396"/>
          </a:xfrm>
          <a:prstGeom prst="rect">
            <a:avLst/>
          </a:prstGeom>
        </p:spPr>
      </p:pic>
      <p:sp>
        <p:nvSpPr>
          <p:cNvPr id="2" name="Rectangle 2"/>
          <p:cNvSpPr>
            <a:spLocks noChangeArrowheads="1"/>
          </p:cNvSpPr>
          <p:nvPr/>
        </p:nvSpPr>
        <p:spPr bwMode="auto">
          <a:xfrm>
            <a:off x="831012" y="-1800200"/>
            <a:ext cx="57389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F457C92A-DE97-44EC-8D46-73EE3FADB3B1}"/>
              </a:ext>
            </a:extLst>
          </p:cNvPr>
          <p:cNvSpPr/>
          <p:nvPr/>
        </p:nvSpPr>
        <p:spPr>
          <a:xfrm>
            <a:off x="944080" y="818292"/>
            <a:ext cx="4969840" cy="369332"/>
          </a:xfrm>
          <a:prstGeom prst="rect">
            <a:avLst/>
          </a:prstGeom>
        </p:spPr>
        <p:txBody>
          <a:bodyPr wrap="square">
            <a:spAutoFit/>
          </a:bodyPr>
          <a:lstStyle/>
          <a:p>
            <a:pPr algn="ctr" eaLnBrk="1" hangingPunct="1"/>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Lesson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#374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The</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Kingdom</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of</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Salem’s</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n-US" altLang="es-MX" u="sng" dirty="0">
                <a:latin typeface="Franklin Gothic Medium" panose="020B0603020102020204" pitchFamily="34" charset="0"/>
                <a:ea typeface="Kozuka Gothic Pr6N L" panose="020B0200000000000000" pitchFamily="34" charset="-128"/>
                <a:cs typeface="Gisha" panose="020B0502040204020203" pitchFamily="34" charset="-79"/>
              </a:rPr>
              <a:t>Calendar </a:t>
            </a:r>
            <a:endPar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endParaRPr>
          </a:p>
        </p:txBody>
      </p:sp>
      <p:sp>
        <p:nvSpPr>
          <p:cNvPr id="3" name="TextBox 2">
            <a:extLst>
              <a:ext uri="{FF2B5EF4-FFF2-40B4-BE49-F238E27FC236}">
                <a16:creationId xmlns:a16="http://schemas.microsoft.com/office/drawing/2014/main" id="{A3EC035C-6144-4C34-B612-9FE95FFCF36C}"/>
              </a:ext>
            </a:extLst>
          </p:cNvPr>
          <p:cNvSpPr txBox="1"/>
          <p:nvPr/>
        </p:nvSpPr>
        <p:spPr>
          <a:xfrm>
            <a:off x="620688" y="1403648"/>
            <a:ext cx="5616624" cy="5078313"/>
          </a:xfrm>
          <a:prstGeom prst="rect">
            <a:avLst/>
          </a:prstGeom>
          <a:noFill/>
        </p:spPr>
        <p:txBody>
          <a:bodyPr wrap="square" rtlCol="0">
            <a:spAutoFit/>
          </a:bodyPr>
          <a:lstStyle/>
          <a:p>
            <a:pPr algn="ctr"/>
            <a:r>
              <a:rPr lang="en-US" dirty="0"/>
              <a:t>Answers</a:t>
            </a:r>
          </a:p>
          <a:p>
            <a:endParaRPr lang="en-US" dirty="0"/>
          </a:p>
          <a:p>
            <a:r>
              <a:rPr lang="en-US" dirty="0"/>
              <a:t>__D__ Calendar 			A. Cristo</a:t>
            </a:r>
          </a:p>
          <a:p>
            <a:endParaRPr lang="en-US" dirty="0"/>
          </a:p>
          <a:p>
            <a:endParaRPr lang="en-US" dirty="0"/>
          </a:p>
          <a:p>
            <a:r>
              <a:rPr lang="en-US" dirty="0"/>
              <a:t>__F__ Birth			B. </a:t>
            </a:r>
            <a:r>
              <a:rPr lang="en-US" dirty="0" err="1"/>
              <a:t>Noviembre</a:t>
            </a:r>
            <a:r>
              <a:rPr lang="en-US" dirty="0"/>
              <a:t> </a:t>
            </a:r>
          </a:p>
          <a:p>
            <a:endParaRPr lang="en-US" dirty="0"/>
          </a:p>
          <a:p>
            <a:endParaRPr lang="en-US" dirty="0"/>
          </a:p>
          <a:p>
            <a:r>
              <a:rPr lang="en-US" dirty="0"/>
              <a:t>__E__ Kingdom			C. </a:t>
            </a:r>
            <a:r>
              <a:rPr lang="en-US" dirty="0" err="1"/>
              <a:t>Año</a:t>
            </a:r>
            <a:r>
              <a:rPr lang="en-US" dirty="0"/>
              <a:t> 8</a:t>
            </a:r>
          </a:p>
          <a:p>
            <a:endParaRPr lang="en-US" dirty="0"/>
          </a:p>
          <a:p>
            <a:endParaRPr lang="en-US" dirty="0"/>
          </a:p>
          <a:p>
            <a:r>
              <a:rPr lang="en-US" dirty="0"/>
              <a:t>__A__ Christ			D. </a:t>
            </a:r>
            <a:r>
              <a:rPr lang="en-US" dirty="0" err="1"/>
              <a:t>Calendario</a:t>
            </a:r>
            <a:endParaRPr lang="en-US" dirty="0"/>
          </a:p>
          <a:p>
            <a:endParaRPr lang="en-US" dirty="0"/>
          </a:p>
          <a:p>
            <a:endParaRPr lang="en-US" dirty="0"/>
          </a:p>
          <a:p>
            <a:r>
              <a:rPr lang="en-US" dirty="0"/>
              <a:t>__B__ November 			E. </a:t>
            </a:r>
            <a:r>
              <a:rPr lang="en-US" dirty="0" err="1"/>
              <a:t>Reino</a:t>
            </a:r>
            <a:endParaRPr lang="en-US" dirty="0"/>
          </a:p>
          <a:p>
            <a:endParaRPr lang="en-US" dirty="0"/>
          </a:p>
          <a:p>
            <a:endParaRPr lang="en-US" dirty="0"/>
          </a:p>
          <a:p>
            <a:r>
              <a:rPr lang="en-US" dirty="0"/>
              <a:t>__C__ Year 8 			F. Nacimiento </a:t>
            </a:r>
          </a:p>
        </p:txBody>
      </p:sp>
    </p:spTree>
    <p:extLst>
      <p:ext uri="{BB962C8B-B14F-4D97-AF65-F5344CB8AC3E}">
        <p14:creationId xmlns:p14="http://schemas.microsoft.com/office/powerpoint/2010/main" val="1554285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980263</TotalTime>
  <Words>783</Words>
  <Application>Microsoft Office PowerPoint</Application>
  <PresentationFormat>On-screen Show (4:3)</PresentationFormat>
  <Paragraphs>80</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Franklin Gothic Medium</vt:lpstr>
      <vt:lpstr>Gadugi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7120</cp:revision>
  <cp:lastPrinted>2015-12-22T05:03:42Z</cp:lastPrinted>
  <dcterms:created xsi:type="dcterms:W3CDTF">2011-04-01T14:17:38Z</dcterms:created>
  <dcterms:modified xsi:type="dcterms:W3CDTF">2022-01-04T04:26:23Z</dcterms:modified>
</cp:coreProperties>
</file>