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80" r:id="rId4"/>
    <p:sldId id="281" r:id="rId5"/>
    <p:sldId id="282" r:id="rId6"/>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230C"/>
    <a:srgbClr val="FCA2EF"/>
    <a:srgbClr val="F6BB00"/>
    <a:srgbClr val="39F7AA"/>
    <a:srgbClr val="CC66FF"/>
    <a:srgbClr val="FFFF00"/>
    <a:srgbClr val="FB9BE2"/>
    <a:srgbClr val="FF0066"/>
    <a:srgbClr val="6699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4434" autoAdjust="0"/>
  </p:normalViewPr>
  <p:slideViewPr>
    <p:cSldViewPr>
      <p:cViewPr varScale="1">
        <p:scale>
          <a:sx n="64" d="100"/>
          <a:sy n="64" d="100"/>
        </p:scale>
        <p:origin x="2124" y="4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24/10/2020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24/10/2020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24/10/2020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about:blank"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emf"/><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emf"/><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168166"/>
            <a:ext cx="2340875" cy="430887"/>
          </a:xfrm>
          <a:prstGeom prst="rect">
            <a:avLst/>
          </a:prstGeom>
          <a:noFill/>
          <a:ln w="9525">
            <a:noFill/>
            <a:miter lim="800000"/>
            <a:headEnd/>
            <a:tailEnd/>
          </a:ln>
        </p:spPr>
        <p:txBody>
          <a:bodyPr wrap="square">
            <a:spAutoFit/>
          </a:bodyPr>
          <a:lstStyle/>
          <a:p>
            <a:pPr eaLnBrk="1" hangingPunct="1"/>
            <a:r>
              <a:rPr lang="en-US" altLang="es-MX" sz="1100" b="1">
                <a:latin typeface="+mn-lt"/>
                <a:cs typeface="Arial" panose="020B0604020202020204" pitchFamily="34" charset="0"/>
              </a:rPr>
              <a:t>F</a:t>
            </a:r>
            <a:r>
              <a:rPr lang="en-US" altLang="es-MX" sz="1100" b="1"/>
              <a:t>or MelquisedecLisbet!</a:t>
            </a:r>
          </a:p>
          <a:p>
            <a:pPr eaLnBrk="1" hangingPunct="1"/>
            <a:r>
              <a:rPr lang="en-US" altLang="es-MX" sz="1100" b="1">
                <a:cs typeface="Arial" panose="020B0604020202020204" pitchFamily="34" charset="0"/>
              </a:rPr>
              <a:t>F</a:t>
            </a:r>
            <a:r>
              <a:rPr lang="en-US" altLang="es-MX" sz="1100" b="1"/>
              <a:t>or our Father and our Mother!</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sp>
        <p:nvSpPr>
          <p:cNvPr id="2" name="TextBox 1"/>
          <p:cNvSpPr txBox="1"/>
          <p:nvPr/>
        </p:nvSpPr>
        <p:spPr>
          <a:xfrm>
            <a:off x="116632" y="1680466"/>
            <a:ext cx="6611775" cy="7232749"/>
          </a:xfrm>
          <a:prstGeom prst="rect">
            <a:avLst/>
          </a:prstGeom>
          <a:noFill/>
          <a:ln w="38100">
            <a:noFill/>
            <a:prstDash val="lgDash"/>
          </a:ln>
        </p:spPr>
        <p:txBody>
          <a:bodyPr wrap="square" rtlCol="0">
            <a:spAutoFit/>
          </a:bodyPr>
          <a:lstStyle/>
          <a:p>
            <a:pPr algn="ctr"/>
            <a:r>
              <a:rPr lang="en-US" sz="1100" dirty="0">
                <a:latin typeface="Arial" panose="020B0604020202020204" pitchFamily="34" charset="0"/>
                <a:cs typeface="Arial" panose="020B0604020202020204" pitchFamily="34" charset="0"/>
              </a:rPr>
              <a:t>Holy angels, today we continue to learn from Christ Lisbet about the resurrection and death. She speaks to us about the beginning and the end. She also talks about the power that MelquisedecLisbet have given us for us to tell a mountain to move from our mind.</a:t>
            </a:r>
          </a:p>
          <a:p>
            <a:pPr algn="ctr"/>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Only Christ Lisbet teaches us, to along with Her, crucify the old way of living and to get rid of the old man that is so full of vices that it takes us to physical death. That old man is crucified along with Christ so that that body of sin can be destroyed</a:t>
            </a:r>
            <a:r>
              <a:rPr lang="en-US" sz="1100" dirty="0">
                <a:solidFill>
                  <a:srgbClr val="00B0F0"/>
                </a:solidFill>
                <a:latin typeface="Arial" panose="020B0604020202020204" pitchFamily="34" charset="0"/>
                <a:cs typeface="Arial" panose="020B0604020202020204" pitchFamily="34" charset="0"/>
              </a:rPr>
              <a:t>.  Clip</a:t>
            </a:r>
          </a:p>
          <a:p>
            <a:endParaRPr lang="en-US" sz="1000" dirty="0">
              <a:latin typeface="Arial" panose="020B0604020202020204" pitchFamily="34" charset="0"/>
              <a:cs typeface="Arial" panose="020B0604020202020204" pitchFamily="34" charset="0"/>
            </a:endParaRPr>
          </a:p>
          <a:p>
            <a:r>
              <a:rPr lang="en-US" sz="1100" u="sng" dirty="0">
                <a:latin typeface="Arial" panose="020B0604020202020204" pitchFamily="34" charset="0"/>
                <a:cs typeface="Arial" panose="020B0604020202020204" pitchFamily="34" charset="0"/>
              </a:rPr>
              <a:t>Christ explained that the Beginning refers to the spiritual creation and the End refers to death. That is because whoever finds the Beginning of the Creation of God, Christ Lisbet, knows how to put death to an end</a:t>
            </a:r>
            <a:r>
              <a:rPr lang="en-US" sz="1100" dirty="0">
                <a:latin typeface="Arial" panose="020B0604020202020204" pitchFamily="34" charset="0"/>
                <a:cs typeface="Arial" panose="020B0604020202020204" pitchFamily="34" charset="0"/>
              </a:rPr>
              <a:t>.  Physical death is not pleasing to God. It has nothing to do with God, when people die around the world. </a:t>
            </a:r>
          </a:p>
          <a:p>
            <a:endParaRPr lang="en-US" sz="1000" dirty="0">
              <a:latin typeface="Arial" panose="020B0604020202020204" pitchFamily="34" charset="0"/>
              <a:cs typeface="Arial" panose="020B0604020202020204" pitchFamily="34" charset="0"/>
            </a:endParaRPr>
          </a:p>
          <a:p>
            <a:r>
              <a:rPr lang="en-US" sz="1100" u="sng" dirty="0">
                <a:latin typeface="Arial" panose="020B0604020202020204" pitchFamily="34" charset="0"/>
                <a:cs typeface="Arial" panose="020B0604020202020204" pitchFamily="34" charset="0"/>
              </a:rPr>
              <a:t>God only asks that we die to the carnal mind in us</a:t>
            </a:r>
            <a:r>
              <a:rPr lang="en-US" sz="1100" dirty="0">
                <a:latin typeface="Arial" panose="020B0604020202020204" pitchFamily="34" charset="0"/>
                <a:cs typeface="Arial" panose="020B0604020202020204" pitchFamily="34" charset="0"/>
              </a:rPr>
              <a:t> so that in our environment, the Life of God that abounds in our mind is reflected. </a:t>
            </a:r>
            <a:r>
              <a:rPr lang="en-US" sz="1100" u="sng" dirty="0">
                <a:latin typeface="Arial" panose="020B0604020202020204" pitchFamily="34" charset="0"/>
                <a:cs typeface="Arial" panose="020B0604020202020204" pitchFamily="34" charset="0"/>
              </a:rPr>
              <a:t>If we die to the carnal mind along with Christ, we can also Live Eternally with Christ</a:t>
            </a:r>
            <a:r>
              <a:rPr lang="en-US" sz="1100" dirty="0">
                <a:latin typeface="Arial" panose="020B0604020202020204" pitchFamily="34" charset="0"/>
                <a:cs typeface="Arial" panose="020B0604020202020204" pitchFamily="34" charset="0"/>
              </a:rPr>
              <a:t>.  That is why </a:t>
            </a:r>
            <a:r>
              <a:rPr lang="en-US" sz="1100" u="sng" dirty="0">
                <a:latin typeface="Arial" panose="020B0604020202020204" pitchFamily="34" charset="0"/>
                <a:cs typeface="Arial" panose="020B0604020202020204" pitchFamily="34" charset="0"/>
              </a:rPr>
              <a:t>She reveals everything that is hidden in our mind. To be able to identify the enemies and be able to conquer them like God demands.</a:t>
            </a:r>
            <a:r>
              <a:rPr lang="en-US" sz="1100" dirty="0">
                <a:latin typeface="Arial" panose="020B0604020202020204" pitchFamily="34" charset="0"/>
                <a:cs typeface="Arial" panose="020B0604020202020204" pitchFamily="34" charset="0"/>
              </a:rPr>
              <a:t>  If we understand the words of Christ Lisbet and do everything She tells us, we can conquer because the Faith of Christ is grand and moves mountains. </a:t>
            </a:r>
            <a:r>
              <a:rPr lang="en-US" sz="1100" u="sng" dirty="0">
                <a:latin typeface="Arial" panose="020B0604020202020204" pitchFamily="34" charset="0"/>
                <a:cs typeface="Arial" panose="020B0604020202020204" pitchFamily="34" charset="0"/>
              </a:rPr>
              <a:t>If we have Her Faith, which is like a mustard seed, we can tell a mountain of bad thoughts, attitudes, and unpleasing things to move out of our mind.</a:t>
            </a:r>
            <a:r>
              <a:rPr lang="en-US" sz="1100" dirty="0">
                <a:latin typeface="Arial" panose="020B0604020202020204" pitchFamily="34" charset="0"/>
                <a:cs typeface="Arial" panose="020B0604020202020204" pitchFamily="34" charset="0"/>
              </a:rPr>
              <a:t> </a:t>
            </a:r>
          </a:p>
          <a:p>
            <a:endParaRPr lang="en-US" sz="1000" dirty="0">
              <a:latin typeface="Arial" panose="020B0604020202020204" pitchFamily="34" charset="0"/>
              <a:cs typeface="Arial" panose="020B0604020202020204" pitchFamily="34" charset="0"/>
            </a:endParaRPr>
          </a:p>
          <a:p>
            <a:r>
              <a:rPr lang="en-US" sz="1100" u="sng" dirty="0">
                <a:latin typeface="Arial" panose="020B0604020202020204" pitchFamily="34" charset="0"/>
                <a:cs typeface="Arial" panose="020B0604020202020204" pitchFamily="34" charset="0"/>
              </a:rPr>
              <a:t>When we have the faith of Christ Lisbet,</a:t>
            </a:r>
            <a:r>
              <a:rPr lang="en-US" sz="1100" dirty="0">
                <a:latin typeface="Arial" panose="020B0604020202020204" pitchFamily="34" charset="0"/>
                <a:cs typeface="Arial" panose="020B0604020202020204" pitchFamily="34" charset="0"/>
              </a:rPr>
              <a:t> we live in repose, peace, and in the justice of God in our mind. That means that </a:t>
            </a:r>
            <a:r>
              <a:rPr lang="en-US" sz="1100" u="sng" dirty="0">
                <a:latin typeface="Arial" panose="020B0604020202020204" pitchFamily="34" charset="0"/>
                <a:cs typeface="Arial" panose="020B0604020202020204" pitchFamily="34" charset="0"/>
              </a:rPr>
              <a:t>we know how to conquer in everything and we put everything that tries to rob us of what God has given us, as our footstool</a:t>
            </a:r>
            <a:r>
              <a:rPr lang="en-US" sz="1100" dirty="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It is so important to tell any mountain in our mind to “move out of here,” and it will. That is the power that God the Father and Mother have given us to use correctly and nothing will be impossible for us. </a:t>
            </a:r>
            <a:r>
              <a:rPr lang="en-US" sz="1100" u="sng" dirty="0">
                <a:latin typeface="Arial" panose="020B0604020202020204" pitchFamily="34" charset="0"/>
                <a:cs typeface="Arial" panose="020B0604020202020204" pitchFamily="34" charset="0"/>
              </a:rPr>
              <a:t>If we do everything as peacemakers, loving how we would like to be loved, then what is impossible for man will be possible for God MelquisedecLisbet</a:t>
            </a:r>
            <a:r>
              <a:rPr lang="en-US" sz="1100" dirty="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Brothers and sisters, we should be enjoying the Eternity that God has given us, without illness or complaints. We should be like Christ. If we suffer it is because Christ also suffered first and ended death so that we could also do it.  </a:t>
            </a:r>
            <a:r>
              <a:rPr lang="en-US" sz="1100" u="sng" dirty="0">
                <a:latin typeface="Arial" panose="020B0604020202020204" pitchFamily="34" charset="0"/>
                <a:cs typeface="Arial" panose="020B0604020202020204" pitchFamily="34" charset="0"/>
              </a:rPr>
              <a:t>We should Trust in Christ Lisbet and not let ourselves be influenced by lies and only listen to Her voice. </a:t>
            </a:r>
            <a:r>
              <a:rPr lang="en-US" sz="1100" b="1" u="sng" dirty="0">
                <a:latin typeface="Arial" panose="020B0604020202020204" pitchFamily="34" charset="0"/>
                <a:cs typeface="Arial" panose="020B0604020202020204" pitchFamily="34" charset="0"/>
              </a:rPr>
              <a:t>There should only be one voice in our mind that we should listen to and that is the one of our Spiritual Parents, God MelquisedecLisbet</a:t>
            </a:r>
            <a:r>
              <a:rPr lang="en-US" sz="1100" u="sng" dirty="0">
                <a:latin typeface="Arial" panose="020B0604020202020204" pitchFamily="34" charset="0"/>
                <a:cs typeface="Arial" panose="020B0604020202020204" pitchFamily="34" charset="0"/>
              </a:rPr>
              <a:t> who are Life in Abundance and are against anything that opposes Their Eternal Life</a:t>
            </a:r>
            <a:r>
              <a:rPr lang="en-US" sz="1100" dirty="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Those that resurrect for Eternal Life, are those that love Christ, showing Their love, taking our cross and following Christ wherever Her Spirit goes.</a:t>
            </a:r>
          </a:p>
          <a:p>
            <a:endParaRPr lang="en-US" sz="1000" dirty="0">
              <a:latin typeface="Arial" panose="020B0604020202020204" pitchFamily="34" charset="0"/>
              <a:cs typeface="Arial" panose="020B0604020202020204" pitchFamily="34" charset="0"/>
            </a:endParaRPr>
          </a:p>
          <a:p>
            <a:pPr algn="ctr"/>
            <a:r>
              <a:rPr lang="en-US" sz="1600" b="1" dirty="0">
                <a:solidFill>
                  <a:srgbClr val="AC230C"/>
                </a:solidFill>
                <a:latin typeface="Arial" panose="020B0604020202020204" pitchFamily="34" charset="0"/>
                <a:cs typeface="Arial" panose="020B0604020202020204" pitchFamily="34" charset="0"/>
              </a:rPr>
              <a:t>We are firm and constant in the love, power, and  self control of God, MelquisedecLisbet.  Amen Hallelujah!</a:t>
            </a:r>
          </a:p>
        </p:txBody>
      </p:sp>
      <p:sp>
        <p:nvSpPr>
          <p:cNvPr id="28" name="Rectangle 27"/>
          <p:cNvSpPr/>
          <p:nvPr/>
        </p:nvSpPr>
        <p:spPr>
          <a:xfrm>
            <a:off x="980728" y="785200"/>
            <a:ext cx="4896544" cy="400110"/>
          </a:xfrm>
          <a:prstGeom prst="rect">
            <a:avLst/>
          </a:prstGeom>
        </p:spPr>
        <p:txBody>
          <a:bodyPr wrap="square">
            <a:spAutoFit/>
          </a:bodyPr>
          <a:lstStyle/>
          <a:p>
            <a:pPr algn="ctr" eaLnBrk="1" hangingPunct="1"/>
            <a:r>
              <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2000" b="1" u="sng">
                <a:latin typeface="Chaparral Pro Light" panose="02060403030505090203" pitchFamily="18" charset="0"/>
              </a:rPr>
              <a:t>311 The Resurrection and Death P3</a:t>
            </a:r>
            <a:endPar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9" name="Picture 8">
            <a:extLst>
              <a:ext uri="{FF2B5EF4-FFF2-40B4-BE49-F238E27FC236}">
                <a16:creationId xmlns:a16="http://schemas.microsoft.com/office/drawing/2014/main" id="{7C9C968C-8E68-44B2-ABA4-AF56F5446203}"/>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11125" y="1994957"/>
            <a:ext cx="631812" cy="397545"/>
          </a:xfrm>
          <a:prstGeom prst="rect">
            <a:avLst/>
          </a:prstGeom>
        </p:spPr>
      </p:pic>
      <p:pic>
        <p:nvPicPr>
          <p:cNvPr id="3" name="Picture 2">
            <a:extLst>
              <a:ext uri="{FF2B5EF4-FFF2-40B4-BE49-F238E27FC236}">
                <a16:creationId xmlns:a16="http://schemas.microsoft.com/office/drawing/2014/main" id="{DC0F6920-FA4B-4038-B79F-2AC013E47ED3}"/>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130619" y="1177877"/>
            <a:ext cx="738505" cy="565026"/>
          </a:xfrm>
          <a:prstGeom prst="rect">
            <a:avLst/>
          </a:prstGeom>
        </p:spPr>
      </p:pic>
      <p:pic>
        <p:nvPicPr>
          <p:cNvPr id="4" name="Picture 3">
            <a:extLst>
              <a:ext uri="{FF2B5EF4-FFF2-40B4-BE49-F238E27FC236}">
                <a16:creationId xmlns:a16="http://schemas.microsoft.com/office/drawing/2014/main" id="{4F2834AA-9A15-48AD-B4A5-333875A8A7A4}"/>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228099" y="8578974"/>
            <a:ext cx="738505" cy="565026"/>
          </a:xfrm>
          <a:prstGeom prst="rect">
            <a:avLst/>
          </a:prstGeom>
        </p:spPr>
      </p:pic>
      <p:pic>
        <p:nvPicPr>
          <p:cNvPr id="5" name="Picture 4">
            <a:extLst>
              <a:ext uri="{FF2B5EF4-FFF2-40B4-BE49-F238E27FC236}">
                <a16:creationId xmlns:a16="http://schemas.microsoft.com/office/drawing/2014/main" id="{CA57E840-2F65-41AB-BED3-F372035F7B88}"/>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11125" y="8599680"/>
            <a:ext cx="738505" cy="565026"/>
          </a:xfrm>
          <a:prstGeom prst="rect">
            <a:avLst/>
          </a:prstGeom>
        </p:spPr>
      </p:pic>
      <p:pic>
        <p:nvPicPr>
          <p:cNvPr id="11" name="Picture 10">
            <a:extLst>
              <a:ext uri="{FF2B5EF4-FFF2-40B4-BE49-F238E27FC236}">
                <a16:creationId xmlns:a16="http://schemas.microsoft.com/office/drawing/2014/main" id="{DFA5D5E7-6A71-49CB-AF65-EFE8BC5A069C}"/>
              </a:ext>
            </a:extLst>
          </p:cNvPr>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3708" y="1691082"/>
            <a:ext cx="6450057" cy="6740307"/>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lesson:</a:t>
            </a:r>
          </a:p>
          <a:p>
            <a:pPr marL="169863" indent="-169863">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for the younger children</a:t>
            </a:r>
          </a:p>
          <a:p>
            <a:pPr marL="169863" indent="-169863">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 1 and 4 for the older children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The parent gives a brief introduction to the topic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a:t>
            </a:r>
            <a:endParaRPr lang="en-US" sz="1200" dirty="0">
              <a:solidFill>
                <a:srgbClr val="00B0F0"/>
              </a:solidFill>
              <a:latin typeface="Arial" panose="020B0604020202020204" pitchFamily="34" charset="0"/>
              <a:cs typeface="Arial" panose="020B0604020202020204" pitchFamily="34" charset="0"/>
            </a:endParaRPr>
          </a:p>
          <a:p>
            <a:pPr marL="169863" lvl="1" indent="-169863">
              <a:buFont typeface="+mj-lt"/>
              <a:buAutoNum type="arabicPeriod"/>
            </a:pPr>
            <a:r>
              <a:rPr lang="en-US" sz="1200" dirty="0">
                <a:latin typeface="Arial" panose="020B0604020202020204" pitchFamily="34" charset="0"/>
                <a:cs typeface="Arial" panose="020B0604020202020204" pitchFamily="34" charset="0"/>
              </a:rPr>
              <a:t>What does the Beginning and the End mean? </a:t>
            </a:r>
            <a:r>
              <a:rPr lang="en-US" sz="1200" b="1" dirty="0">
                <a:solidFill>
                  <a:srgbClr val="AC230C"/>
                </a:solidFill>
                <a:latin typeface="Arial" panose="020B0604020202020204" pitchFamily="34" charset="0"/>
                <a:cs typeface="Arial" panose="020B0604020202020204" pitchFamily="34" charset="0"/>
              </a:rPr>
              <a:t>The Beginning refers to the spiritual creation and the End refers to death.</a:t>
            </a:r>
            <a:endParaRPr lang="en-US" sz="1200" b="1" dirty="0">
              <a:solidFill>
                <a:schemeClr val="accent6">
                  <a:lumMod val="50000"/>
                </a:schemeClr>
              </a:solidFill>
              <a:latin typeface="Arial" panose="020B0604020202020204" pitchFamily="34" charset="0"/>
              <a:cs typeface="Arial" panose="020B0604020202020204" pitchFamily="34" charset="0"/>
            </a:endParaRPr>
          </a:p>
          <a:p>
            <a:pPr marL="168275" lvl="1" indent="-168275"/>
            <a:r>
              <a:rPr lang="en-US" sz="1200" dirty="0">
                <a:latin typeface="Arial" panose="020B0604020202020204" pitchFamily="34" charset="0"/>
                <a:cs typeface="Arial" panose="020B0604020202020204" pitchFamily="34" charset="0"/>
              </a:rPr>
              <a:t>2.Why does Christ reveal everything that is hidden in our mind? </a:t>
            </a:r>
            <a:r>
              <a:rPr lang="en-US" sz="1200" b="1" dirty="0">
                <a:solidFill>
                  <a:srgbClr val="AC230C"/>
                </a:solidFill>
                <a:latin typeface="Arial" panose="020B0604020202020204" pitchFamily="34" charset="0"/>
                <a:cs typeface="Arial" panose="020B0604020202020204" pitchFamily="34" charset="0"/>
              </a:rPr>
              <a:t>To be able to identify the enemies and to be able to conquer them like God demands.  </a:t>
            </a:r>
          </a:p>
          <a:p>
            <a:pPr marL="0" lvl="1"/>
            <a:r>
              <a:rPr lang="en-US" sz="1200" dirty="0">
                <a:latin typeface="Arial" panose="020B0604020202020204" pitchFamily="34" charset="0"/>
                <a:cs typeface="Arial" panose="020B0604020202020204" pitchFamily="34" charset="0"/>
              </a:rPr>
              <a:t>3. What are the mountains that form in the mind? </a:t>
            </a:r>
            <a:r>
              <a:rPr lang="en-US" sz="1200" b="1" dirty="0">
                <a:solidFill>
                  <a:srgbClr val="AC230C"/>
                </a:solidFill>
                <a:latin typeface="Arial" panose="020B0604020202020204" pitchFamily="34" charset="0"/>
                <a:cs typeface="Arial" panose="020B0604020202020204" pitchFamily="34" charset="0"/>
              </a:rPr>
              <a:t>The bad thoughts, attitudes, and  </a:t>
            </a:r>
          </a:p>
          <a:p>
            <a:pPr marL="0" lvl="1"/>
            <a:r>
              <a:rPr lang="en-US" sz="1200" b="1" dirty="0">
                <a:solidFill>
                  <a:srgbClr val="AC230C"/>
                </a:solidFill>
                <a:latin typeface="Arial" panose="020B0604020202020204" pitchFamily="34" charset="0"/>
                <a:cs typeface="Arial" panose="020B0604020202020204" pitchFamily="34" charset="0"/>
              </a:rPr>
              <a:t>    unpleasing things. Everything that tries to rob us of what God gave us.</a:t>
            </a:r>
          </a:p>
          <a:p>
            <a:pPr marL="0" lvl="1"/>
            <a:endParaRPr lang="en-US" sz="1200" dirty="0">
              <a:solidFill>
                <a:srgbClr val="00B0F0"/>
              </a:solidFill>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Activity: Spider Hat</a:t>
            </a:r>
          </a:p>
          <a:p>
            <a:pPr marL="0" lvl="1"/>
            <a:r>
              <a:rPr lang="en-US" sz="1200" dirty="0">
                <a:latin typeface="Arial" panose="020B0604020202020204" pitchFamily="34" charset="0"/>
                <a:cs typeface="Arial" panose="020B0604020202020204" pitchFamily="34" charset="0"/>
              </a:rPr>
              <a:t>The children will make a spider hat to play with. </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Cut 2 black strips for headband 2” wide by 12” long.</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Overlap the strips a little and staple them to fit the size of the holy angels head</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Cut 8 strips of 1-1/2” wide  x 9” long for the legs </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Glue or staple them to the headband</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Cut 2 large black circles for the eyes.  Use the patterns on page 3</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Cut 2 medium orange circles for the eyes. Use the patterns on page 3</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Cut 2 small black circles for the eyes.  Use the pattern on page 3</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Glue the orange circles on the big black circles</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Glue the small black circles on the orange circles </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Glue the eyes on the headband</a:t>
            </a:r>
          </a:p>
          <a:p>
            <a:pPr marL="1714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Cut the bow pattern on page 3 and trace it over </a:t>
            </a:r>
            <a:r>
              <a:rPr lang="en-US" sz="1200" dirty="0" err="1">
                <a:latin typeface="Arial" panose="020B0604020202020204" pitchFamily="34" charset="0"/>
                <a:cs typeface="Arial" panose="020B0604020202020204" pitchFamily="34" charset="0"/>
              </a:rPr>
              <a:t>over</a:t>
            </a:r>
            <a:r>
              <a:rPr lang="en-US" sz="1200" dirty="0">
                <a:latin typeface="Arial" panose="020B0604020202020204" pitchFamily="34" charset="0"/>
                <a:cs typeface="Arial" panose="020B0604020202020204" pitchFamily="34" charset="0"/>
              </a:rPr>
              <a:t> construction paper or use that one and glue to the headband (Optional for the girls)</a:t>
            </a:r>
          </a:p>
          <a:p>
            <a:pPr marL="228600" lvl="1" indent="-228600">
              <a:buFont typeface="+mj-lt"/>
              <a:buAutoNum type="arabicPeriod"/>
            </a:pPr>
            <a:endParaRPr lang="en-US" sz="1200" dirty="0">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Black construction paper</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Orange construction paper		            Example</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Purple/green/red construction paper for the bow</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Scissors</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Pencils</a:t>
            </a:r>
          </a:p>
          <a:p>
            <a:pPr marL="285750" lvl="1"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Glue or stapler</a:t>
            </a:r>
          </a:p>
          <a:p>
            <a:pPr marL="285750" lvl="1"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1628800" y="1275159"/>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4" name="Picture 3">
            <a:extLst>
              <a:ext uri="{FF2B5EF4-FFF2-40B4-BE49-F238E27FC236}">
                <a16:creationId xmlns:a16="http://schemas.microsoft.com/office/drawing/2014/main" id="{41079B5A-FE21-4237-A921-10CA0BFD7A0E}"/>
              </a:ext>
            </a:extLst>
          </p:cNvPr>
          <p:cNvPicPr>
            <a:picLocks noChangeAspect="1"/>
          </p:cNvPicPr>
          <p:nvPr/>
        </p:nvPicPr>
        <p:blipFill rotWithShape="1">
          <a:blip r:embed="rId3">
            <a:extLst>
              <a:ext uri="{28A0092B-C50C-407E-A947-70E740481C1C}">
                <a14:useLocalDpi xmlns:a14="http://schemas.microsoft.com/office/drawing/2010/main" val="0"/>
              </a:ext>
            </a:extLst>
          </a:blip>
          <a:srcRect l="48422" t="12104" b="35115"/>
          <a:stretch/>
        </p:blipFill>
        <p:spPr>
          <a:xfrm rot="16200000">
            <a:off x="5315408" y="7374265"/>
            <a:ext cx="1401285" cy="1347112"/>
          </a:xfrm>
          <a:prstGeom prst="rect">
            <a:avLst/>
          </a:prstGeom>
        </p:spPr>
      </p:pic>
      <p:pic>
        <p:nvPicPr>
          <p:cNvPr id="8" name="Picture 7">
            <a:extLst>
              <a:ext uri="{FF2B5EF4-FFF2-40B4-BE49-F238E27FC236}">
                <a16:creationId xmlns:a16="http://schemas.microsoft.com/office/drawing/2014/main" id="{727B251B-A340-41B3-AF88-9CAF0149F08E}"/>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a:extLst>
              <a:ext uri="{FF2B5EF4-FFF2-40B4-BE49-F238E27FC236}">
                <a16:creationId xmlns:a16="http://schemas.microsoft.com/office/drawing/2014/main" id="{7D34FCD8-28E6-453C-B5AE-A506597771A1}"/>
              </a:ext>
            </a:extLst>
          </p:cNvPr>
          <p:cNvSpPr/>
          <p:nvPr/>
        </p:nvSpPr>
        <p:spPr>
          <a:xfrm>
            <a:off x="980728" y="785200"/>
            <a:ext cx="4896544" cy="400110"/>
          </a:xfrm>
          <a:prstGeom prst="rect">
            <a:avLst/>
          </a:prstGeom>
        </p:spPr>
        <p:txBody>
          <a:bodyPr wrap="square">
            <a:spAutoFit/>
          </a:bodyPr>
          <a:lstStyle/>
          <a:p>
            <a:pPr algn="ctr" eaLnBrk="1" hangingPunct="1"/>
            <a:r>
              <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2000" b="1" u="sng">
                <a:latin typeface="Chaparral Pro Light" panose="02060403030505090203" pitchFamily="18" charset="0"/>
              </a:rPr>
              <a:t>311 The Resurrection and Death P3</a:t>
            </a:r>
            <a:endPar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3" name="TextBox 2"/>
          <p:cNvSpPr txBox="1"/>
          <p:nvPr/>
        </p:nvSpPr>
        <p:spPr>
          <a:xfrm>
            <a:off x="339918" y="5004048"/>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pic>
        <p:nvPicPr>
          <p:cNvPr id="2" name="Picture 1">
            <a:extLst>
              <a:ext uri="{FF2B5EF4-FFF2-40B4-BE49-F238E27FC236}">
                <a16:creationId xmlns:a16="http://schemas.microsoft.com/office/drawing/2014/main" id="{27F960B4-188A-42A2-9331-D39C71D5736C}"/>
              </a:ext>
            </a:extLst>
          </p:cNvPr>
          <p:cNvPicPr>
            <a:picLocks noChangeAspect="1"/>
          </p:cNvPicPr>
          <p:nvPr/>
        </p:nvPicPr>
        <p:blipFill rotWithShape="1">
          <a:blip r:embed="rId3">
            <a:extLst>
              <a:ext uri="{28A0092B-C50C-407E-A947-70E740481C1C}">
                <a14:useLocalDpi xmlns:a14="http://schemas.microsoft.com/office/drawing/2010/main" val="0"/>
              </a:ext>
            </a:extLst>
          </a:blip>
          <a:srcRect l="48422" t="12104" b="35115"/>
          <a:stretch/>
        </p:blipFill>
        <p:spPr>
          <a:xfrm rot="16200000">
            <a:off x="4566579" y="6846925"/>
            <a:ext cx="2068124" cy="2183041"/>
          </a:xfrm>
          <a:prstGeom prst="rect">
            <a:avLst/>
          </a:prstGeom>
        </p:spPr>
      </p:pic>
      <p:sp>
        <p:nvSpPr>
          <p:cNvPr id="5" name="Oval 4">
            <a:extLst>
              <a:ext uri="{FF2B5EF4-FFF2-40B4-BE49-F238E27FC236}">
                <a16:creationId xmlns:a16="http://schemas.microsoft.com/office/drawing/2014/main" id="{69CF12E9-18E6-4FBB-9905-E418298419B6}"/>
              </a:ext>
            </a:extLst>
          </p:cNvPr>
          <p:cNvSpPr/>
          <p:nvPr/>
        </p:nvSpPr>
        <p:spPr>
          <a:xfrm>
            <a:off x="249908" y="1680466"/>
            <a:ext cx="2314996" cy="20254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F763B0C-ED87-4E92-AB19-468DFBA8204F}"/>
              </a:ext>
            </a:extLst>
          </p:cNvPr>
          <p:cNvSpPr/>
          <p:nvPr/>
        </p:nvSpPr>
        <p:spPr>
          <a:xfrm>
            <a:off x="415846" y="4362691"/>
            <a:ext cx="1823572" cy="140884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40FFB3F-DE2F-4F9B-9F45-3CE271B68AB5}"/>
              </a:ext>
            </a:extLst>
          </p:cNvPr>
          <p:cNvSpPr/>
          <p:nvPr/>
        </p:nvSpPr>
        <p:spPr>
          <a:xfrm>
            <a:off x="5500318" y="4137262"/>
            <a:ext cx="1021989" cy="7963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978BD4A-50A1-45CE-BFB4-65D3A98F07AF}"/>
              </a:ext>
            </a:extLst>
          </p:cNvPr>
          <p:cNvSpPr/>
          <p:nvPr/>
        </p:nvSpPr>
        <p:spPr>
          <a:xfrm>
            <a:off x="5522186" y="5373380"/>
            <a:ext cx="1021989" cy="79631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25389D96-B8A0-4301-93B0-5FE7C7C9B2F4}"/>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39918" y="7051630"/>
            <a:ext cx="3336032" cy="1668016"/>
          </a:xfrm>
          <a:prstGeom prst="rect">
            <a:avLst/>
          </a:prstGeom>
        </p:spPr>
      </p:pic>
      <p:sp>
        <p:nvSpPr>
          <p:cNvPr id="22" name="Oval 21">
            <a:extLst>
              <a:ext uri="{FF2B5EF4-FFF2-40B4-BE49-F238E27FC236}">
                <a16:creationId xmlns:a16="http://schemas.microsoft.com/office/drawing/2014/main" id="{D277FC00-861E-4178-A485-A61843462FBE}"/>
              </a:ext>
            </a:extLst>
          </p:cNvPr>
          <p:cNvSpPr/>
          <p:nvPr/>
        </p:nvSpPr>
        <p:spPr>
          <a:xfrm>
            <a:off x="3418260" y="1733590"/>
            <a:ext cx="2314996" cy="202549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EFF1227-087F-4C0F-ACCF-D69D2F746E10}"/>
              </a:ext>
            </a:extLst>
          </p:cNvPr>
          <p:cNvSpPr/>
          <p:nvPr/>
        </p:nvSpPr>
        <p:spPr>
          <a:xfrm>
            <a:off x="2958082" y="4328448"/>
            <a:ext cx="1823572" cy="140884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103EAAB1-47FF-44D4-8AB7-58A825C5CF3B}"/>
              </a:ext>
            </a:extLst>
          </p:cNvPr>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tangle 16">
            <a:extLst>
              <a:ext uri="{FF2B5EF4-FFF2-40B4-BE49-F238E27FC236}">
                <a16:creationId xmlns:a16="http://schemas.microsoft.com/office/drawing/2014/main" id="{C5717827-3926-4157-A574-AAD7C216032F}"/>
              </a:ext>
            </a:extLst>
          </p:cNvPr>
          <p:cNvSpPr/>
          <p:nvPr/>
        </p:nvSpPr>
        <p:spPr>
          <a:xfrm>
            <a:off x="980728" y="785200"/>
            <a:ext cx="4896544" cy="400110"/>
          </a:xfrm>
          <a:prstGeom prst="rect">
            <a:avLst/>
          </a:prstGeom>
        </p:spPr>
        <p:txBody>
          <a:bodyPr wrap="square">
            <a:spAutoFit/>
          </a:bodyPr>
          <a:lstStyle/>
          <a:p>
            <a:pPr algn="ctr" eaLnBrk="1" hangingPunct="1"/>
            <a:r>
              <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2000" b="1" u="sng">
                <a:latin typeface="Chaparral Pro Light" panose="02060403030505090203" pitchFamily="18" charset="0"/>
              </a:rPr>
              <a:t>311 The Resurrection and Death P3</a:t>
            </a:r>
            <a:endPar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3" name="TextBox 2"/>
          <p:cNvSpPr txBox="1"/>
          <p:nvPr/>
        </p:nvSpPr>
        <p:spPr>
          <a:xfrm>
            <a:off x="339918" y="5004048"/>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pic>
        <p:nvPicPr>
          <p:cNvPr id="7" name="Picture 6">
            <a:extLst>
              <a:ext uri="{FF2B5EF4-FFF2-40B4-BE49-F238E27FC236}">
                <a16:creationId xmlns:a16="http://schemas.microsoft.com/office/drawing/2014/main" id="{23D2E524-12E7-47E9-9521-8992435D95A0}"/>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a:extLst>
              <a:ext uri="{FF2B5EF4-FFF2-40B4-BE49-F238E27FC236}">
                <a16:creationId xmlns:a16="http://schemas.microsoft.com/office/drawing/2014/main" id="{45035966-945D-428A-818D-A900D134C5D1}"/>
              </a:ext>
            </a:extLst>
          </p:cNvPr>
          <p:cNvSpPr/>
          <p:nvPr/>
        </p:nvSpPr>
        <p:spPr>
          <a:xfrm>
            <a:off x="980728" y="785200"/>
            <a:ext cx="4896544" cy="400110"/>
          </a:xfrm>
          <a:prstGeom prst="rect">
            <a:avLst/>
          </a:prstGeom>
        </p:spPr>
        <p:txBody>
          <a:bodyPr wrap="square">
            <a:spAutoFit/>
          </a:bodyPr>
          <a:lstStyle/>
          <a:p>
            <a:pPr algn="ctr" eaLnBrk="1" hangingPunct="1"/>
            <a:r>
              <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2000" b="1" u="sng">
                <a:latin typeface="Chaparral Pro Light" panose="02060403030505090203" pitchFamily="18" charset="0"/>
              </a:rPr>
              <a:t>311 The Resurrection and Death P3</a:t>
            </a:r>
            <a:endPar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9" name="Picture 8">
            <a:extLst>
              <a:ext uri="{FF2B5EF4-FFF2-40B4-BE49-F238E27FC236}">
                <a16:creationId xmlns:a16="http://schemas.microsoft.com/office/drawing/2014/main" id="{78A97EA1-1AA7-4633-83E0-DAD8796D2BD9}"/>
              </a:ext>
            </a:extLst>
          </p:cNvPr>
          <p:cNvPicPr/>
          <p:nvPr/>
        </p:nvPicPr>
        <p:blipFill>
          <a:blip r:embed="rId5">
            <a:extLst>
              <a:ext uri="{28A0092B-C50C-407E-A947-70E740481C1C}">
                <a14:useLocalDpi xmlns:a14="http://schemas.microsoft.com/office/drawing/2010/main" val="0"/>
              </a:ext>
            </a:extLst>
          </a:blip>
          <a:stretch>
            <a:fillRect/>
          </a:stretch>
        </p:blipFill>
        <p:spPr>
          <a:xfrm>
            <a:off x="271180" y="1498621"/>
            <a:ext cx="6101744" cy="8778120"/>
          </a:xfrm>
          <a:prstGeom prst="rect">
            <a:avLst/>
          </a:prstGeom>
        </p:spPr>
      </p:pic>
      <p:sp>
        <p:nvSpPr>
          <p:cNvPr id="2" name="TextBox 1">
            <a:extLst>
              <a:ext uri="{FF2B5EF4-FFF2-40B4-BE49-F238E27FC236}">
                <a16:creationId xmlns:a16="http://schemas.microsoft.com/office/drawing/2014/main" id="{1B3B5F74-8A72-4B06-BC9D-C5F9E3B66E4C}"/>
              </a:ext>
            </a:extLst>
          </p:cNvPr>
          <p:cNvSpPr txBox="1"/>
          <p:nvPr/>
        </p:nvSpPr>
        <p:spPr>
          <a:xfrm>
            <a:off x="1919730" y="1313955"/>
            <a:ext cx="3240360" cy="369332"/>
          </a:xfrm>
          <a:prstGeom prst="rect">
            <a:avLst/>
          </a:prstGeom>
          <a:noFill/>
        </p:spPr>
        <p:txBody>
          <a:bodyPr wrap="square" rtlCol="0">
            <a:spAutoFit/>
          </a:bodyPr>
          <a:lstStyle/>
          <a:p>
            <a:r>
              <a:rPr lang="en-US" sz="1600" dirty="0"/>
              <a:t>Holy angels, unscramble the words</a:t>
            </a:r>
            <a:r>
              <a:rPr lang="en-US" dirty="0"/>
              <a:t>.</a:t>
            </a:r>
          </a:p>
        </p:txBody>
      </p:sp>
    </p:spTree>
    <p:extLst>
      <p:ext uri="{BB962C8B-B14F-4D97-AF65-F5344CB8AC3E}">
        <p14:creationId xmlns:p14="http://schemas.microsoft.com/office/powerpoint/2010/main" val="2297960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3" name="TextBox 2"/>
          <p:cNvSpPr txBox="1"/>
          <p:nvPr/>
        </p:nvSpPr>
        <p:spPr>
          <a:xfrm>
            <a:off x="339918" y="5004048"/>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pic>
        <p:nvPicPr>
          <p:cNvPr id="7" name="Picture 6">
            <a:extLst>
              <a:ext uri="{FF2B5EF4-FFF2-40B4-BE49-F238E27FC236}">
                <a16:creationId xmlns:a16="http://schemas.microsoft.com/office/drawing/2014/main" id="{23D2E524-12E7-47E9-9521-8992435D95A0}"/>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36697" y="36737"/>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a:extLst>
              <a:ext uri="{FF2B5EF4-FFF2-40B4-BE49-F238E27FC236}">
                <a16:creationId xmlns:a16="http://schemas.microsoft.com/office/drawing/2014/main" id="{45035966-945D-428A-818D-A900D134C5D1}"/>
              </a:ext>
            </a:extLst>
          </p:cNvPr>
          <p:cNvSpPr/>
          <p:nvPr/>
        </p:nvSpPr>
        <p:spPr>
          <a:xfrm>
            <a:off x="980728" y="785200"/>
            <a:ext cx="4896544" cy="400110"/>
          </a:xfrm>
          <a:prstGeom prst="rect">
            <a:avLst/>
          </a:prstGeom>
        </p:spPr>
        <p:txBody>
          <a:bodyPr wrap="square">
            <a:spAutoFit/>
          </a:bodyPr>
          <a:lstStyle/>
          <a:p>
            <a:pPr algn="ctr" eaLnBrk="1" hangingPunct="1"/>
            <a:r>
              <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rPr>
              <a:t>Lesson #</a:t>
            </a:r>
            <a:r>
              <a:rPr lang="en-US" altLang="es-MX" sz="2000" b="1" u="sng">
                <a:latin typeface="Chaparral Pro Light" panose="02060403030505090203" pitchFamily="18" charset="0"/>
              </a:rPr>
              <a:t>311 The Resurrection and Death P3</a:t>
            </a:r>
            <a:endParaRPr lang="en-US" altLang="es-MX" sz="2000" b="1" u="sng">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9" name="Picture 8">
            <a:extLst>
              <a:ext uri="{FF2B5EF4-FFF2-40B4-BE49-F238E27FC236}">
                <a16:creationId xmlns:a16="http://schemas.microsoft.com/office/drawing/2014/main" id="{B80AF92B-DA04-427C-9336-39E370086B16}"/>
              </a:ext>
            </a:extLst>
          </p:cNvPr>
          <p:cNvPicPr/>
          <p:nvPr/>
        </p:nvPicPr>
        <p:blipFill>
          <a:blip r:embed="rId5">
            <a:extLst>
              <a:ext uri="{28A0092B-C50C-407E-A947-70E740481C1C}">
                <a14:useLocalDpi xmlns:a14="http://schemas.microsoft.com/office/drawing/2010/main" val="0"/>
              </a:ext>
            </a:extLst>
          </a:blip>
          <a:stretch>
            <a:fillRect/>
          </a:stretch>
        </p:blipFill>
        <p:spPr>
          <a:xfrm>
            <a:off x="524096" y="1691680"/>
            <a:ext cx="5667558" cy="7597550"/>
          </a:xfrm>
          <a:prstGeom prst="rect">
            <a:avLst/>
          </a:prstGeom>
        </p:spPr>
      </p:pic>
      <p:sp>
        <p:nvSpPr>
          <p:cNvPr id="11" name="TextBox 10">
            <a:extLst>
              <a:ext uri="{FF2B5EF4-FFF2-40B4-BE49-F238E27FC236}">
                <a16:creationId xmlns:a16="http://schemas.microsoft.com/office/drawing/2014/main" id="{4DEA9676-B94E-48C6-AF18-D1A8110E54C2}"/>
              </a:ext>
            </a:extLst>
          </p:cNvPr>
          <p:cNvSpPr txBox="1"/>
          <p:nvPr/>
        </p:nvSpPr>
        <p:spPr>
          <a:xfrm>
            <a:off x="1919730" y="1313955"/>
            <a:ext cx="3240360" cy="338554"/>
          </a:xfrm>
          <a:prstGeom prst="rect">
            <a:avLst/>
          </a:prstGeom>
          <a:noFill/>
        </p:spPr>
        <p:txBody>
          <a:bodyPr wrap="square" rtlCol="0">
            <a:spAutoFit/>
          </a:bodyPr>
          <a:lstStyle/>
          <a:p>
            <a:pPr algn="ctr"/>
            <a:r>
              <a:rPr lang="en-US" sz="1600" dirty="0"/>
              <a:t>Answers</a:t>
            </a:r>
            <a:endParaRPr lang="en-US" dirty="0"/>
          </a:p>
        </p:txBody>
      </p:sp>
    </p:spTree>
    <p:extLst>
      <p:ext uri="{BB962C8B-B14F-4D97-AF65-F5344CB8AC3E}">
        <p14:creationId xmlns:p14="http://schemas.microsoft.com/office/powerpoint/2010/main" val="4280731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1183668</TotalTime>
  <Words>1001</Words>
  <Application>Microsoft Office PowerPoint</Application>
  <PresentationFormat>On-screen Show (4:3)</PresentationFormat>
  <Paragraphs>59</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Gothic</vt:lpstr>
      <vt:lpstr>Chaparral Pro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8597</cp:revision>
  <cp:lastPrinted>2018-09-10T19:54:12Z</cp:lastPrinted>
  <dcterms:created xsi:type="dcterms:W3CDTF">2011-04-01T14:17:38Z</dcterms:created>
  <dcterms:modified xsi:type="dcterms:W3CDTF">2020-10-24T12:52:35Z</dcterms:modified>
</cp:coreProperties>
</file>