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84"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178317"/>
    <a:srgbClr val="A51B46"/>
    <a:srgbClr val="AF419F"/>
    <a:srgbClr val="F81D06"/>
    <a:srgbClr val="F26A1E"/>
    <a:srgbClr val="2006BA"/>
    <a:srgbClr val="F6BB00"/>
    <a:srgbClr val="F2B800"/>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2" autoAdjust="0"/>
    <p:restoredTop sz="94291" autoAdjust="0"/>
  </p:normalViewPr>
  <p:slideViewPr>
    <p:cSldViewPr>
      <p:cViewPr>
        <p:scale>
          <a:sx n="100" d="100"/>
          <a:sy n="100" d="100"/>
        </p:scale>
        <p:origin x="1364" y="-4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4/02/2021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4/02/2021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hyperlink" Target="https://pixabay.com/en/music-note-melody-lilac-309675/" TargetMode="External"/><Relationship Id="rId3" Type="http://schemas.openxmlformats.org/officeDocument/2006/relationships/image" Target="../media/image1.png"/><Relationship Id="rId7" Type="http://schemas.openxmlformats.org/officeDocument/2006/relationships/hyperlink" Target="https://pixabay.com/en/music-notes-melody-sound-2028528/" TargetMode="Externa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hyperlink" Target="https://pixabay.com/en/note-music-musical-sound-melody-156139/" TargetMode="External"/><Relationship Id="rId5" Type="http://schemas.openxmlformats.org/officeDocument/2006/relationships/image" Target="../media/image2.png"/><Relationship Id="rId15" Type="http://schemas.openxmlformats.org/officeDocument/2006/relationships/hyperlink" Target="https://pixabay.com/en/note-scores-eight-semiquaver-music-1841098/" TargetMode="External"/><Relationship Id="rId10" Type="http://schemas.openxmlformats.org/officeDocument/2006/relationships/image" Target="../media/image5.png"/><Relationship Id="rId4" Type="http://schemas.microsoft.com/office/2007/relationships/hdphoto" Target="../media/hdphoto1.wdp"/><Relationship Id="rId9" Type="http://schemas.openxmlformats.org/officeDocument/2006/relationships/hyperlink" Target="https://pixabay.com/en/treble-clef-note-staff-colored-1841082/" TargetMode="External"/><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needpix.com/photo/1079245/frame-photo-announcement-picture-frame-design-border-picture-frame-isolated-music-musical" TargetMode="External"/><Relationship Id="rId5" Type="http://schemas.openxmlformats.org/officeDocument/2006/relationships/image" Target="../media/image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AC3059FA-3CC0-4A5B-B717-217C460ED448}"/>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426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0" y="972761"/>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a:t>
            </a:r>
            <a:r>
              <a:rPr lang="es-CR" altLang="es-MX" sz="1100" b="1" dirty="0" err="1"/>
              <a:t>MelquisedecLisbet</a:t>
            </a:r>
            <a:r>
              <a:rPr lang="es-CR" altLang="es-MX" sz="1100" b="1" dirty="0"/>
              <a: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7" name="68 Rectángulo"/>
          <p:cNvSpPr>
            <a:spLocks noChangeArrowheads="1"/>
          </p:cNvSpPr>
          <p:nvPr/>
        </p:nvSpPr>
        <p:spPr bwMode="auto">
          <a:xfrm>
            <a:off x="168641" y="1526479"/>
            <a:ext cx="6575040" cy="7825219"/>
          </a:xfrm>
          <a:prstGeom prst="rect">
            <a:avLst/>
          </a:prstGeom>
          <a:solidFill>
            <a:schemeClr val="bg1"/>
          </a:solidFill>
          <a:ln w="38100">
            <a:noFill/>
            <a:prstDash val="lgDashDot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Wise brothers and sister</a:t>
            </a:r>
            <a:r>
              <a:rPr lang="en-US" sz="1150" dirty="0">
                <a:latin typeface="Arial" panose="020B0604020202020204" pitchFamily="34" charset="0"/>
                <a:cs typeface="Arial" panose="020B0604020202020204" pitchFamily="34" charset="0"/>
              </a:rPr>
              <a:t>s, today our Mother Lisbet explains how the world sings a very popular song that talks about God the Mother “</a:t>
            </a:r>
            <a:r>
              <a:rPr lang="en-US" sz="1150" dirty="0" err="1">
                <a:latin typeface="Arial" panose="020B0604020202020204" pitchFamily="34" charset="0"/>
                <a:cs typeface="Arial" panose="020B0604020202020204" pitchFamily="34" charset="0"/>
              </a:rPr>
              <a:t>Jerusalema</a:t>
            </a:r>
            <a:r>
              <a:rPr lang="en-US" sz="1150" dirty="0">
                <a:latin typeface="Arial" panose="020B0604020202020204" pitchFamily="34" charset="0"/>
                <a:cs typeface="Arial" panose="020B0604020202020204" pitchFamily="34" charset="0"/>
              </a:rPr>
              <a:t>” – New Jerusalem.</a:t>
            </a:r>
          </a:p>
          <a:p>
            <a:pPr algn="ctr"/>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This song is written in the language Venda, which is a Bantu language, from South Africa. The writer of the song says that this song “</a:t>
            </a:r>
            <a:r>
              <a:rPr lang="en-US" sz="1150" dirty="0" err="1">
                <a:latin typeface="Arial" panose="020B0604020202020204" pitchFamily="34" charset="0"/>
                <a:cs typeface="Arial" panose="020B0604020202020204" pitchFamily="34" charset="0"/>
              </a:rPr>
              <a:t>Jerusalema</a:t>
            </a:r>
            <a:r>
              <a:rPr lang="en-US" sz="1150" dirty="0">
                <a:latin typeface="Arial" panose="020B0604020202020204" pitchFamily="34" charset="0"/>
                <a:cs typeface="Arial" panose="020B0604020202020204" pitchFamily="34" charset="0"/>
              </a:rPr>
              <a:t>” is to give the world hope. That it is a healing song and makes people happy and is inspired by the biblical interpretation of the concept of God the Mother.</a:t>
            </a:r>
          </a:p>
          <a:p>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We know that the New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is our Mother, Christ Lisbet. Let’s look at some details from the song to see how it relates to Christ Lisbet:</a:t>
            </a:r>
          </a:p>
          <a:p>
            <a:pPr marL="171450" indent="-171450">
              <a:buFont typeface="Arial" panose="020B0604020202020204" pitchFamily="34" charset="0"/>
              <a:buChar char="♫"/>
            </a:pPr>
            <a:r>
              <a:rPr lang="en-US" sz="1150" dirty="0">
                <a:latin typeface="Arial" panose="020B0604020202020204" pitchFamily="34" charset="0"/>
                <a:cs typeface="Arial" panose="020B0604020202020204" pitchFamily="34" charset="0"/>
              </a:rPr>
              <a:t>The lyrics talk about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as the Celestial City, that is in Communion with God</a:t>
            </a:r>
          </a:p>
          <a:p>
            <a:pPr marL="171450" indent="-171450">
              <a:buFont typeface="Arial" panose="020B0604020202020204" pitchFamily="34" charset="0"/>
              <a:buChar char="♫"/>
            </a:pPr>
            <a:r>
              <a:rPr lang="en-US" sz="1150" dirty="0">
                <a:latin typeface="Arial" panose="020B0604020202020204" pitchFamily="34" charset="0"/>
                <a:cs typeface="Arial" panose="020B0604020202020204" pitchFamily="34" charset="0"/>
              </a:rPr>
              <a:t>It is an anthem for Life, that sings to the City of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as a Fraternal Place for all the world. </a:t>
            </a:r>
          </a:p>
          <a:p>
            <a:pPr marL="171450" indent="-171450">
              <a:buFont typeface="Arial" panose="020B0604020202020204" pitchFamily="34" charset="0"/>
              <a:buChar char="♫"/>
            </a:pPr>
            <a:r>
              <a:rPr lang="en-US" sz="1150" dirty="0">
                <a:latin typeface="Arial" panose="020B0604020202020204" pitchFamily="34" charset="0"/>
                <a:cs typeface="Arial" panose="020B0604020202020204" pitchFamily="34" charset="0"/>
              </a:rPr>
              <a:t>It talks about </a:t>
            </a:r>
            <a:r>
              <a:rPr lang="en-US" sz="1150" dirty="0" err="1">
                <a:latin typeface="Arial" panose="020B0604020202020204" pitchFamily="34" charset="0"/>
                <a:cs typeface="Arial" panose="020B0604020202020204" pitchFamily="34" charset="0"/>
              </a:rPr>
              <a:t>Jerusalema</a:t>
            </a:r>
            <a:r>
              <a:rPr lang="en-US" sz="1150" dirty="0">
                <a:latin typeface="Arial" panose="020B0604020202020204" pitchFamily="34" charset="0"/>
                <a:cs typeface="Arial" panose="020B0604020202020204" pitchFamily="34" charset="0"/>
              </a:rPr>
              <a:t> protecting them, like saying in these times: Protect us from this earthly world because there are many things happening in the Nations.</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What is </a:t>
            </a:r>
            <a:r>
              <a:rPr lang="en-US" sz="1150" dirty="0" err="1">
                <a:latin typeface="Arial" panose="020B0604020202020204" pitchFamily="34" charset="0"/>
                <a:cs typeface="Arial" panose="020B0604020202020204" pitchFamily="34" charset="0"/>
              </a:rPr>
              <a:t>Jerusalema</a:t>
            </a:r>
            <a:r>
              <a:rPr lang="en-US" sz="1150" dirty="0">
                <a:latin typeface="Arial" panose="020B0604020202020204" pitchFamily="34" charset="0"/>
                <a:cs typeface="Arial" panose="020B0604020202020204" pitchFamily="34" charset="0"/>
              </a:rPr>
              <a:t> in the bible?</a:t>
            </a:r>
          </a:p>
          <a:p>
            <a:r>
              <a:rPr lang="en-US" sz="1150" dirty="0">
                <a:latin typeface="Arial" panose="020B0604020202020204" pitchFamily="34" charset="0"/>
                <a:cs typeface="Arial" panose="020B0604020202020204" pitchFamily="34" charset="0"/>
              </a:rPr>
              <a:t>In the bible, the New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is also called: The Tabernacle of God, Sacred City, City of God,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Heavenly Mother,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of Above and Zion. It is a City, either literal or figurative, that represents a physical Reconstruction or a Spiritual restoration. </a:t>
            </a:r>
          </a:p>
          <a:p>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Going back to what we talked about before, we can say that the song “</a:t>
            </a:r>
            <a:r>
              <a:rPr lang="en-US" sz="1150" dirty="0" err="1">
                <a:latin typeface="Arial" panose="020B0604020202020204" pitchFamily="34" charset="0"/>
                <a:cs typeface="Arial" panose="020B0604020202020204" pitchFamily="34" charset="0"/>
              </a:rPr>
              <a:t>Jerusalema</a:t>
            </a:r>
            <a:r>
              <a:rPr lang="en-US" sz="1150" dirty="0">
                <a:latin typeface="Arial" panose="020B0604020202020204" pitchFamily="34" charset="0"/>
                <a:cs typeface="Arial" panose="020B0604020202020204" pitchFamily="34" charset="0"/>
              </a:rPr>
              <a:t>” (Celestial </a:t>
            </a:r>
            <a:r>
              <a:rPr lang="en-US" sz="1150" dirty="0" err="1">
                <a:latin typeface="Arial" panose="020B0604020202020204" pitchFamily="34" charset="0"/>
                <a:cs typeface="Arial" panose="020B0604020202020204" pitchFamily="34" charset="0"/>
              </a:rPr>
              <a:t>JeruSalem</a:t>
            </a:r>
            <a:r>
              <a:rPr lang="en-US" sz="1150" dirty="0">
                <a:latin typeface="Arial" panose="020B0604020202020204" pitchFamily="34" charset="0"/>
                <a:cs typeface="Arial" panose="020B0604020202020204" pitchFamily="34" charset="0"/>
              </a:rPr>
              <a:t>), that is dedicated to Someone that is Present, speaks of our Mother Christ Lisbet.</a:t>
            </a:r>
          </a:p>
          <a:p>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The Prophecy of Christ Lisbet is being fulfilled, of New Earth and New Heavens.</a:t>
            </a:r>
          </a:p>
          <a:p>
            <a:r>
              <a:rPr lang="en-US" sz="1150" b="1" dirty="0">
                <a:latin typeface="Arial" panose="020B0604020202020204" pitchFamily="34" charset="0"/>
                <a:cs typeface="Arial" panose="020B0604020202020204" pitchFamily="34" charset="0"/>
              </a:rPr>
              <a:t>New Earth</a:t>
            </a:r>
            <a:r>
              <a:rPr lang="en-US" sz="1150" dirty="0">
                <a:latin typeface="Arial" panose="020B0604020202020204" pitchFamily="34" charset="0"/>
                <a:cs typeface="Arial" panose="020B0604020202020204" pitchFamily="34" charset="0"/>
              </a:rPr>
              <a:t>: Christ has created a new earth in us, she has labored it and cultivated it with Her Wise Words of Eternal Life that clean and purify us and make us holy to be able to live with God MelquisedecLisbet.</a:t>
            </a:r>
          </a:p>
          <a:p>
            <a:endParaRPr lang="en-US" sz="1000" dirty="0">
              <a:latin typeface="Arial" panose="020B0604020202020204" pitchFamily="34" charset="0"/>
              <a:cs typeface="Arial" panose="020B0604020202020204" pitchFamily="34" charset="0"/>
            </a:endParaRPr>
          </a:p>
          <a:p>
            <a:r>
              <a:rPr lang="en-US" sz="1150" b="1" dirty="0">
                <a:latin typeface="Arial" panose="020B0604020202020204" pitchFamily="34" charset="0"/>
                <a:cs typeface="Arial" panose="020B0604020202020204" pitchFamily="34" charset="0"/>
              </a:rPr>
              <a:t>New Heavens</a:t>
            </a:r>
            <a:r>
              <a:rPr lang="en-US" sz="1150" dirty="0">
                <a:latin typeface="Arial" panose="020B0604020202020204" pitchFamily="34" charset="0"/>
                <a:cs typeface="Arial" panose="020B0604020202020204" pitchFamily="34" charset="0"/>
              </a:rPr>
              <a:t>: She has given us Her mind. She received it from the heaven of God the Father, it is Her Knowledge, the Truth of God the Father and Mother, Their Eternal Love and the Perfect Order of MelquisedecLisbet. By knowing God entirely, we know how to please Them and then we can live eternally with Them. </a:t>
            </a:r>
          </a:p>
          <a:p>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Brothers and sisters, Christ Lisbet is who guides our steps. She does not leave us behind. Her Kingdom is not of this world. </a:t>
            </a:r>
            <a:r>
              <a:rPr lang="en-US" sz="1150" u="sng" dirty="0">
                <a:latin typeface="Arial" panose="020B0604020202020204" pitchFamily="34" charset="0"/>
                <a:cs typeface="Arial" panose="020B0604020202020204" pitchFamily="34" charset="0"/>
              </a:rPr>
              <a:t>They can no longer hide the presence of our Mother and God Christ Lisbet in this world</a:t>
            </a:r>
            <a:r>
              <a:rPr lang="en-US" sz="115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150" dirty="0">
                <a:latin typeface="Arial" panose="020B0604020202020204" pitchFamily="34" charset="0"/>
                <a:cs typeface="Arial" panose="020B0604020202020204" pitchFamily="34" charset="0"/>
              </a:rPr>
              <a:t>The world wants a change and there is not a greater number of people than the 144 thousand holy angels, that come from our Parents. A change in the world is very near and only our Parents MelquisedecLisbet do those wonders.</a:t>
            </a:r>
          </a:p>
          <a:p>
            <a:endParaRPr lang="en-US" sz="1000" b="1" dirty="0">
              <a:solidFill>
                <a:srgbClr val="178317"/>
              </a:solidFill>
              <a:latin typeface="Arial" panose="020B0604020202020204" pitchFamily="34" charset="0"/>
              <a:cs typeface="Arial" panose="020B0604020202020204" pitchFamily="34" charset="0"/>
            </a:endParaRPr>
          </a:p>
          <a:p>
            <a:pPr algn="ctr"/>
            <a:r>
              <a:rPr lang="en-US" sz="1600" b="1" dirty="0">
                <a:solidFill>
                  <a:srgbClr val="178317"/>
                </a:solidFill>
                <a:latin typeface="Arial" panose="020B0604020202020204" pitchFamily="34" charset="0"/>
                <a:cs typeface="Arial" panose="020B0604020202020204" pitchFamily="34" charset="0"/>
              </a:rPr>
              <a:t>Glory, Honor and Praise to the New Jerusalem- the </a:t>
            </a:r>
          </a:p>
          <a:p>
            <a:pPr algn="ctr"/>
            <a:r>
              <a:rPr lang="en-US" sz="1600" b="1" dirty="0">
                <a:solidFill>
                  <a:srgbClr val="178317"/>
                </a:solidFill>
                <a:latin typeface="Arial" panose="020B0604020202020204" pitchFamily="34" charset="0"/>
                <a:cs typeface="Arial" panose="020B0604020202020204" pitchFamily="34" charset="0"/>
              </a:rPr>
              <a:t>Celestial, Christ Lisbet. Amen, Hallelujah!</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sp>
        <p:nvSpPr>
          <p:cNvPr id="13" name="Rectangle 12">
            <a:extLst>
              <a:ext uri="{FF2B5EF4-FFF2-40B4-BE49-F238E27FC236}">
                <a16:creationId xmlns:a16="http://schemas.microsoft.com/office/drawing/2014/main" id="{13D42649-6331-4DC8-9833-6C2CE6E0581E}"/>
              </a:ext>
            </a:extLst>
          </p:cNvPr>
          <p:cNvSpPr/>
          <p:nvPr/>
        </p:nvSpPr>
        <p:spPr>
          <a:xfrm>
            <a:off x="787666" y="639441"/>
            <a:ext cx="5476614" cy="707886"/>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#326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Evidences</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of</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the</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Celestial</a:t>
            </a:r>
          </a:p>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Jerusalem</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pic>
        <p:nvPicPr>
          <p:cNvPr id="8" name="Picture 7">
            <a:extLst>
              <a:ext uri="{FF2B5EF4-FFF2-40B4-BE49-F238E27FC236}">
                <a16:creationId xmlns:a16="http://schemas.microsoft.com/office/drawing/2014/main" id="{20086C64-06E7-4879-A048-0DEA21E31EEE}"/>
              </a:ext>
            </a:extLst>
          </p:cNvPr>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2582" y="8820472"/>
            <a:ext cx="928146" cy="309880"/>
          </a:xfrm>
          <a:prstGeom prst="rect">
            <a:avLst/>
          </a:prstGeom>
        </p:spPr>
      </p:pic>
      <p:pic>
        <p:nvPicPr>
          <p:cNvPr id="9" name="Picture 8">
            <a:extLst>
              <a:ext uri="{FF2B5EF4-FFF2-40B4-BE49-F238E27FC236}">
                <a16:creationId xmlns:a16="http://schemas.microsoft.com/office/drawing/2014/main" id="{671358C5-834F-441D-9C84-FCE7FB771E15}"/>
              </a:ext>
            </a:extLst>
          </p:cNvPr>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929854" y="8834120"/>
            <a:ext cx="928146" cy="309880"/>
          </a:xfrm>
          <a:prstGeom prst="rect">
            <a:avLst/>
          </a:prstGeom>
        </p:spPr>
      </p:pic>
      <p:pic>
        <p:nvPicPr>
          <p:cNvPr id="3" name="Picture 2">
            <a:extLst>
              <a:ext uri="{FF2B5EF4-FFF2-40B4-BE49-F238E27FC236}">
                <a16:creationId xmlns:a16="http://schemas.microsoft.com/office/drawing/2014/main" id="{17608D8C-E5C6-4A2D-BAE6-46F4D8751A5B}"/>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391061" y="6103497"/>
            <a:ext cx="521260" cy="1033904"/>
          </a:xfrm>
          <a:prstGeom prst="rect">
            <a:avLst/>
          </a:prstGeom>
        </p:spPr>
      </p:pic>
      <p:pic>
        <p:nvPicPr>
          <p:cNvPr id="16" name="Picture 15">
            <a:extLst>
              <a:ext uri="{FF2B5EF4-FFF2-40B4-BE49-F238E27FC236}">
                <a16:creationId xmlns:a16="http://schemas.microsoft.com/office/drawing/2014/main" id="{6EDD380A-FE2A-4A0F-B558-34EBBC13C42D}"/>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rot="1344698">
            <a:off x="6151714" y="3853013"/>
            <a:ext cx="485999" cy="517536"/>
          </a:xfrm>
          <a:prstGeom prst="rect">
            <a:avLst/>
          </a:prstGeom>
        </p:spPr>
      </p:pic>
      <p:pic>
        <p:nvPicPr>
          <p:cNvPr id="18" name="Picture 17">
            <a:extLst>
              <a:ext uri="{FF2B5EF4-FFF2-40B4-BE49-F238E27FC236}">
                <a16:creationId xmlns:a16="http://schemas.microsoft.com/office/drawing/2014/main" id="{C9F622F8-33E6-4D4E-B102-BAA64805D97F}"/>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0" y="1326722"/>
            <a:ext cx="593720" cy="659303"/>
          </a:xfrm>
          <a:prstGeom prst="rect">
            <a:avLst/>
          </a:prstGeom>
        </p:spPr>
      </p:pic>
      <p:pic>
        <p:nvPicPr>
          <p:cNvPr id="20" name="Picture 19">
            <a:extLst>
              <a:ext uri="{FF2B5EF4-FFF2-40B4-BE49-F238E27FC236}">
                <a16:creationId xmlns:a16="http://schemas.microsoft.com/office/drawing/2014/main" id="{C426086A-061B-4449-9984-EF7833AC3517}"/>
              </a:ext>
            </a:extLst>
          </p:cNvPr>
          <p:cNvPicPr>
            <a:picLocks noChangeAspect="1"/>
          </p:cNvPicPr>
          <p:nvPr/>
        </p:nvPicPr>
        <p:blipFill>
          <a:blip r:embed="rId14" cstate="print">
            <a:extLst>
              <a:ext uri="{28A0092B-C50C-407E-A947-70E740481C1C}">
                <a14:useLocalDpi xmlns:a14="http://schemas.microsoft.com/office/drawing/2010/main" val="0"/>
              </a:ext>
              <a:ext uri="{837473B0-CC2E-450A-ABE3-18F120FF3D39}">
                <a1611:picAttrSrcUrl xmlns:a1611="http://schemas.microsoft.com/office/drawing/2016/11/main" r:id="rId15"/>
              </a:ext>
            </a:extLst>
          </a:blip>
          <a:stretch>
            <a:fillRect/>
          </a:stretch>
        </p:blipFill>
        <p:spPr>
          <a:xfrm>
            <a:off x="6120233" y="1237085"/>
            <a:ext cx="792088" cy="622728"/>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E09CB713-E6BD-407C-9428-3D16CA4581A7}"/>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426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1713" y="1622639"/>
            <a:ext cx="6382052" cy="661719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all the children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of the topic and share the following definitions:</a:t>
            </a:r>
          </a:p>
          <a:p>
            <a:pPr marL="285750" indent="-285750">
              <a:buFont typeface="Arial" panose="020B0604020202020204" pitchFamily="34" charset="0"/>
              <a:buChar char="•"/>
            </a:pPr>
            <a:r>
              <a:rPr lang="en-US" sz="1400" b="1" u="sng" dirty="0">
                <a:latin typeface="Arial" panose="020B0604020202020204" pitchFamily="34" charset="0"/>
                <a:cs typeface="Arial" panose="020B0604020202020204" pitchFamily="34" charset="0"/>
              </a:rPr>
              <a:t>Reconstruction</a:t>
            </a:r>
            <a:r>
              <a:rPr lang="en-US" sz="1400" dirty="0">
                <a:latin typeface="Arial" panose="020B0604020202020204" pitchFamily="34" charset="0"/>
                <a:cs typeface="Arial" panose="020B0604020202020204" pitchFamily="34" charset="0"/>
              </a:rPr>
              <a:t>: Repair or new construction of something that has been 	destroyed.</a:t>
            </a:r>
          </a:p>
          <a:p>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Restauration</a:t>
            </a:r>
            <a:r>
              <a:rPr lang="en-US" sz="1400" dirty="0">
                <a:latin typeface="Arial" panose="020B0604020202020204" pitchFamily="34" charset="0"/>
                <a:cs typeface="Arial" panose="020B0604020202020204" pitchFamily="34" charset="0"/>
              </a:rPr>
              <a:t>: Repair or fixing something</a:t>
            </a:r>
          </a:p>
          <a:p>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Fraternal home</a:t>
            </a:r>
            <a:r>
              <a:rPr lang="en-US" sz="1400" dirty="0">
                <a:latin typeface="Arial" panose="020B0604020202020204" pitchFamily="34" charset="0"/>
                <a:cs typeface="Arial" panose="020B0604020202020204" pitchFamily="34" charset="0"/>
              </a:rPr>
              <a:t>: A place to share and socialize as brothers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if you don’t have access to the video:</a:t>
            </a:r>
            <a:endParaRPr lang="en-US" sz="1400" dirty="0">
              <a:solidFill>
                <a:srgbClr val="FFC000"/>
              </a:solidFill>
              <a:latin typeface="Arial" panose="020B0604020202020204" pitchFamily="34" charset="0"/>
              <a:cs typeface="Arial" panose="020B0604020202020204" pitchFamily="34" charset="0"/>
            </a:endParaRPr>
          </a:p>
          <a:p>
            <a:pPr marL="342900" indent="-342900">
              <a:buFont typeface="+mj-lt"/>
              <a:buAutoNum type="arabicPeriod"/>
            </a:pPr>
            <a:r>
              <a:rPr lang="en-US" sz="1400" dirty="0">
                <a:latin typeface="Arial" panose="020B0604020202020204" pitchFamily="34" charset="0"/>
                <a:cs typeface="Arial" panose="020B0604020202020204" pitchFamily="34" charset="0"/>
              </a:rPr>
              <a:t>How is the song “</a:t>
            </a:r>
            <a:r>
              <a:rPr lang="en-US" sz="1400" dirty="0" err="1">
                <a:latin typeface="Arial" panose="020B0604020202020204" pitchFamily="34" charset="0"/>
                <a:cs typeface="Arial" panose="020B0604020202020204" pitchFamily="34" charset="0"/>
              </a:rPr>
              <a:t>Jerusalema</a:t>
            </a:r>
            <a:r>
              <a:rPr lang="en-US" sz="1400" dirty="0">
                <a:latin typeface="Arial" panose="020B0604020202020204" pitchFamily="34" charset="0"/>
                <a:cs typeface="Arial" panose="020B0604020202020204" pitchFamily="34" charset="0"/>
              </a:rPr>
              <a:t>” similar to the New </a:t>
            </a:r>
            <a:r>
              <a:rPr lang="en-US" sz="1400" dirty="0" err="1">
                <a:latin typeface="Arial" panose="020B0604020202020204" pitchFamily="34" charset="0"/>
                <a:cs typeface="Arial" panose="020B0604020202020204" pitchFamily="34" charset="0"/>
              </a:rPr>
              <a:t>JeruSalem</a:t>
            </a:r>
            <a:r>
              <a:rPr lang="en-US" sz="1400" dirty="0">
                <a:latin typeface="Arial" panose="020B0604020202020204" pitchFamily="34" charset="0"/>
                <a:cs typeface="Arial" panose="020B0604020202020204" pitchFamily="34" charset="0"/>
              </a:rPr>
              <a:t>, Christ Lisbet? </a:t>
            </a:r>
            <a:endParaRPr lang="en-US" sz="1400" b="1" dirty="0">
              <a:solidFill>
                <a:srgbClr val="A51B4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the Celestial City, that is in Communion with God</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the City of </a:t>
            </a:r>
            <a:r>
              <a:rPr lang="en-US" sz="1400" dirty="0" err="1">
                <a:latin typeface="Arial" panose="020B0604020202020204" pitchFamily="34" charset="0"/>
                <a:cs typeface="Arial" panose="020B0604020202020204" pitchFamily="34" charset="0"/>
              </a:rPr>
              <a:t>JeruSalem</a:t>
            </a:r>
            <a:r>
              <a:rPr lang="en-US" sz="1400" dirty="0">
                <a:latin typeface="Arial" panose="020B0604020202020204" pitchFamily="34" charset="0"/>
                <a:cs typeface="Arial" panose="020B0604020202020204" pitchFamily="34" charset="0"/>
              </a:rPr>
              <a:t> as a Fraternal Place for all the world. </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protecting us</a:t>
            </a:r>
          </a:p>
          <a:p>
            <a:endParaRPr lang="en-US" sz="1400" b="1" dirty="0">
              <a:solidFill>
                <a:srgbClr val="A51B4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parent should motivate the children too answer the questions while the time clock is on the screen of the video.</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review the classes during the week.</a:t>
            </a:r>
          </a:p>
          <a:p>
            <a:pPr lvl="1"/>
            <a:endParaRPr lang="en-US" sz="1200" b="1" dirty="0">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Activity: 	Song of Praise – The New </a:t>
            </a:r>
            <a:r>
              <a:rPr lang="en-US" sz="1400" b="1" dirty="0" err="1">
                <a:latin typeface="Arial" panose="020B0604020202020204" pitchFamily="34" charset="0"/>
                <a:cs typeface="Arial" panose="020B0604020202020204" pitchFamily="34" charset="0"/>
              </a:rPr>
              <a:t>JeruSalem</a:t>
            </a:r>
            <a:r>
              <a:rPr lang="en-US" sz="1400" b="1" dirty="0">
                <a:latin typeface="Arial" panose="020B0604020202020204" pitchFamily="34" charset="0"/>
                <a:cs typeface="Arial" panose="020B0604020202020204" pitchFamily="34" charset="0"/>
              </a:rPr>
              <a:t> Christ Lisbet</a:t>
            </a:r>
          </a:p>
          <a:p>
            <a:pPr marL="0" marR="0">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children </a:t>
            </a:r>
            <a:r>
              <a:rPr lang="en-US" sz="1400" dirty="0">
                <a:latin typeface="Arial" panose="020B0604020202020204" pitchFamily="34" charset="0"/>
                <a:ea typeface="Calibri" panose="020F0502020204030204" pitchFamily="34" charset="0"/>
                <a:cs typeface="Arial" panose="020B0604020202020204" pitchFamily="34" charset="0"/>
              </a:rPr>
              <a:t>will write a song of praise for Christ Lisbet from something they learned in this lesson</a:t>
            </a:r>
            <a:r>
              <a:rPr lang="en-US" sz="1400" dirty="0">
                <a:effectLst/>
                <a:latin typeface="Arial" panose="020B0604020202020204" pitchFamily="34" charset="0"/>
                <a:ea typeface="Calibri" panose="020F0502020204030204" pitchFamily="34" charset="0"/>
                <a:cs typeface="Arial" panose="020B0604020202020204" pitchFamily="34" charset="0"/>
              </a:rPr>
              <a:t>.</a:t>
            </a:r>
          </a:p>
          <a:p>
            <a:pPr marL="285750" marR="0" indent="-285750">
              <a:spcBef>
                <a:spcPts val="0"/>
              </a:spcBef>
              <a:spcAft>
                <a:spcPts val="800"/>
              </a:spcAft>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It is recommended for the parent to help the younger children express/write their song for Christ Lisbet.</a:t>
            </a:r>
          </a:p>
          <a:p>
            <a:pPr marL="285750" marR="0" indent="-285750">
              <a:spcBef>
                <a:spcPts val="0"/>
              </a:spcBef>
              <a:spcAft>
                <a:spcPts val="800"/>
              </a:spcAft>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You can send the songs to our Mother as an offering </a:t>
            </a:r>
            <a:r>
              <a:rPr lang="en-US" sz="1400" dirty="0">
                <a:effectLst/>
                <a:latin typeface="Arial" panose="020B0604020202020204" pitchFamily="34" charset="0"/>
                <a:ea typeface="Calibri" panose="020F0502020204030204" pitchFamily="34" charset="0"/>
                <a:cs typeface="Arial" panose="020B0604020202020204" pitchFamily="34" charset="0"/>
              </a:rPr>
              <a:t>if you would like to. It is not necessary to </a:t>
            </a:r>
            <a:r>
              <a:rPr lang="en-US" sz="1400" dirty="0">
                <a:latin typeface="Arial" panose="020B0604020202020204" pitchFamily="34" charset="0"/>
                <a:ea typeface="Calibri" panose="020F0502020204030204" pitchFamily="34" charset="0"/>
                <a:cs typeface="Arial" panose="020B0604020202020204" pitchFamily="34" charset="0"/>
              </a:rPr>
              <a:t>add music to it.</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Materials</a:t>
            </a:r>
            <a:r>
              <a:rPr lang="en-US"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Pencils</a:t>
            </a:r>
          </a:p>
        </p:txBody>
      </p:sp>
      <p:sp>
        <p:nvSpPr>
          <p:cNvPr id="7" name="68 Rectángulo"/>
          <p:cNvSpPr>
            <a:spLocks noChangeArrowheads="1"/>
          </p:cNvSpPr>
          <p:nvPr/>
        </p:nvSpPr>
        <p:spPr bwMode="auto">
          <a:xfrm>
            <a:off x="2204863" y="1322487"/>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11" name="Rectangle 10">
            <a:extLst>
              <a:ext uri="{FF2B5EF4-FFF2-40B4-BE49-F238E27FC236}">
                <a16:creationId xmlns:a16="http://schemas.microsoft.com/office/drawing/2014/main" id="{CCA444E8-B588-44E8-ADD5-6FEA7C16559A}"/>
              </a:ext>
            </a:extLst>
          </p:cNvPr>
          <p:cNvSpPr/>
          <p:nvPr/>
        </p:nvSpPr>
        <p:spPr>
          <a:xfrm>
            <a:off x="787666" y="639441"/>
            <a:ext cx="5476614" cy="707886"/>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#326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Evidences</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of</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the</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Celestial</a:t>
            </a:r>
          </a:p>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Jerusalem</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02CAB716-BDDD-41D4-83B2-E70F953D9030}"/>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426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2" name="TextBox 1"/>
          <p:cNvSpPr txBox="1"/>
          <p:nvPr/>
        </p:nvSpPr>
        <p:spPr>
          <a:xfrm>
            <a:off x="4221088" y="1407879"/>
            <a:ext cx="2471073" cy="369332"/>
          </a:xfrm>
          <a:prstGeom prst="rect">
            <a:avLst/>
          </a:prstGeom>
          <a:solidFill>
            <a:schemeClr val="bg1"/>
          </a:solidFill>
        </p:spPr>
        <p:txBody>
          <a:bodyPr wrap="square" rtlCol="0">
            <a:spAutoFit/>
          </a:bodyPr>
          <a:lstStyle/>
          <a:p>
            <a:endParaRPr lang="en-US" dirty="0"/>
          </a:p>
        </p:txBody>
      </p:sp>
      <p:pic>
        <p:nvPicPr>
          <p:cNvPr id="15" name="Picture 14">
            <a:extLst>
              <a:ext uri="{FF2B5EF4-FFF2-40B4-BE49-F238E27FC236}">
                <a16:creationId xmlns:a16="http://schemas.microsoft.com/office/drawing/2014/main" id="{2272901C-9054-483E-BC2C-7139396A58E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0" y="1187624"/>
            <a:ext cx="6858000" cy="7704856"/>
          </a:xfrm>
          <a:prstGeom prst="rect">
            <a:avLst/>
          </a:prstGeom>
        </p:spPr>
      </p:pic>
      <p:cxnSp>
        <p:nvCxnSpPr>
          <p:cNvPr id="17" name="Straight Connector 16">
            <a:extLst>
              <a:ext uri="{FF2B5EF4-FFF2-40B4-BE49-F238E27FC236}">
                <a16:creationId xmlns:a16="http://schemas.microsoft.com/office/drawing/2014/main" id="{60BB375F-C1EE-46B2-95C9-CD967B925B48}"/>
              </a:ext>
            </a:extLst>
          </p:cNvPr>
          <p:cNvCxnSpPr/>
          <p:nvPr/>
        </p:nvCxnSpPr>
        <p:spPr>
          <a:xfrm>
            <a:off x="1160748" y="2195736"/>
            <a:ext cx="453650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466AFEE-71F7-4C21-9A36-2E8F47267A6F}"/>
              </a:ext>
            </a:extLst>
          </p:cNvPr>
          <p:cNvCxnSpPr>
            <a:cxnSpLocks/>
          </p:cNvCxnSpPr>
          <p:nvPr/>
        </p:nvCxnSpPr>
        <p:spPr>
          <a:xfrm>
            <a:off x="692696" y="2771800"/>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B91954D-AFB7-4D48-A76E-2AA433524D67}"/>
              </a:ext>
            </a:extLst>
          </p:cNvPr>
          <p:cNvCxnSpPr>
            <a:cxnSpLocks/>
          </p:cNvCxnSpPr>
          <p:nvPr/>
        </p:nvCxnSpPr>
        <p:spPr>
          <a:xfrm>
            <a:off x="692696" y="3203848"/>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1C56FAB-25B7-4680-BE40-C0B1B1CB00FA}"/>
              </a:ext>
            </a:extLst>
          </p:cNvPr>
          <p:cNvCxnSpPr>
            <a:cxnSpLocks/>
          </p:cNvCxnSpPr>
          <p:nvPr/>
        </p:nvCxnSpPr>
        <p:spPr>
          <a:xfrm>
            <a:off x="692696" y="3635896"/>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802723B-8783-44E6-9CA3-C3F4CB45BBB5}"/>
              </a:ext>
            </a:extLst>
          </p:cNvPr>
          <p:cNvCxnSpPr>
            <a:cxnSpLocks/>
          </p:cNvCxnSpPr>
          <p:nvPr/>
        </p:nvCxnSpPr>
        <p:spPr>
          <a:xfrm>
            <a:off x="692696" y="4067944"/>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120F4B0-BBA5-46E0-9A82-B240749FCD35}"/>
              </a:ext>
            </a:extLst>
          </p:cNvPr>
          <p:cNvCxnSpPr>
            <a:cxnSpLocks/>
          </p:cNvCxnSpPr>
          <p:nvPr/>
        </p:nvCxnSpPr>
        <p:spPr>
          <a:xfrm>
            <a:off x="692696" y="4527812"/>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77FC68F-F2BD-470C-82C4-E582924BBEA2}"/>
              </a:ext>
            </a:extLst>
          </p:cNvPr>
          <p:cNvCxnSpPr>
            <a:cxnSpLocks/>
          </p:cNvCxnSpPr>
          <p:nvPr/>
        </p:nvCxnSpPr>
        <p:spPr>
          <a:xfrm>
            <a:off x="692696" y="4932040"/>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36A5D00-3421-4B60-98E5-DF50452880FF}"/>
              </a:ext>
            </a:extLst>
          </p:cNvPr>
          <p:cNvCxnSpPr>
            <a:cxnSpLocks/>
          </p:cNvCxnSpPr>
          <p:nvPr/>
        </p:nvCxnSpPr>
        <p:spPr>
          <a:xfrm>
            <a:off x="692696" y="5364088"/>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EDEE0B0-5FD8-4C0A-853B-BC7C88B66302}"/>
              </a:ext>
            </a:extLst>
          </p:cNvPr>
          <p:cNvCxnSpPr>
            <a:cxnSpLocks/>
          </p:cNvCxnSpPr>
          <p:nvPr/>
        </p:nvCxnSpPr>
        <p:spPr>
          <a:xfrm>
            <a:off x="692696" y="5796136"/>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C35F60-8AD0-4F11-921E-4B1BB408C805}"/>
              </a:ext>
            </a:extLst>
          </p:cNvPr>
          <p:cNvCxnSpPr>
            <a:cxnSpLocks/>
          </p:cNvCxnSpPr>
          <p:nvPr/>
        </p:nvCxnSpPr>
        <p:spPr>
          <a:xfrm>
            <a:off x="692696" y="6228184"/>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198F3F0-4CCB-4636-ABB4-C2E049DD00A1}"/>
              </a:ext>
            </a:extLst>
          </p:cNvPr>
          <p:cNvCxnSpPr>
            <a:cxnSpLocks/>
          </p:cNvCxnSpPr>
          <p:nvPr/>
        </p:nvCxnSpPr>
        <p:spPr>
          <a:xfrm>
            <a:off x="692696" y="6732240"/>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579C453-A138-4A9B-BECD-9450B128EF56}"/>
              </a:ext>
            </a:extLst>
          </p:cNvPr>
          <p:cNvCxnSpPr>
            <a:cxnSpLocks/>
          </p:cNvCxnSpPr>
          <p:nvPr/>
        </p:nvCxnSpPr>
        <p:spPr>
          <a:xfrm>
            <a:off x="692696" y="7236296"/>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7B59B54-497C-41ED-83CC-936B1074BC0F}"/>
              </a:ext>
            </a:extLst>
          </p:cNvPr>
          <p:cNvCxnSpPr>
            <a:cxnSpLocks/>
          </p:cNvCxnSpPr>
          <p:nvPr/>
        </p:nvCxnSpPr>
        <p:spPr>
          <a:xfrm>
            <a:off x="692696" y="7740352"/>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92E93E0-EF0B-42F6-8DAD-68E369DBC7A4}"/>
              </a:ext>
            </a:extLst>
          </p:cNvPr>
          <p:cNvCxnSpPr>
            <a:cxnSpLocks/>
          </p:cNvCxnSpPr>
          <p:nvPr/>
        </p:nvCxnSpPr>
        <p:spPr>
          <a:xfrm>
            <a:off x="692696" y="8172400"/>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1A80A51B-5868-49FE-9333-ADF611C9E8DD}"/>
              </a:ext>
            </a:extLst>
          </p:cNvPr>
          <p:cNvSpPr/>
          <p:nvPr/>
        </p:nvSpPr>
        <p:spPr>
          <a:xfrm>
            <a:off x="787666" y="639441"/>
            <a:ext cx="5476614" cy="707886"/>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#326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Evidences</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of</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the</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Celestial</a:t>
            </a:r>
          </a:p>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a:t>
            </a:r>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Jerusalem</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969077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1074136</TotalTime>
  <Words>806</Words>
  <Application>Microsoft Office PowerPoint</Application>
  <PresentationFormat>On-screen Show (4:3)</PresentationFormat>
  <Paragraphs>56</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Californian FB</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7980</cp:revision>
  <cp:lastPrinted>2018-09-10T19:54:12Z</cp:lastPrinted>
  <dcterms:created xsi:type="dcterms:W3CDTF">2011-04-01T14:17:38Z</dcterms:created>
  <dcterms:modified xsi:type="dcterms:W3CDTF">2021-02-05T04:45:29Z</dcterms:modified>
</cp:coreProperties>
</file>