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5"/>
  </p:notesMasterIdLst>
  <p:sldIdLst>
    <p:sldId id="270" r:id="rId2"/>
    <p:sldId id="276" r:id="rId3"/>
    <p:sldId id="278" r:id="rId4"/>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6BB00"/>
    <a:srgbClr val="FF66CC"/>
    <a:srgbClr val="44EC78"/>
    <a:srgbClr val="009A46"/>
    <a:srgbClr val="652B91"/>
    <a:srgbClr val="178317"/>
    <a:srgbClr val="F26A1E"/>
    <a:srgbClr val="F81D06"/>
    <a:srgbClr val="2006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55" autoAdjust="0"/>
    <p:restoredTop sz="94434" autoAdjust="0"/>
  </p:normalViewPr>
  <p:slideViewPr>
    <p:cSldViewPr>
      <p:cViewPr>
        <p:scale>
          <a:sx n="142" d="100"/>
          <a:sy n="142" d="100"/>
        </p:scale>
        <p:origin x="408" y="6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28/07/2023</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28/07/2023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28/07/2023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28/07/2023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28/07/2023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28/07/2023</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28/07/2023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28/07/2023</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28/07/2023</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28/07/2023</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28/07/2023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28/07/2023</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28/07/2023</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8 Rectángulo"/>
          <p:cNvSpPr>
            <a:spLocks noChangeArrowheads="1"/>
          </p:cNvSpPr>
          <p:nvPr/>
        </p:nvSpPr>
        <p:spPr bwMode="auto">
          <a:xfrm>
            <a:off x="116632" y="1331640"/>
            <a:ext cx="6624736" cy="7725192"/>
          </a:xfrm>
          <a:prstGeom prst="rect">
            <a:avLst/>
          </a:prstGeom>
          <a:noFill/>
          <a:ln w="19050">
            <a:noFill/>
            <a:prstDash val="dashDot"/>
            <a:miter lim="800000"/>
            <a:headEnd/>
            <a:tailEnd/>
          </a:ln>
        </p:spPr>
        <p:txBody>
          <a:bodyPr wrap="square">
            <a:spAutoFit/>
          </a:bodyPr>
          <a:lstStyle/>
          <a:p>
            <a:pPr algn="ctr"/>
            <a:r>
              <a:rPr lang="en-US" sz="1100" dirty="0">
                <a:latin typeface="Arial" panose="020B0604020202020204" pitchFamily="34" charset="0"/>
                <a:cs typeface="Arial" panose="020B0604020202020204" pitchFamily="34" charset="0"/>
              </a:rPr>
              <a:t>Holy angels, today Christ Lisbet explains what we should do to show </a:t>
            </a:r>
          </a:p>
          <a:p>
            <a:pPr algn="ctr"/>
            <a:r>
              <a:rPr lang="en-US" sz="1100" dirty="0">
                <a:latin typeface="Arial" panose="020B0604020202020204" pitchFamily="34" charset="0"/>
                <a:cs typeface="Arial" panose="020B0604020202020204" pitchFamily="34" charset="0"/>
              </a:rPr>
              <a:t>God MelquisedecLisbet that we love Them.    </a:t>
            </a:r>
          </a:p>
          <a:p>
            <a:pPr algn="ctr"/>
            <a:r>
              <a:rPr lang="en-US" sz="1100" dirty="0">
                <a:solidFill>
                  <a:srgbClr val="00B050"/>
                </a:solidFill>
                <a:latin typeface="Arial" panose="020B0604020202020204" pitchFamily="34" charset="0"/>
                <a:cs typeface="Arial" panose="020B0604020202020204" pitchFamily="34" charset="0"/>
              </a:rPr>
              <a:t>Clip</a:t>
            </a:r>
          </a:p>
          <a:p>
            <a:r>
              <a:rPr lang="en-US" sz="1100" dirty="0">
                <a:latin typeface="Arial" panose="020B0604020202020204" pitchFamily="34" charset="0"/>
                <a:cs typeface="Arial" panose="020B0604020202020204" pitchFamily="34" charset="0"/>
              </a:rPr>
              <a:t>MelquisedecLisbet is pleased when we, Their faithful children, praise Them with Fruit of Lips in front of everyone. </a:t>
            </a:r>
            <a:r>
              <a:rPr lang="en-US" sz="1100" u="sng" dirty="0">
                <a:latin typeface="Arial" panose="020B0604020202020204" pitchFamily="34" charset="0"/>
                <a:cs typeface="Arial" panose="020B0604020202020204" pitchFamily="34" charset="0"/>
              </a:rPr>
              <a:t>Christ explains how we can show God we love Them, by doing the Righteous Deeds that They have sown in our mind</a:t>
            </a:r>
            <a:r>
              <a:rPr lang="en-US" sz="1100" dirty="0">
                <a:latin typeface="Arial" panose="020B0604020202020204" pitchFamily="34" charset="0"/>
                <a:cs typeface="Arial" panose="020B0604020202020204" pitchFamily="34" charset="0"/>
              </a:rPr>
              <a:t>. The ones Christ Lisbet has taught us. This is pleasing to God because this is the way to show Them that we will never fail Them.</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We should not go through life talking and being known only as a talker that promises things and doesn’t fulfill them. </a:t>
            </a:r>
            <a:r>
              <a:rPr lang="en-US" sz="1100" u="sng" dirty="0">
                <a:latin typeface="Arial" panose="020B0604020202020204" pitchFamily="34" charset="0"/>
                <a:cs typeface="Arial" panose="020B0604020202020204" pitchFamily="34" charset="0"/>
              </a:rPr>
              <a:t>Fruit of Lips is speaking and living what one speaks. It is doing or fulfilling what you promise. That makes us trustworthy people and that has </a:t>
            </a:r>
            <a:r>
              <a:rPr lang="en-US" sz="1100" b="1" u="sng" dirty="0">
                <a:latin typeface="Arial" panose="020B0604020202020204" pitchFamily="34" charset="0"/>
                <a:cs typeface="Arial" panose="020B0604020202020204" pitchFamily="34" charset="0"/>
              </a:rPr>
              <a:t>a lot of Value </a:t>
            </a:r>
            <a:r>
              <a:rPr lang="en-US" sz="1100" u="sng" dirty="0">
                <a:latin typeface="Arial" panose="020B0604020202020204" pitchFamily="34" charset="0"/>
                <a:cs typeface="Arial" panose="020B0604020202020204" pitchFamily="34" charset="0"/>
              </a:rPr>
              <a:t>to God.</a:t>
            </a:r>
          </a:p>
          <a:p>
            <a:endParaRPr lang="en-US"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For example, if we say that MelquisedecLisbet are our Faith and we Trust in Them, then we cannot live with terror and fears. We should live in peace and rest, reflecting that our trust is in our Spiritual Parents, without caring what is happening around us. </a:t>
            </a:r>
          </a:p>
          <a:p>
            <a:pPr marL="171450" indent="-171450">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For example, if we promise to be a good student and pay attention in class, do our homework and study; then we need to do that. When MelquisedecLisbet see those righteous deeds and that we are being honest and responsible by fulfilling our promises, then that is when the fruit of those righteous deeds are manifested, and we reap good grades and rewards from teachers. </a:t>
            </a:r>
          </a:p>
          <a:p>
            <a:pPr marL="171450" indent="-171450">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When we make a petition to God, it does not just mean to ask and that’s it. We have to have the right behavior and attitude with God and with others around us. We should be trustworthy people that live in the way we have learned from MelquisedecLisbet. How beautiful our Spiritual Parents are for teaching us this new way of life, that is gratifying to Them and it is so good for us.</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Brothers, our Mother reminded us what it says in Hebrews 13:15 </a:t>
            </a:r>
            <a:r>
              <a:rPr lang="en-US" sz="1100" i="1" dirty="0">
                <a:latin typeface="Arial" panose="020B0604020202020204" pitchFamily="34" charset="0"/>
                <a:cs typeface="Arial" panose="020B0604020202020204" pitchFamily="34" charset="0"/>
              </a:rPr>
              <a:t>“That is why, always offer to God the Father and Mother, through Christ Lisbet, the sacrifice of Praise, that is, Fruit of Lips that recognize Their Almighty Name, MelquisedecLisbet.</a:t>
            </a:r>
            <a:r>
              <a:rPr lang="en-US" sz="1100" b="0" i="1" dirty="0">
                <a:solidFill>
                  <a:srgbClr val="000000"/>
                </a:solidFill>
                <a:effectLst/>
                <a:latin typeface="system-ui"/>
              </a:rPr>
              <a:t>”  </a:t>
            </a:r>
            <a:r>
              <a:rPr lang="en-US" sz="1100" b="0" u="sng" dirty="0">
                <a:solidFill>
                  <a:srgbClr val="000000"/>
                </a:solidFill>
                <a:effectLst/>
                <a:latin typeface="Arial" panose="020B0604020202020204" pitchFamily="34" charset="0"/>
                <a:cs typeface="Arial" panose="020B0604020202020204" pitchFamily="34" charset="0"/>
              </a:rPr>
              <a:t>That is why we, Their faithful spiritual children, show Them how much we love Them by giving Fruit of Lips that recognize Their Almighty name, MelquisedecLisbet</a:t>
            </a:r>
            <a:r>
              <a:rPr lang="en-US" sz="1100" b="0" dirty="0">
                <a:solidFill>
                  <a:srgbClr val="000000"/>
                </a:solidFill>
                <a:effectLst/>
                <a:latin typeface="Arial" panose="020B0604020202020204" pitchFamily="34" charset="0"/>
                <a:cs typeface="Arial" panose="020B0604020202020204" pitchFamily="34" charset="0"/>
              </a:rPr>
              <a:t>.</a:t>
            </a:r>
          </a:p>
          <a:p>
            <a:endParaRPr lang="en-US" sz="1100" dirty="0">
              <a:solidFill>
                <a:srgbClr val="000000"/>
              </a:solidFill>
              <a:latin typeface="Arial" panose="020B0604020202020204" pitchFamily="34" charset="0"/>
              <a:cs typeface="Arial" panose="020B0604020202020204" pitchFamily="34" charset="0"/>
            </a:endParaRPr>
          </a:p>
          <a:p>
            <a:endParaRPr lang="en-US" sz="1100" dirty="0">
              <a:solidFill>
                <a:srgbClr val="000000"/>
              </a:solidFill>
              <a:latin typeface="Arial" panose="020B0604020202020204" pitchFamily="34" charset="0"/>
              <a:cs typeface="Arial" panose="020B0604020202020204" pitchFamily="34" charset="0"/>
            </a:endParaRPr>
          </a:p>
          <a:p>
            <a:endParaRPr lang="en-US" sz="1100" dirty="0">
              <a:solidFill>
                <a:srgbClr val="000000"/>
              </a:solidFill>
              <a:latin typeface="Arial" panose="020B0604020202020204" pitchFamily="34" charset="0"/>
              <a:cs typeface="Arial" panose="020B0604020202020204" pitchFamily="34" charset="0"/>
            </a:endParaRPr>
          </a:p>
          <a:p>
            <a:r>
              <a:rPr lang="en-US" sz="1100" u="sng" dirty="0">
                <a:solidFill>
                  <a:srgbClr val="000000"/>
                </a:solidFill>
                <a:latin typeface="Arial" panose="020B0604020202020204" pitchFamily="34" charset="0"/>
                <a:cs typeface="Arial" panose="020B0604020202020204" pitchFamily="34" charset="0"/>
              </a:rPr>
              <a:t>Our petitions and prayers to Melquisedec in the name of Christ Lisbet are responded because we Love God and we show Them with our Fruit of Lips that is backed up by our Just Actions that we have learned from our Marvelous God</a:t>
            </a:r>
            <a:r>
              <a:rPr lang="en-US" sz="1100" dirty="0">
                <a:solidFill>
                  <a:srgbClr val="000000"/>
                </a:solidFill>
                <a:latin typeface="Arial" panose="020B0604020202020204" pitchFamily="34" charset="0"/>
                <a:cs typeface="Arial" panose="020B0604020202020204" pitchFamily="34" charset="0"/>
              </a:rPr>
              <a:t>.</a:t>
            </a:r>
          </a:p>
          <a:p>
            <a:endParaRPr lang="en-US" sz="1200" dirty="0">
              <a:latin typeface="Arial" panose="020B0604020202020204" pitchFamily="34" charset="0"/>
              <a:cs typeface="Arial" panose="020B0604020202020204" pitchFamily="34" charset="0"/>
            </a:endParaRPr>
          </a:p>
          <a:p>
            <a:pPr algn="ctr"/>
            <a:r>
              <a:rPr lang="en-US" b="1" dirty="0">
                <a:solidFill>
                  <a:srgbClr val="FF0066"/>
                </a:solidFill>
                <a:latin typeface="Arial" panose="020B0604020202020204" pitchFamily="34" charset="0"/>
                <a:cs typeface="Arial" panose="020B0604020202020204" pitchFamily="34" charset="0"/>
              </a:rPr>
              <a:t>Thank you</a:t>
            </a:r>
            <a:r>
              <a:rPr lang="en-US" b="1" dirty="0">
                <a:solidFill>
                  <a:srgbClr val="FF0066"/>
                </a:solidFill>
              </a:rPr>
              <a:t> MelquisedecLisbet for teaching me how to demonstrate how much I love You.  Amen, Hallelujah! </a:t>
            </a:r>
          </a:p>
          <a:p>
            <a:pPr algn="ctr"/>
            <a:r>
              <a:rPr lang="en-US" b="1" dirty="0">
                <a:solidFill>
                  <a:srgbClr val="FF0066"/>
                </a:solidFill>
                <a:latin typeface="Arial" panose="020B0604020202020204" pitchFamily="34" charset="0"/>
                <a:cs typeface="Arial" panose="020B0604020202020204" pitchFamily="34" charset="0"/>
              </a:rPr>
              <a:t>F</a:t>
            </a:r>
            <a:r>
              <a:rPr lang="en-US" b="1" dirty="0">
                <a:solidFill>
                  <a:srgbClr val="FF0066"/>
                </a:solidFill>
              </a:rPr>
              <a:t>or MelquisedecLisbet!</a:t>
            </a:r>
          </a:p>
          <a:p>
            <a:pPr algn="ctr"/>
            <a:r>
              <a:rPr lang="en-US" b="1" dirty="0">
                <a:solidFill>
                  <a:srgbClr val="FF0066"/>
                </a:solidFill>
                <a:latin typeface="Arial" panose="020B0604020202020204" pitchFamily="34" charset="0"/>
                <a:cs typeface="Arial" panose="020B0604020202020204" pitchFamily="34" charset="0"/>
              </a:rPr>
              <a:t>For our Father and our Mother</a:t>
            </a:r>
            <a:r>
              <a:rPr lang="en-US" b="1" dirty="0">
                <a:solidFill>
                  <a:srgbClr val="FF0066"/>
                </a:solidFill>
              </a:rPr>
              <a:t>!</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5233" y="152485"/>
            <a:ext cx="776653" cy="685118"/>
          </a:xfrm>
          <a:prstGeom prst="rect">
            <a:avLst/>
          </a:prstGeom>
        </p:spPr>
      </p:pic>
      <p:sp>
        <p:nvSpPr>
          <p:cNvPr id="2" name="Rectangle 1">
            <a:extLst>
              <a:ext uri="{FF2B5EF4-FFF2-40B4-BE49-F238E27FC236}">
                <a16:creationId xmlns:a16="http://schemas.microsoft.com/office/drawing/2014/main" id="{805C70DB-5412-F966-900E-7F8A00E7E2BE}"/>
              </a:ext>
            </a:extLst>
          </p:cNvPr>
          <p:cNvSpPr/>
          <p:nvPr/>
        </p:nvSpPr>
        <p:spPr>
          <a:xfrm>
            <a:off x="260649" y="837813"/>
            <a:ext cx="6360444" cy="369332"/>
          </a:xfrm>
          <a:prstGeom prst="rect">
            <a:avLst/>
          </a:prstGeom>
        </p:spPr>
        <p:txBody>
          <a:bodyPr wrap="square">
            <a:spAutoFit/>
          </a:bodyPr>
          <a:lstStyle/>
          <a:p>
            <a:pPr algn="ctr" eaLnBrk="1" hangingPunct="1"/>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Lesson</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#455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How</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to</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Show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God</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we</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Love Them</a:t>
            </a:r>
          </a:p>
        </p:txBody>
      </p:sp>
      <p:pic>
        <p:nvPicPr>
          <p:cNvPr id="3" name="Picture 2">
            <a:extLst>
              <a:ext uri="{FF2B5EF4-FFF2-40B4-BE49-F238E27FC236}">
                <a16:creationId xmlns:a16="http://schemas.microsoft.com/office/drawing/2014/main" id="{F336AEC4-8746-291E-C4FE-F177159AB9F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31655" y="6384890"/>
            <a:ext cx="2577465" cy="563374"/>
          </a:xfrm>
          <a:prstGeom prst="rect">
            <a:avLst/>
          </a:prstGeom>
        </p:spPr>
      </p:pic>
      <p:pic>
        <p:nvPicPr>
          <p:cNvPr id="4" name="Picture 3">
            <a:extLst>
              <a:ext uri="{FF2B5EF4-FFF2-40B4-BE49-F238E27FC236}">
                <a16:creationId xmlns:a16="http://schemas.microsoft.com/office/drawing/2014/main" id="{90E3D446-C968-428E-A4B2-E45804B7502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9957" y="1043608"/>
            <a:ext cx="674747" cy="812451"/>
          </a:xfrm>
          <a:prstGeom prst="rect">
            <a:avLst/>
          </a:prstGeom>
        </p:spPr>
      </p:pic>
      <p:pic>
        <p:nvPicPr>
          <p:cNvPr id="11" name="Picture 10">
            <a:extLst>
              <a:ext uri="{FF2B5EF4-FFF2-40B4-BE49-F238E27FC236}">
                <a16:creationId xmlns:a16="http://schemas.microsoft.com/office/drawing/2014/main" id="{1C0336CA-FB04-7164-B3E3-5AA27EC0E84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92558" y="8073618"/>
            <a:ext cx="901065" cy="1085215"/>
          </a:xfrm>
          <a:prstGeom prst="rect">
            <a:avLst/>
          </a:prstGeom>
        </p:spPr>
      </p:pic>
      <p:sp>
        <p:nvSpPr>
          <p:cNvPr id="15" name="TextBox 14">
            <a:extLst>
              <a:ext uri="{FF2B5EF4-FFF2-40B4-BE49-F238E27FC236}">
                <a16:creationId xmlns:a16="http://schemas.microsoft.com/office/drawing/2014/main" id="{A89FA59A-34E9-5ADB-B928-4ADCE1740F32}"/>
              </a:ext>
            </a:extLst>
          </p:cNvPr>
          <p:cNvSpPr txBox="1"/>
          <p:nvPr/>
        </p:nvSpPr>
        <p:spPr>
          <a:xfrm>
            <a:off x="116632" y="1187624"/>
            <a:ext cx="628319" cy="369332"/>
          </a:xfrm>
          <a:prstGeom prst="rect">
            <a:avLst/>
          </a:prstGeom>
          <a:noFill/>
        </p:spPr>
        <p:txBody>
          <a:bodyPr wrap="square" rtlCol="0">
            <a:spAutoFit/>
          </a:bodyPr>
          <a:lstStyle/>
          <a:p>
            <a:pPr algn="ctr"/>
            <a:r>
              <a:rPr lang="en-US" sz="900" dirty="0"/>
              <a:t>I love you God</a:t>
            </a:r>
          </a:p>
        </p:txBody>
      </p:sp>
      <p:sp>
        <p:nvSpPr>
          <p:cNvPr id="5" name="TextBox 4">
            <a:extLst>
              <a:ext uri="{FF2B5EF4-FFF2-40B4-BE49-F238E27FC236}">
                <a16:creationId xmlns:a16="http://schemas.microsoft.com/office/drawing/2014/main" id="{76D7DC0F-CD3A-1B91-B969-6ED02CF1E20B}"/>
              </a:ext>
            </a:extLst>
          </p:cNvPr>
          <p:cNvSpPr txBox="1"/>
          <p:nvPr/>
        </p:nvSpPr>
        <p:spPr>
          <a:xfrm>
            <a:off x="5992774" y="8306187"/>
            <a:ext cx="628319" cy="369332"/>
          </a:xfrm>
          <a:prstGeom prst="rect">
            <a:avLst/>
          </a:prstGeom>
          <a:noFill/>
        </p:spPr>
        <p:txBody>
          <a:bodyPr wrap="square" rtlCol="0">
            <a:spAutoFit/>
          </a:bodyPr>
          <a:lstStyle/>
          <a:p>
            <a:pPr algn="ctr"/>
            <a:r>
              <a:rPr lang="en-US" sz="900" dirty="0"/>
              <a:t>I love you God</a:t>
            </a:r>
          </a:p>
        </p:txBody>
      </p:sp>
      <p:pic>
        <p:nvPicPr>
          <p:cNvPr id="6" name="Picture 2">
            <a:extLst>
              <a:ext uri="{FF2B5EF4-FFF2-40B4-BE49-F238E27FC236}">
                <a16:creationId xmlns:a16="http://schemas.microsoft.com/office/drawing/2014/main" id="{ECB692F8-8A50-3D8C-53C6-58FF0153DB47}"/>
              </a:ext>
            </a:extLst>
          </p:cNvPr>
          <p:cNvPicPr>
            <a:picLocks noChangeAspect="1" noChangeArrowheads="1"/>
          </p:cNvPicPr>
          <p:nvPr/>
        </p:nvPicPr>
        <p:blipFill rotWithShape="1">
          <a:blip r:embed="rId7" cstate="print">
            <a:clrChange>
              <a:clrFrom>
                <a:srgbClr val="000000"/>
              </a:clrFrom>
              <a:clrTo>
                <a:srgbClr val="000000">
                  <a:alpha val="0"/>
                </a:srgbClr>
              </a:clrTo>
            </a:clrChange>
            <a:extLst>
              <a:ext uri="{BEBA8EAE-BF5A-486C-A8C5-ECC9F3942E4B}">
                <a14:imgProps xmlns:a14="http://schemas.microsoft.com/office/drawing/2010/main">
                  <a14:imgLayer r:embed="rId8">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60648" y="47247"/>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2656" y="1907704"/>
            <a:ext cx="6192688" cy="473975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Instructions for the class:</a:t>
            </a:r>
          </a:p>
          <a:p>
            <a:endParaRPr lang="en-US"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and 3 for all the children.</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The collaborator gives a brief introduction to the topic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You can ask the following questions to reinforce the topic:</a:t>
            </a:r>
            <a:endParaRPr lang="en-US" sz="1200" dirty="0">
              <a:solidFill>
                <a:srgbClr val="00B050"/>
              </a:solidFill>
              <a:latin typeface="Arial" panose="020B0604020202020204" pitchFamily="34" charset="0"/>
              <a:cs typeface="Arial" panose="020B0604020202020204" pitchFamily="34" charset="0"/>
            </a:endParaRPr>
          </a:p>
          <a:p>
            <a:pPr marL="228600" indent="-228600">
              <a:buFont typeface="+mj-lt"/>
              <a:buAutoNum type="arabicPeriod"/>
            </a:pPr>
            <a:r>
              <a:rPr lang="en-US" sz="1200" dirty="0">
                <a:latin typeface="Arial" panose="020B0604020202020204" pitchFamily="34" charset="0"/>
                <a:cs typeface="Arial" panose="020B0604020202020204" pitchFamily="34" charset="0"/>
              </a:rPr>
              <a:t>How do we show God we Love Them? </a:t>
            </a:r>
            <a:r>
              <a:rPr lang="en-US" sz="1200" dirty="0">
                <a:solidFill>
                  <a:srgbClr val="FF0066"/>
                </a:solidFill>
                <a:latin typeface="Arial" panose="020B0604020202020204" pitchFamily="34" charset="0"/>
                <a:cs typeface="Arial" panose="020B0604020202020204" pitchFamily="34" charset="0"/>
              </a:rPr>
              <a:t>By doing the </a:t>
            </a:r>
            <a:r>
              <a:rPr lang="en-US" sz="1200" dirty="0" err="1">
                <a:solidFill>
                  <a:srgbClr val="FF0066"/>
                </a:solidFill>
                <a:latin typeface="Arial" panose="020B0604020202020204" pitchFamily="34" charset="0"/>
                <a:cs typeface="Arial" panose="020B0604020202020204" pitchFamily="34" charset="0"/>
              </a:rPr>
              <a:t>Rightous</a:t>
            </a:r>
            <a:r>
              <a:rPr lang="en-US" sz="1200" dirty="0">
                <a:solidFill>
                  <a:srgbClr val="FF0066"/>
                </a:solidFill>
                <a:latin typeface="Arial" panose="020B0604020202020204" pitchFamily="34" charset="0"/>
                <a:cs typeface="Arial" panose="020B0604020202020204" pitchFamily="34" charset="0"/>
              </a:rPr>
              <a:t> Deeds that They have sown in our mind</a:t>
            </a:r>
            <a:r>
              <a:rPr lang="en-US" sz="1200" b="1" dirty="0">
                <a:solidFill>
                  <a:srgbClr val="FF0066"/>
                </a:solidFill>
                <a:latin typeface="Arial" panose="020B0604020202020204" pitchFamily="34" charset="0"/>
                <a:cs typeface="Arial" panose="020B0604020202020204" pitchFamily="34" charset="0"/>
              </a:rPr>
              <a:t>.</a:t>
            </a:r>
          </a:p>
          <a:p>
            <a:pPr marL="228600" indent="-228600">
              <a:buFont typeface="+mj-lt"/>
              <a:buAutoNum type="arabicPeriod"/>
            </a:pPr>
            <a:r>
              <a:rPr lang="en-US" sz="1200" dirty="0">
                <a:latin typeface="Arial" panose="020B0604020202020204" pitchFamily="34" charset="0"/>
                <a:cs typeface="Arial" panose="020B0604020202020204" pitchFamily="34" charset="0"/>
              </a:rPr>
              <a:t>What is Fruit of Lips? </a:t>
            </a:r>
            <a:r>
              <a:rPr lang="en-US" sz="1200" dirty="0">
                <a:solidFill>
                  <a:srgbClr val="FF0066"/>
                </a:solidFill>
                <a:latin typeface="Arial" panose="020B0604020202020204" pitchFamily="34" charset="0"/>
                <a:cs typeface="Arial" panose="020B0604020202020204" pitchFamily="34" charset="0"/>
              </a:rPr>
              <a:t>To speak and live what you speak. To do or fulfill your promises. That makes us trustworthy and that is very valuable to God</a:t>
            </a:r>
            <a:r>
              <a:rPr lang="en-US" sz="1200" b="1" dirty="0">
                <a:solidFill>
                  <a:srgbClr val="FF0066"/>
                </a:solidFill>
                <a:latin typeface="Arial" panose="020B0604020202020204" pitchFamily="34" charset="0"/>
                <a:cs typeface="Arial" panose="020B0604020202020204" pitchFamily="34" charset="0"/>
              </a:rPr>
              <a:t>.</a:t>
            </a:r>
            <a:r>
              <a:rPr lang="en-US" sz="1200" b="1" dirty="0">
                <a:solidFill>
                  <a:srgbClr val="00B0F0"/>
                </a:solidFill>
                <a:latin typeface="Arial" panose="020B0604020202020204" pitchFamily="34" charset="0"/>
                <a:cs typeface="Arial" panose="020B0604020202020204" pitchFamily="34" charset="0"/>
              </a:rPr>
              <a:t>  </a:t>
            </a:r>
          </a:p>
          <a:p>
            <a:pPr marL="228600" indent="-228600">
              <a:buFont typeface="+mj-lt"/>
              <a:buAutoNum type="arabicPeriod"/>
            </a:pPr>
            <a:r>
              <a:rPr lang="en-US" sz="1200" dirty="0">
                <a:latin typeface="Arial" panose="020B0604020202020204" pitchFamily="34" charset="0"/>
                <a:cs typeface="Arial" panose="020B0604020202020204" pitchFamily="34" charset="0"/>
              </a:rPr>
              <a:t>When are our petitions answered? </a:t>
            </a:r>
            <a:r>
              <a:rPr lang="en-US" sz="1200" dirty="0">
                <a:solidFill>
                  <a:srgbClr val="FF0066"/>
                </a:solidFill>
                <a:latin typeface="Arial" panose="020B0604020202020204" pitchFamily="34" charset="0"/>
                <a:cs typeface="Arial" panose="020B0604020202020204" pitchFamily="34" charset="0"/>
              </a:rPr>
              <a:t>When we Love God and we show it with our Fruit of Lips that is backed up by the </a:t>
            </a:r>
            <a:r>
              <a:rPr lang="en-US" sz="1200" dirty="0" err="1">
                <a:solidFill>
                  <a:srgbClr val="FF0066"/>
                </a:solidFill>
                <a:latin typeface="Arial" panose="020B0604020202020204" pitchFamily="34" charset="0"/>
                <a:cs typeface="Arial" panose="020B0604020202020204" pitchFamily="34" charset="0"/>
              </a:rPr>
              <a:t>rightous</a:t>
            </a:r>
            <a:r>
              <a:rPr lang="en-US" sz="1200" dirty="0">
                <a:solidFill>
                  <a:srgbClr val="FF0066"/>
                </a:solidFill>
                <a:latin typeface="Arial" panose="020B0604020202020204" pitchFamily="34" charset="0"/>
                <a:cs typeface="Arial" panose="020B0604020202020204" pitchFamily="34" charset="0"/>
              </a:rPr>
              <a:t> deeds that we have learned from our Marvelous God</a:t>
            </a:r>
            <a:r>
              <a:rPr lang="en-US" sz="1200" b="1" dirty="0">
                <a:solidFill>
                  <a:srgbClr val="FF0066"/>
                </a:solidFill>
                <a:latin typeface="Arial" panose="020B0604020202020204" pitchFamily="34" charset="0"/>
                <a:cs typeface="Arial" panose="020B0604020202020204" pitchFamily="34" charset="0"/>
              </a:rPr>
              <a:t>.</a:t>
            </a:r>
            <a:endParaRPr lang="en-US" sz="1200" dirty="0">
              <a:solidFill>
                <a:srgbClr val="00B050"/>
              </a:solidFill>
              <a:latin typeface="Arial" panose="020B0604020202020204" pitchFamily="34" charset="0"/>
              <a:cs typeface="Arial" panose="020B0604020202020204" pitchFamily="34" charset="0"/>
            </a:endParaRPr>
          </a:p>
          <a:p>
            <a:pPr marL="285750" lvl="1" indent="-2857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The collaborator/parent should encourage the child to answer the questions while the candle is on the screen.</a:t>
            </a:r>
          </a:p>
          <a:p>
            <a:pPr marL="285750" lvl="1" indent="-2857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It is recommended to remind the children of how important it is to review the lessons at home</a:t>
            </a:r>
          </a:p>
          <a:p>
            <a:pPr lvl="1"/>
            <a:endParaRPr lang="en-US" sz="1200" b="1" dirty="0">
              <a:latin typeface="Arial" panose="020B0604020202020204" pitchFamily="34" charset="0"/>
              <a:cs typeface="Arial" panose="020B0604020202020204" pitchFamily="34" charset="0"/>
            </a:endParaRPr>
          </a:p>
          <a:p>
            <a:pPr marL="0" lvl="1"/>
            <a:r>
              <a:rPr lang="en-US" sz="1200" b="1" dirty="0">
                <a:latin typeface="Arial" panose="020B0604020202020204" pitchFamily="34" charset="0"/>
                <a:cs typeface="Arial" panose="020B0604020202020204" pitchFamily="34" charset="0"/>
              </a:rPr>
              <a:t>Activity: I Love MelquisedecLisbet</a:t>
            </a:r>
            <a:endParaRPr lang="en-US" sz="1200" dirty="0">
              <a:latin typeface="Arial" panose="020B0604020202020204" pitchFamily="34" charset="0"/>
              <a:cs typeface="Arial" panose="020B0604020202020204" pitchFamily="34" charset="0"/>
            </a:endParaRPr>
          </a:p>
          <a:p>
            <a:pPr marL="0" lvl="1"/>
            <a:r>
              <a:rPr lang="en-US" sz="1200" dirty="0">
                <a:latin typeface="Arial" panose="020B0604020202020204" pitchFamily="34" charset="0"/>
                <a:cs typeface="Arial" panose="020B0604020202020204" pitchFamily="34" charset="0"/>
              </a:rPr>
              <a:t>The children will write the fruit of lips and righteous deeds that they will show MelquisedecLisbet to tell them they Love them. This is a promise they are making to MelquisedecLisbet.</a:t>
            </a:r>
          </a:p>
          <a:p>
            <a:pPr marL="0" lvl="1"/>
            <a:r>
              <a:rPr lang="en-US" sz="1200" dirty="0">
                <a:latin typeface="Arial" panose="020B0604020202020204" pitchFamily="34" charset="0"/>
                <a:cs typeface="Arial" panose="020B0604020202020204" pitchFamily="34" charset="0"/>
              </a:rPr>
              <a:t>			</a:t>
            </a:r>
          </a:p>
          <a:p>
            <a:pPr marL="0" lvl="1"/>
            <a:r>
              <a:rPr lang="en-US" sz="1200" b="1" dirty="0">
                <a:latin typeface="Arial" panose="020B0604020202020204" pitchFamily="34" charset="0"/>
                <a:cs typeface="Arial" panose="020B0604020202020204" pitchFamily="34" charset="0"/>
              </a:rPr>
              <a:t>Materials:			</a:t>
            </a:r>
            <a:endParaRPr lang="en-US"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Pencil</a:t>
            </a:r>
          </a:p>
          <a:p>
            <a:endParaRPr lang="es-CR" sz="14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sp>
        <p:nvSpPr>
          <p:cNvPr id="4" name="Rectangle 3">
            <a:extLst>
              <a:ext uri="{FF2B5EF4-FFF2-40B4-BE49-F238E27FC236}">
                <a16:creationId xmlns:a16="http://schemas.microsoft.com/office/drawing/2014/main" id="{014B3291-87CE-C3A2-C49F-662DEE485FC1}"/>
              </a:ext>
            </a:extLst>
          </p:cNvPr>
          <p:cNvSpPr/>
          <p:nvPr/>
        </p:nvSpPr>
        <p:spPr>
          <a:xfrm>
            <a:off x="260649" y="890300"/>
            <a:ext cx="6360444" cy="369332"/>
          </a:xfrm>
          <a:prstGeom prst="rect">
            <a:avLst/>
          </a:prstGeom>
        </p:spPr>
        <p:txBody>
          <a:bodyPr wrap="square">
            <a:spAutoFit/>
          </a:bodyPr>
          <a:lstStyle/>
          <a:p>
            <a:pPr algn="ctr" eaLnBrk="1" hangingPunct="1"/>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Lesson</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#455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How</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to</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Show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God</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we</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Love Them</a:t>
            </a:r>
          </a:p>
        </p:txBody>
      </p:sp>
      <p:pic>
        <p:nvPicPr>
          <p:cNvPr id="5" name="Picture 2">
            <a:extLst>
              <a:ext uri="{FF2B5EF4-FFF2-40B4-BE49-F238E27FC236}">
                <a16:creationId xmlns:a16="http://schemas.microsoft.com/office/drawing/2014/main" id="{3B3B6802-1B3F-404B-869B-04D297255AB0}"/>
              </a:ext>
            </a:extLst>
          </p:cNvPr>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60648" y="47247"/>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68 Rectángulo">
            <a:extLst>
              <a:ext uri="{FF2B5EF4-FFF2-40B4-BE49-F238E27FC236}">
                <a16:creationId xmlns:a16="http://schemas.microsoft.com/office/drawing/2014/main" id="{14AC738E-D02B-F4ED-6CE7-80944F97CC0F}"/>
              </a:ext>
            </a:extLst>
          </p:cNvPr>
          <p:cNvSpPr>
            <a:spLocks noChangeArrowheads="1"/>
          </p:cNvSpPr>
          <p:nvPr/>
        </p:nvSpPr>
        <p:spPr bwMode="auto">
          <a:xfrm>
            <a:off x="1880004" y="1448223"/>
            <a:ext cx="3349196"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r>
              <a:rPr lang="es-CR" altLang="es-MX" sz="1400" dirty="0">
                <a:latin typeface="Century Gothic" panose="020B0502020202020204" pitchFamily="34" charset="0"/>
                <a:cs typeface="Arial" panose="020B0604020202020204" pitchFamily="34" charset="0"/>
              </a:rPr>
              <a:t>/</a:t>
            </a:r>
            <a:r>
              <a:rPr lang="es-CR" altLang="es-MX" sz="1400" dirty="0" err="1">
                <a:latin typeface="Century Gothic" panose="020B0502020202020204" pitchFamily="34" charset="0"/>
                <a:cs typeface="Arial" panose="020B0604020202020204" pitchFamily="34" charset="0"/>
              </a:rPr>
              <a:t>Parent</a:t>
            </a:r>
            <a:endParaRPr lang="es-CR" altLang="es-MX" sz="1400" dirty="0">
              <a:latin typeface="Century Gothic" panose="020B0502020202020204" pitchFamily="34" charset="0"/>
              <a:cs typeface="Arial" panose="020B0604020202020204" pitchFamily="34" charset="0"/>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756198"/>
          </a:xfrm>
          <a:prstGeom prst="rect">
            <a:avLst/>
          </a:prstGeom>
        </p:spPr>
      </p:pic>
      <p:pic>
        <p:nvPicPr>
          <p:cNvPr id="5" name="Picture 4">
            <a:extLst>
              <a:ext uri="{FF2B5EF4-FFF2-40B4-BE49-F238E27FC236}">
                <a16:creationId xmlns:a16="http://schemas.microsoft.com/office/drawing/2014/main" id="{F26BD3B8-75CA-F5B4-4EA8-F2203B647E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52345"/>
            <a:ext cx="6858000" cy="7843026"/>
          </a:xfrm>
          <a:prstGeom prst="rect">
            <a:avLst/>
          </a:prstGeom>
        </p:spPr>
      </p:pic>
      <p:sp>
        <p:nvSpPr>
          <p:cNvPr id="2" name="Rectangle 1">
            <a:extLst>
              <a:ext uri="{FF2B5EF4-FFF2-40B4-BE49-F238E27FC236}">
                <a16:creationId xmlns:a16="http://schemas.microsoft.com/office/drawing/2014/main" id="{5348A5EF-A32F-1D6C-F66C-F2F216B17B22}"/>
              </a:ext>
            </a:extLst>
          </p:cNvPr>
          <p:cNvSpPr/>
          <p:nvPr/>
        </p:nvSpPr>
        <p:spPr>
          <a:xfrm>
            <a:off x="260649" y="890300"/>
            <a:ext cx="6360444" cy="369332"/>
          </a:xfrm>
          <a:prstGeom prst="rect">
            <a:avLst/>
          </a:prstGeom>
        </p:spPr>
        <p:txBody>
          <a:bodyPr wrap="square">
            <a:spAutoFit/>
          </a:bodyPr>
          <a:lstStyle/>
          <a:p>
            <a:pPr algn="ctr" eaLnBrk="1" hangingPunct="1"/>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Lesson</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#455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How</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to</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Show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God</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a:t>
            </a:r>
            <a:r>
              <a:rPr lang="es-CR" altLang="es-MX" u="sng" dirty="0" err="1">
                <a:latin typeface="Century Gothic" panose="020B0502020202020204" pitchFamily="34" charset="0"/>
                <a:ea typeface="Kozuka Gothic Pr6N L" panose="020B0200000000000000" pitchFamily="34" charset="-128"/>
                <a:cs typeface="Gisha" panose="020B0502040204020203" pitchFamily="34" charset="-79"/>
              </a:rPr>
              <a:t>we</a:t>
            </a:r>
            <a:r>
              <a:rPr lang="es-CR" altLang="es-MX" u="sng" dirty="0">
                <a:latin typeface="Century Gothic" panose="020B0502020202020204" pitchFamily="34" charset="0"/>
                <a:ea typeface="Kozuka Gothic Pr6N L" panose="020B0200000000000000" pitchFamily="34" charset="-128"/>
                <a:cs typeface="Gisha" panose="020B0502040204020203" pitchFamily="34" charset="-79"/>
              </a:rPr>
              <a:t> Love Them</a:t>
            </a:r>
          </a:p>
        </p:txBody>
      </p:sp>
      <p:pic>
        <p:nvPicPr>
          <p:cNvPr id="3" name="Picture 2">
            <a:extLst>
              <a:ext uri="{FF2B5EF4-FFF2-40B4-BE49-F238E27FC236}">
                <a16:creationId xmlns:a16="http://schemas.microsoft.com/office/drawing/2014/main" id="{7FD969B6-179E-D6E9-9D9E-C36BAA38159C}"/>
              </a:ext>
            </a:extLst>
          </p:cNvPr>
          <p:cNvPicPr>
            <a:picLocks noChangeAspect="1" noChangeArrowheads="1"/>
          </p:cNvPicPr>
          <p:nvPr/>
        </p:nvPicPr>
        <p:blipFill rotWithShape="1">
          <a:blip r:embed="rId4" cstate="print">
            <a:clrChange>
              <a:clrFrom>
                <a:srgbClr val="000000"/>
              </a:clrFrom>
              <a:clrTo>
                <a:srgbClr val="000000">
                  <a:alpha val="0"/>
                </a:srgbClr>
              </a:clrTo>
            </a:clrChange>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260648" y="47247"/>
            <a:ext cx="5172390"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3494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1030311</TotalTime>
  <Words>765</Words>
  <Application>Microsoft Office PowerPoint</Application>
  <PresentationFormat>On-screen Show (4:3)</PresentationFormat>
  <Paragraphs>45</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system-ui</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7698</cp:revision>
  <cp:lastPrinted>2018-09-10T19:54:12Z</cp:lastPrinted>
  <dcterms:created xsi:type="dcterms:W3CDTF">2011-04-01T14:17:38Z</dcterms:created>
  <dcterms:modified xsi:type="dcterms:W3CDTF">2023-07-29T12:15:46Z</dcterms:modified>
</cp:coreProperties>
</file>