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77" r:id="rId4"/>
    <p:sldId id="279" r:id="rId5"/>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FF0066"/>
    <a:srgbClr val="7F6AFA"/>
    <a:srgbClr val="17CF29"/>
    <a:srgbClr val="2006BA"/>
    <a:srgbClr val="FF9999"/>
    <a:srgbClr val="F26A1E"/>
    <a:srgbClr val="F8F8F8"/>
    <a:srgbClr val="EAEAEA"/>
    <a:srgbClr val="B95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autoAdjust="0"/>
    <p:restoredTop sz="94270" autoAdjust="0"/>
  </p:normalViewPr>
  <p:slideViewPr>
    <p:cSldViewPr>
      <p:cViewPr varScale="1">
        <p:scale>
          <a:sx n="50" d="100"/>
          <a:sy n="50" d="100"/>
        </p:scale>
        <p:origin x="1554" y="5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9/03/2018</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9/03/2018</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9/03/2018</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334927" y="60776"/>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21" name="2 CuadroTexto"/>
          <p:cNvSpPr txBox="1">
            <a:spLocks noChangeArrowheads="1"/>
          </p:cNvSpPr>
          <p:nvPr/>
        </p:nvSpPr>
        <p:spPr bwMode="auto">
          <a:xfrm>
            <a:off x="-36390" y="988660"/>
            <a:ext cx="2592288" cy="430887"/>
          </a:xfrm>
          <a:prstGeom prst="rect">
            <a:avLst/>
          </a:prstGeom>
          <a:noFill/>
          <a:ln w="9525">
            <a:noFill/>
            <a:miter lim="800000"/>
            <a:headEnd/>
            <a:tailEnd/>
          </a:ln>
        </p:spPr>
        <p:txBody>
          <a:bodyPr wrap="square">
            <a:spAutoFit/>
          </a:bodyPr>
          <a:lstStyle/>
          <a:p>
            <a:pPr eaLnBrk="1" hangingPunct="1"/>
            <a:r>
              <a:rPr lang="es-CR" altLang="es-MX" sz="1100" b="1" dirty="0" smtClean="0"/>
              <a:t>Por MelquisedecLisbet!!</a:t>
            </a:r>
          </a:p>
          <a:p>
            <a:pPr eaLnBrk="1" hangingPunct="1"/>
            <a:r>
              <a:rPr lang="es-CR" altLang="es-MX" sz="1100" b="1" dirty="0" smtClean="0"/>
              <a:t>Por nuestro Padre y nuestra Madre!!</a:t>
            </a:r>
            <a:endParaRPr lang="es-CR" altLang="es-MX" sz="1100" b="1" dirty="0"/>
          </a:p>
        </p:txBody>
      </p:sp>
      <p:pic>
        <p:nvPicPr>
          <p:cNvPr id="19" name="Picture 18"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804" y="70865"/>
            <a:ext cx="1145144" cy="858544"/>
          </a:xfrm>
          <a:prstGeom prst="rect">
            <a:avLst/>
          </a:prstGeom>
          <a:noFill/>
          <a:ln>
            <a:noFill/>
          </a:ln>
        </p:spPr>
      </p:pic>
      <p:sp>
        <p:nvSpPr>
          <p:cNvPr id="8" name="Rectangle 7"/>
          <p:cNvSpPr/>
          <p:nvPr/>
        </p:nvSpPr>
        <p:spPr>
          <a:xfrm>
            <a:off x="1334927" y="403885"/>
            <a:ext cx="4248472" cy="584775"/>
          </a:xfrm>
          <a:prstGeom prst="rect">
            <a:avLst/>
          </a:prstGeom>
        </p:spPr>
        <p:txBody>
          <a:bodyPr wrap="square">
            <a:spAutoFit/>
          </a:bodyPr>
          <a:lstStyle/>
          <a:p>
            <a:pPr algn="ctr"/>
            <a:r>
              <a:rPr lang="es-CR" sz="1600" dirty="0" smtClean="0">
                <a:latin typeface="Century Gothic" panose="020B0502020202020204" pitchFamily="34" charset="0"/>
              </a:rPr>
              <a:t>Clase#174</a:t>
            </a:r>
            <a:r>
              <a:rPr lang="es-ES" sz="1600" dirty="0" smtClean="0"/>
              <a:t> </a:t>
            </a:r>
            <a:r>
              <a:rPr lang="es-ES" sz="1600" dirty="0">
                <a:latin typeface="Century Gothic" panose="020B0502020202020204" pitchFamily="34" charset="0"/>
              </a:rPr>
              <a:t>Como Pedir a nuestro Padre de la forma </a:t>
            </a:r>
            <a:r>
              <a:rPr lang="es-ES" sz="1600" dirty="0" smtClean="0">
                <a:latin typeface="Century Gothic" panose="020B0502020202020204" pitchFamily="34" charset="0"/>
              </a:rPr>
              <a:t>correcta</a:t>
            </a:r>
            <a:endParaRPr lang="es-CR" sz="1600" dirty="0">
              <a:latin typeface="Century Gothic" panose="020B0502020202020204" pitchFamily="34" charset="0"/>
            </a:endParaRPr>
          </a:p>
        </p:txBody>
      </p:sp>
      <p:sp>
        <p:nvSpPr>
          <p:cNvPr id="10" name="68 Rectángulo"/>
          <p:cNvSpPr>
            <a:spLocks noChangeArrowheads="1"/>
          </p:cNvSpPr>
          <p:nvPr/>
        </p:nvSpPr>
        <p:spPr bwMode="auto">
          <a:xfrm>
            <a:off x="131713" y="1419547"/>
            <a:ext cx="6654899" cy="7571303"/>
          </a:xfrm>
          <a:prstGeom prst="rect">
            <a:avLst/>
          </a:prstGeom>
          <a:noFill/>
          <a:ln w="38100">
            <a:solidFill>
              <a:schemeClr val="accent6">
                <a:lumMod val="75000"/>
              </a:schemeClr>
            </a:solidFill>
            <a:prstDash val="lgDashDotDot"/>
            <a:miter lim="800000"/>
            <a:headEnd/>
            <a:tailEnd/>
          </a:ln>
        </p:spPr>
        <p:txBody>
          <a:bodyPr wrap="square">
            <a:spAutoFit/>
          </a:bodyPr>
          <a:lstStyle/>
          <a:p>
            <a:pPr algn="ctr"/>
            <a:r>
              <a:rPr lang="es-CR" sz="1200" dirty="0" smtClean="0">
                <a:latin typeface="Arial" panose="020B0604020202020204" pitchFamily="34" charset="0"/>
                <a:cs typeface="Arial" panose="020B0604020202020204" pitchFamily="34" charset="0"/>
              </a:rPr>
              <a:t>Hermanos de luz, hoy nuestros Padres nos dicen como pedir a nuestro Padre Melquisedec en la forma correcta.  </a:t>
            </a:r>
            <a:r>
              <a:rPr lang="es-CR" sz="1200" u="sng" dirty="0" smtClean="0">
                <a:latin typeface="Arial" panose="020B0604020202020204" pitchFamily="34" charset="0"/>
                <a:cs typeface="Arial" panose="020B0604020202020204" pitchFamily="34" charset="0"/>
              </a:rPr>
              <a:t>Ellos nos dan lo que pedimos y una vez que comprobamos que Ellos son el único Dios que tiene que vivir en nuestra mente, nos exigen fidelidad</a:t>
            </a:r>
            <a:r>
              <a:rPr lang="es-CR" sz="1200" dirty="0" smtClean="0">
                <a:latin typeface="Arial" panose="020B0604020202020204" pitchFamily="34" charset="0"/>
                <a:cs typeface="Arial" panose="020B0604020202020204" pitchFamily="34" charset="0"/>
              </a:rPr>
              <a:t>.  Si somos fieles a sus mandamientos, todo lo justo que pedimos también se nos da. </a:t>
            </a:r>
            <a:r>
              <a:rPr lang="es-CR" sz="1200" i="1" dirty="0" smtClean="0">
                <a:latin typeface="Arial" panose="020B0604020202020204" pitchFamily="34" charset="0"/>
                <a:cs typeface="Arial" panose="020B0604020202020204" pitchFamily="34" charset="0"/>
              </a:rPr>
              <a:t>1-Juan 5:14</a:t>
            </a:r>
          </a:p>
          <a:p>
            <a:pPr algn="ctr"/>
            <a:endParaRPr lang="es-CR" sz="1200" dirty="0">
              <a:latin typeface="Arial" panose="020B0604020202020204" pitchFamily="34" charset="0"/>
              <a:cs typeface="Arial" panose="020B0604020202020204" pitchFamily="34" charset="0"/>
            </a:endParaRPr>
          </a:p>
          <a:p>
            <a:r>
              <a:rPr lang="es-CR" sz="1200" u="sng" dirty="0" smtClean="0">
                <a:latin typeface="Arial" panose="020B0604020202020204" pitchFamily="34" charset="0"/>
                <a:cs typeface="Arial" panose="020B0604020202020204" pitchFamily="34" charset="0"/>
              </a:rPr>
              <a:t>Ser fieles es recibir y aceptar el borrón y cuenta nueva que nuestros Padres nos han dado. Es pensar, hablar</a:t>
            </a:r>
            <a:r>
              <a:rPr lang="es-CR" sz="1200" u="sng" dirty="0">
                <a:latin typeface="Arial" panose="020B0604020202020204" pitchFamily="34" charset="0"/>
                <a:cs typeface="Arial" panose="020B0604020202020204" pitchFamily="34" charset="0"/>
              </a:rPr>
              <a:t> </a:t>
            </a:r>
            <a:r>
              <a:rPr lang="es-CR" sz="1200" u="sng" dirty="0" smtClean="0">
                <a:latin typeface="Arial" panose="020B0604020202020204" pitchFamily="34" charset="0"/>
                <a:cs typeface="Arial" panose="020B0604020202020204" pitchFamily="34" charset="0"/>
              </a:rPr>
              <a:t>y actuar conforme al orden que estamos aprendiendo para ir alcanzando la perfección</a:t>
            </a:r>
            <a:r>
              <a:rPr lang="es-CR" sz="1200" dirty="0" smtClean="0">
                <a:latin typeface="Arial" panose="020B0604020202020204" pitchFamily="34" charset="0"/>
                <a:cs typeface="Arial" panose="020B0604020202020204" pitchFamily="34" charset="0"/>
              </a:rPr>
              <a:t>.  Si en nuestra mente solo dejamos que la Sabiduría de CL nos guie en todo lo que hacemos cada día, entonces podemos estar seguros que actuaremos de una manera correcta con nuestra familia, en el lugar que estudiamos, con nuestros amigos o en donde quiera que estemos.</a:t>
            </a:r>
          </a:p>
          <a:p>
            <a:endParaRPr lang="es-CR" sz="1200" dirty="0">
              <a:latin typeface="Arial" panose="020B0604020202020204" pitchFamily="34" charset="0"/>
              <a:cs typeface="Arial" panose="020B0604020202020204" pitchFamily="34" charset="0"/>
            </a:endParaRPr>
          </a:p>
          <a:p>
            <a:r>
              <a:rPr lang="es-CR" sz="1200" u="sng" dirty="0" smtClean="0">
                <a:latin typeface="Arial" panose="020B0604020202020204" pitchFamily="34" charset="0"/>
                <a:cs typeface="Arial" panose="020B0604020202020204" pitchFamily="34" charset="0"/>
              </a:rPr>
              <a:t>Para poder recibir lo que le pedimos a Dios, debemos ser justos, limpios, puros, viviendo vidas ordenadas y santas pues así es Dios MelquisedecLisbet</a:t>
            </a:r>
            <a:r>
              <a:rPr lang="es-CR" sz="1200" dirty="0" smtClean="0">
                <a:latin typeface="Arial" panose="020B0604020202020204" pitchFamily="34" charset="0"/>
                <a:cs typeface="Arial" panose="020B0604020202020204" pitchFamily="34" charset="0"/>
              </a:rPr>
              <a:t>.  Y todo el que DICE el nombre de ML, debe ser obediente, solo así nos darán lo que pedimos y no seremos avergonzados. </a:t>
            </a:r>
            <a:r>
              <a:rPr lang="es-CR" sz="1200" i="1" dirty="0" smtClean="0">
                <a:latin typeface="Arial" panose="020B0604020202020204" pitchFamily="34" charset="0"/>
                <a:cs typeface="Arial" panose="020B0604020202020204" pitchFamily="34" charset="0"/>
              </a:rPr>
              <a:t>Juan 15:7</a:t>
            </a:r>
          </a:p>
          <a:p>
            <a:endParaRPr lang="es-CR" sz="1200" dirty="0">
              <a:latin typeface="Arial" panose="020B0604020202020204" pitchFamily="34" charset="0"/>
              <a:cs typeface="Arial" panose="020B0604020202020204" pitchFamily="34" charset="0"/>
            </a:endParaRPr>
          </a:p>
          <a:p>
            <a:pPr algn="ctr"/>
            <a:r>
              <a:rPr lang="es-CR" sz="1200" u="sng" dirty="0" smtClean="0">
                <a:latin typeface="Arial" panose="020B0604020202020204" pitchFamily="34" charset="0"/>
                <a:cs typeface="Arial" panose="020B0604020202020204" pitchFamily="34" charset="0"/>
              </a:rPr>
              <a:t>No se trata solo de hablarle al hermano mayor, sino de poner de nuestra parte y vivir vidas ordenadas para dar ofrenda limpia a nuestros Padres. Debemos esforzarnos por dejar el mal carácter y todo lo que no le agrada a ML</a:t>
            </a:r>
            <a:r>
              <a:rPr lang="es-CR" sz="1200" dirty="0" smtClean="0">
                <a:latin typeface="Arial" panose="020B0604020202020204" pitchFamily="34" charset="0"/>
                <a:cs typeface="Arial" panose="020B0604020202020204" pitchFamily="34" charset="0"/>
              </a:rPr>
              <a:t>. Podemos lograrlo si usamos la armadura mas   </a:t>
            </a:r>
          </a:p>
          <a:p>
            <a:pPr algn="ctr"/>
            <a:r>
              <a:rPr lang="es-CR" sz="1200" dirty="0">
                <a:latin typeface="Arial" panose="020B0604020202020204" pitchFamily="34" charset="0"/>
                <a:cs typeface="Arial" panose="020B0604020202020204" pitchFamily="34" charset="0"/>
              </a:rPr>
              <a:t> </a:t>
            </a:r>
            <a:r>
              <a:rPr lang="es-CR" sz="1200" dirty="0" smtClean="0">
                <a:latin typeface="Arial" panose="020B0604020202020204" pitchFamily="34" charset="0"/>
                <a:cs typeface="Arial" panose="020B0604020202020204" pitchFamily="34" charset="0"/>
              </a:rPr>
              <a:t>   poderosa, el amor y el conocimiento de ML.  Si hacemos esto, Ellos nos ayudan y    </a:t>
            </a:r>
          </a:p>
          <a:p>
            <a:pPr algn="ctr"/>
            <a:r>
              <a:rPr lang="es-CR" sz="1200" dirty="0" smtClean="0">
                <a:latin typeface="Arial" panose="020B0604020202020204" pitchFamily="34" charset="0"/>
                <a:cs typeface="Arial" panose="020B0604020202020204" pitchFamily="34" charset="0"/>
              </a:rPr>
              <a:t>nuestro proceder y nuestro entorno mejora.  </a:t>
            </a:r>
            <a:r>
              <a:rPr lang="es-CR" sz="1200" u="sng" dirty="0" smtClean="0">
                <a:latin typeface="Arial" panose="020B0604020202020204" pitchFamily="34" charset="0"/>
                <a:cs typeface="Arial" panose="020B0604020202020204" pitchFamily="34" charset="0"/>
              </a:rPr>
              <a:t>Ellos nos ayudan a ser mejores</a:t>
            </a:r>
            <a:r>
              <a:rPr lang="es-CR" sz="1200" dirty="0" smtClean="0">
                <a:latin typeface="Arial" panose="020B0604020202020204" pitchFamily="34" charset="0"/>
                <a:cs typeface="Arial" panose="020B0604020202020204" pitchFamily="34" charset="0"/>
              </a:rPr>
              <a:t>  </a:t>
            </a:r>
          </a:p>
          <a:p>
            <a:pPr algn="ctr"/>
            <a:r>
              <a:rPr lang="es-CR" sz="1200" dirty="0">
                <a:latin typeface="Arial" panose="020B0604020202020204" pitchFamily="34" charset="0"/>
                <a:cs typeface="Arial" panose="020B0604020202020204" pitchFamily="34" charset="0"/>
              </a:rPr>
              <a:t> </a:t>
            </a:r>
            <a:r>
              <a:rPr lang="es-CR" sz="1200" dirty="0" smtClean="0">
                <a:latin typeface="Arial" panose="020B0604020202020204" pitchFamily="34" charset="0"/>
                <a:cs typeface="Arial" panose="020B0604020202020204" pitchFamily="34" charset="0"/>
              </a:rPr>
              <a:t>              </a:t>
            </a:r>
            <a:r>
              <a:rPr lang="es-CR" sz="1200" u="sng" dirty="0" smtClean="0">
                <a:latin typeface="Arial" panose="020B0604020202020204" pitchFamily="34" charset="0"/>
                <a:cs typeface="Arial" panose="020B0604020202020204" pitchFamily="34" charset="0"/>
              </a:rPr>
              <a:t>personas cada día y nos ira bien en todo lo que hagamos</a:t>
            </a:r>
            <a:r>
              <a:rPr lang="es-CR" sz="1200" dirty="0" smtClean="0">
                <a:latin typeface="Arial" panose="020B0604020202020204" pitchFamily="34" charset="0"/>
                <a:cs typeface="Arial" panose="020B0604020202020204" pitchFamily="34" charset="0"/>
              </a:rPr>
              <a:t>. </a:t>
            </a:r>
          </a:p>
          <a:p>
            <a:endParaRPr lang="es-CR" sz="1200" dirty="0" smtClean="0">
              <a:latin typeface="Arial" panose="020B0604020202020204" pitchFamily="34" charset="0"/>
              <a:cs typeface="Arial" panose="020B0604020202020204" pitchFamily="34" charset="0"/>
            </a:endParaRPr>
          </a:p>
          <a:p>
            <a:pPr algn="ctr"/>
            <a:r>
              <a:rPr lang="es-CR" sz="1200" dirty="0" smtClean="0">
                <a:latin typeface="Arial" panose="020B0604020202020204" pitchFamily="34" charset="0"/>
                <a:cs typeface="Arial" panose="020B0604020202020204" pitchFamily="34" charset="0"/>
              </a:rPr>
              <a:t>El temor reverente a ML es una acción de valentía.  Nosotros somos</a:t>
            </a:r>
          </a:p>
          <a:p>
            <a:pPr algn="ctr"/>
            <a:r>
              <a:rPr lang="es-CR" sz="1200" dirty="0" smtClean="0">
                <a:latin typeface="Arial" panose="020B0604020202020204" pitchFamily="34" charset="0"/>
                <a:cs typeface="Arial" panose="020B0604020202020204" pitchFamily="34" charset="0"/>
              </a:rPr>
              <a:t>Soldados Valientes que no soltamos nuestra armadura, la tenemos bien puesta.  </a:t>
            </a:r>
          </a:p>
          <a:p>
            <a:endParaRPr lang="es-CR" sz="1200" dirty="0" smtClean="0">
              <a:latin typeface="Arial" panose="020B0604020202020204" pitchFamily="34" charset="0"/>
              <a:cs typeface="Arial" panose="020B0604020202020204" pitchFamily="34" charset="0"/>
            </a:endParaRPr>
          </a:p>
          <a:p>
            <a:r>
              <a:rPr lang="es-CR" sz="1200" dirty="0" smtClean="0">
                <a:latin typeface="Arial" panose="020B0604020202020204" pitchFamily="34" charset="0"/>
                <a:cs typeface="Arial" panose="020B0604020202020204" pitchFamily="34" charset="0"/>
              </a:rPr>
              <a:t>RS, que bueno que nosotros le </a:t>
            </a:r>
            <a:r>
              <a:rPr lang="es-CR" sz="1200" u="sng" dirty="0" smtClean="0">
                <a:latin typeface="Arial" panose="020B0604020202020204" pitchFamily="34" charset="0"/>
                <a:cs typeface="Arial" panose="020B0604020202020204" pitchFamily="34" charset="0"/>
              </a:rPr>
              <a:t>demostramos a nuestros Padres cuanto los amamos, pues somos obedientes a las palabras de Cristo Lisbet</a:t>
            </a:r>
            <a:r>
              <a:rPr lang="es-CR" sz="1200" dirty="0" smtClean="0">
                <a:latin typeface="Arial" panose="020B0604020202020204" pitchFamily="34" charset="0"/>
                <a:cs typeface="Arial" panose="020B0604020202020204" pitchFamily="34" charset="0"/>
              </a:rPr>
              <a:t>.  </a:t>
            </a:r>
            <a:r>
              <a:rPr lang="es-CR" sz="1200" u="sng" dirty="0" smtClean="0">
                <a:latin typeface="Arial" panose="020B0604020202020204" pitchFamily="34" charset="0"/>
                <a:cs typeface="Arial" panose="020B0604020202020204" pitchFamily="34" charset="0"/>
              </a:rPr>
              <a:t>Mantenemos nuestra mente limpia y pura </a:t>
            </a:r>
            <a:r>
              <a:rPr lang="es-CR" sz="1200" dirty="0" smtClean="0">
                <a:latin typeface="Arial" panose="020B0604020202020204" pitchFamily="34" charset="0"/>
                <a:cs typeface="Arial" panose="020B0604020202020204" pitchFamily="34" charset="0"/>
              </a:rPr>
              <a:t>y la vestimos con buenas acciones. </a:t>
            </a:r>
            <a:r>
              <a:rPr lang="es-CR" sz="1200" u="sng" dirty="0" smtClean="0">
                <a:latin typeface="Arial" panose="020B0604020202020204" pitchFamily="34" charset="0"/>
                <a:cs typeface="Arial" panose="020B0604020202020204" pitchFamily="34" charset="0"/>
              </a:rPr>
              <a:t>Tenemos cuidado cuando hablamos</a:t>
            </a:r>
            <a:r>
              <a:rPr lang="es-CR" sz="1200" dirty="0" smtClean="0">
                <a:latin typeface="Arial" panose="020B0604020202020204" pitchFamily="34" charset="0"/>
                <a:cs typeface="Arial" panose="020B0604020202020204" pitchFamily="34" charset="0"/>
              </a:rPr>
              <a:t>, para no lastimar a nadie, ni a nuestra familia, amigos o hermanos espirituales. </a:t>
            </a:r>
          </a:p>
          <a:p>
            <a:endParaRPr lang="es-CR" sz="1000" dirty="0">
              <a:latin typeface="Arial" panose="020B0604020202020204" pitchFamily="34" charset="0"/>
              <a:cs typeface="Arial" panose="020B0604020202020204" pitchFamily="34" charset="0"/>
            </a:endParaRPr>
          </a:p>
          <a:p>
            <a:r>
              <a:rPr lang="es-CR" sz="1200" u="sng" dirty="0" smtClean="0">
                <a:latin typeface="Arial" panose="020B0604020202020204" pitchFamily="34" charset="0"/>
                <a:cs typeface="Arial" panose="020B0604020202020204" pitchFamily="34" charset="0"/>
              </a:rPr>
              <a:t>Siempre </a:t>
            </a:r>
            <a:r>
              <a:rPr lang="es-CR" sz="1200" u="sng" dirty="0">
                <a:latin typeface="Arial" panose="020B0604020202020204" pitchFamily="34" charset="0"/>
                <a:cs typeface="Arial" panose="020B0604020202020204" pitchFamily="34" charset="0"/>
              </a:rPr>
              <a:t>tratamos de vivir en paz, llevando todo pensamiento cautivo con paciencia y amor</a:t>
            </a:r>
            <a:r>
              <a:rPr lang="es-CR" sz="1200" dirty="0">
                <a:latin typeface="Arial" panose="020B0604020202020204" pitchFamily="34" charset="0"/>
                <a:cs typeface="Arial" panose="020B0604020202020204" pitchFamily="34" charset="0"/>
              </a:rPr>
              <a:t>, para </a:t>
            </a:r>
            <a:r>
              <a:rPr lang="es-CR" sz="1200" dirty="0" smtClean="0">
                <a:latin typeface="Arial" panose="020B0604020202020204" pitchFamily="34" charset="0"/>
                <a:cs typeface="Arial" panose="020B0604020202020204" pitchFamily="34" charset="0"/>
              </a:rPr>
              <a:t>tener </a:t>
            </a:r>
            <a:r>
              <a:rPr lang="es-CR" sz="1200" dirty="0">
                <a:latin typeface="Arial" panose="020B0604020202020204" pitchFamily="34" charset="0"/>
                <a:cs typeface="Arial" panose="020B0604020202020204" pitchFamily="34" charset="0"/>
              </a:rPr>
              <a:t>todo lo que </a:t>
            </a:r>
            <a:r>
              <a:rPr lang="es-CR" sz="1200" dirty="0" smtClean="0">
                <a:latin typeface="Arial" panose="020B0604020202020204" pitchFamily="34" charset="0"/>
                <a:cs typeface="Arial" panose="020B0604020202020204" pitchFamily="34" charset="0"/>
              </a:rPr>
              <a:t>ML tienen: </a:t>
            </a:r>
            <a:r>
              <a:rPr lang="es-CR" sz="1200" dirty="0">
                <a:latin typeface="Arial" panose="020B0604020202020204" pitchFamily="34" charset="0"/>
                <a:cs typeface="Arial" panose="020B0604020202020204" pitchFamily="34" charset="0"/>
              </a:rPr>
              <a:t>amor, paz, prosperidad, salud, bienestar y gozo eterno. </a:t>
            </a:r>
          </a:p>
          <a:p>
            <a:r>
              <a:rPr lang="es-CR" sz="1200" dirty="0" smtClean="0">
                <a:latin typeface="Arial" panose="020B0604020202020204" pitchFamily="34" charset="0"/>
                <a:cs typeface="Arial" panose="020B0604020202020204" pitchFamily="34" charset="0"/>
              </a:rPr>
              <a:t>Nosotros hacemos todo lo que es de Su agrado, para su honra y alabanza.  </a:t>
            </a:r>
            <a:r>
              <a:rPr lang="es-CR" sz="1200" u="sng" dirty="0" smtClean="0">
                <a:latin typeface="Arial" panose="020B0604020202020204" pitchFamily="34" charset="0"/>
                <a:cs typeface="Arial" panose="020B0604020202020204" pitchFamily="34" charset="0"/>
              </a:rPr>
              <a:t>Por eso Ellos nos dan aun mas de lo que pedimos o pensamos</a:t>
            </a:r>
            <a:r>
              <a:rPr lang="es-CR" sz="1200" dirty="0" smtClean="0">
                <a:latin typeface="Arial" panose="020B0604020202020204" pitchFamily="34" charset="0"/>
                <a:cs typeface="Arial" panose="020B0604020202020204" pitchFamily="34" charset="0"/>
              </a:rPr>
              <a:t>, gracias por todo lo que nos dan. </a:t>
            </a:r>
          </a:p>
          <a:p>
            <a:endParaRPr lang="es-CR" sz="1200" dirty="0" smtClean="0">
              <a:latin typeface="Arial" panose="020B0604020202020204" pitchFamily="34" charset="0"/>
              <a:cs typeface="Arial" panose="020B0604020202020204" pitchFamily="34" charset="0"/>
            </a:endParaRPr>
          </a:p>
          <a:p>
            <a:r>
              <a:rPr lang="es-CR" sz="1200" dirty="0" smtClean="0">
                <a:latin typeface="Arial" panose="020B0604020202020204" pitchFamily="34" charset="0"/>
                <a:cs typeface="Arial" panose="020B0604020202020204" pitchFamily="34" charset="0"/>
              </a:rPr>
              <a:t>Aceptamos y recibimos el borrón y cuenta nueva, sembrando siempre el bien y nunca el mal. </a:t>
            </a:r>
            <a:endParaRPr lang="es-CR" sz="1200" dirty="0">
              <a:latin typeface="Arial" panose="020B0604020202020204" pitchFamily="34" charset="0"/>
              <a:cs typeface="Arial" panose="020B0604020202020204" pitchFamily="34" charset="0"/>
            </a:endParaRPr>
          </a:p>
          <a:p>
            <a:pPr algn="ctr"/>
            <a:endParaRPr lang="es-CR" sz="1000" dirty="0" smtClean="0">
              <a:latin typeface="Arial" panose="020B0604020202020204" pitchFamily="34" charset="0"/>
              <a:cs typeface="Arial" panose="020B0604020202020204" pitchFamily="34" charset="0"/>
            </a:endParaRPr>
          </a:p>
          <a:p>
            <a:pPr algn="ctr"/>
            <a:r>
              <a:rPr lang="es-CR" sz="1200" dirty="0" smtClean="0">
                <a:latin typeface="Arial" panose="020B0604020202020204" pitchFamily="34" charset="0"/>
                <a:cs typeface="Arial" panose="020B0604020202020204" pitchFamily="34" charset="0"/>
              </a:rPr>
              <a:t> </a:t>
            </a:r>
            <a:r>
              <a:rPr lang="es-CR" sz="1600" b="1" dirty="0" smtClean="0">
                <a:solidFill>
                  <a:srgbClr val="F6BB00"/>
                </a:solidFill>
                <a:latin typeface="Arial Rounded MT Bold" panose="020F0704030504030204" pitchFamily="34" charset="0"/>
                <a:cs typeface="Arial" panose="020B0604020202020204" pitchFamily="34" charset="0"/>
              </a:rPr>
              <a:t>¡Gracias ML por ensenarnos a pedir, pues conocemos Sus pensamientos y hacemos </a:t>
            </a:r>
            <a:r>
              <a:rPr lang="es-CR" sz="1600" b="1" dirty="0">
                <a:solidFill>
                  <a:srgbClr val="F6BB00"/>
                </a:solidFill>
                <a:latin typeface="Arial Rounded MT Bold" panose="020F0704030504030204" pitchFamily="34" charset="0"/>
                <a:cs typeface="Arial" panose="020B0604020202020204" pitchFamily="34" charset="0"/>
              </a:rPr>
              <a:t>S</a:t>
            </a:r>
            <a:r>
              <a:rPr lang="es-CR" sz="1600" b="1" dirty="0" smtClean="0">
                <a:solidFill>
                  <a:srgbClr val="F6BB00"/>
                </a:solidFill>
                <a:latin typeface="Arial Rounded MT Bold" panose="020F0704030504030204" pitchFamily="34" charset="0"/>
                <a:cs typeface="Arial" panose="020B0604020202020204" pitchFamily="34" charset="0"/>
              </a:rPr>
              <a:t>u voluntad.  Amen, Aleluya! </a:t>
            </a:r>
            <a:endParaRPr lang="es-CR" sz="1600" dirty="0" smtClean="0">
              <a:solidFill>
                <a:srgbClr val="F6BB00"/>
              </a:solidFill>
              <a:latin typeface="Arial Rounded MT Bold" panose="020F070403050403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028"/>
            <a:ext cx="1062680" cy="102574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814" y="4862631"/>
            <a:ext cx="1410279" cy="1410279"/>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3799" y="4856915"/>
            <a:ext cx="1410279" cy="1410279"/>
          </a:xfrm>
          <a:prstGeom prst="rect">
            <a:avLst/>
          </a:prstGeom>
        </p:spPr>
      </p:pic>
    </p:spTree>
    <p:extLst>
      <p:ext uri="{BB962C8B-B14F-4D97-AF65-F5344CB8AC3E}">
        <p14:creationId xmlns:p14="http://schemas.microsoft.com/office/powerpoint/2010/main" val="30365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7" name="68 Rectángulo"/>
          <p:cNvSpPr>
            <a:spLocks noChangeArrowheads="1"/>
          </p:cNvSpPr>
          <p:nvPr/>
        </p:nvSpPr>
        <p:spPr bwMode="auto">
          <a:xfrm>
            <a:off x="2168034" y="959051"/>
            <a:ext cx="2448273" cy="307777"/>
          </a:xfrm>
          <a:prstGeom prst="rect">
            <a:avLst/>
          </a:prstGeom>
          <a:noFill/>
          <a:ln w="9525">
            <a:noFill/>
            <a:miter lim="800000"/>
            <a:headEnd/>
            <a:tailEnd/>
          </a:ln>
        </p:spPr>
        <p:txBody>
          <a:bodyPr wrap="square">
            <a:spAutoFit/>
          </a:bodyPr>
          <a:lstStyle/>
          <a:p>
            <a:pPr algn="ctr" eaLnBrk="1" hangingPunct="1"/>
            <a:r>
              <a:rPr lang="es-CR" altLang="es-MX" sz="1400" dirty="0" smtClean="0">
                <a:latin typeface="Century Gothic" panose="020B0502020202020204" pitchFamily="34" charset="0"/>
                <a:cs typeface="Arial" panose="020B0604020202020204" pitchFamily="34" charset="0"/>
              </a:rPr>
              <a:t>Hoja para el Colaborador</a:t>
            </a:r>
            <a:endParaRPr lang="es-CR" altLang="es-MX" sz="1400" dirty="0">
              <a:latin typeface="Century Gothic" panose="020B0502020202020204" pitchFamily="34" charset="0"/>
              <a:cs typeface="Arial" panose="020B0604020202020204" pitchFamily="34" charset="0"/>
            </a:endParaRPr>
          </a:p>
        </p:txBody>
      </p:sp>
      <p:pic>
        <p:nvPicPr>
          <p:cNvPr id="9" name="Picture 8"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48"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10" name="TextBox 9"/>
          <p:cNvSpPr txBox="1"/>
          <p:nvPr/>
        </p:nvSpPr>
        <p:spPr>
          <a:xfrm>
            <a:off x="141640" y="1259484"/>
            <a:ext cx="6599727" cy="7940635"/>
          </a:xfrm>
          <a:prstGeom prst="rect">
            <a:avLst/>
          </a:prstGeom>
          <a:noFill/>
        </p:spPr>
        <p:txBody>
          <a:bodyPr wrap="square" rtlCol="0">
            <a:spAutoFit/>
          </a:bodyPr>
          <a:lstStyle/>
          <a:p>
            <a:r>
              <a:rPr lang="es-CR" sz="1400" b="1" dirty="0" smtClean="0">
                <a:latin typeface="Arial" panose="020B0604020202020204" pitchFamily="34" charset="0"/>
                <a:cs typeface="Arial" panose="020B0604020202020204" pitchFamily="34" charset="0"/>
              </a:rPr>
              <a:t>Instrucciones para la clase:</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Hacer copias de la pagina 1</a:t>
            </a:r>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y 3 para la RS menor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Hacer copias de la paginas 1 y </a:t>
            </a:r>
            <a:r>
              <a:rPr lang="es-CR" sz="1400" dirty="0">
                <a:latin typeface="Arial" panose="020B0604020202020204" pitchFamily="34" charset="0"/>
                <a:cs typeface="Arial" panose="020B0604020202020204" pitchFamily="34" charset="0"/>
              </a:rPr>
              <a:t>4</a:t>
            </a:r>
            <a:r>
              <a:rPr lang="es-CR" sz="1400" dirty="0" smtClean="0">
                <a:latin typeface="Arial" panose="020B0604020202020204" pitchFamily="34" charset="0"/>
                <a:cs typeface="Arial" panose="020B0604020202020204" pitchFamily="34" charset="0"/>
              </a:rPr>
              <a:t> para la RS mayor.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El </a:t>
            </a:r>
            <a:r>
              <a:rPr lang="es-CR" sz="1400" dirty="0">
                <a:latin typeface="Arial" panose="020B0604020202020204" pitchFamily="34" charset="0"/>
                <a:cs typeface="Arial" panose="020B0604020202020204" pitchFamily="34" charset="0"/>
              </a:rPr>
              <a:t>colaborador da una breve introducción al tema y comparte </a:t>
            </a:r>
            <a:r>
              <a:rPr lang="es-CR" sz="1400" dirty="0" smtClean="0">
                <a:latin typeface="Arial" panose="020B0604020202020204" pitchFamily="34" charset="0"/>
                <a:cs typeface="Arial" panose="020B0604020202020204" pitchFamily="34" charset="0"/>
              </a:rPr>
              <a:t>el siguiente significado: </a:t>
            </a:r>
            <a:endParaRPr lang="es-CR" sz="1400" dirty="0">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     </a:t>
            </a:r>
            <a:r>
              <a:rPr lang="es-CR" sz="1400" b="1" u="sng" dirty="0" smtClean="0">
                <a:latin typeface="Arial" panose="020B0604020202020204" pitchFamily="34" charset="0"/>
                <a:cs typeface="Arial" panose="020B0604020202020204" pitchFamily="34" charset="0"/>
              </a:rPr>
              <a:t>Comprobar</a:t>
            </a:r>
            <a:r>
              <a:rPr lang="es-CR" sz="1400" dirty="0" smtClean="0">
                <a:latin typeface="Arial" panose="020B0604020202020204" pitchFamily="34" charset="0"/>
                <a:cs typeface="Arial" panose="020B0604020202020204" pitchFamily="34" charset="0"/>
              </a:rPr>
              <a:t>: Examinar la verdad de algo.  Estar seguro de que algo funciona</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Pueden hacer las siguientes preguntas para reforzar el tema, si no tienen</a:t>
            </a:r>
          </a:p>
          <a:p>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     acceso al video: </a:t>
            </a:r>
            <a:endParaRPr lang="es-CR" sz="1400" b="1" dirty="0" smtClean="0">
              <a:solidFill>
                <a:srgbClr val="F6BB00"/>
              </a:solidFill>
              <a:latin typeface="Arial" panose="020B0604020202020204" pitchFamily="34" charset="0"/>
              <a:cs typeface="Arial" panose="020B0604020202020204" pitchFamily="34" charset="0"/>
            </a:endParaRPr>
          </a:p>
          <a:p>
            <a:pPr marL="463550" indent="-177800">
              <a:buFont typeface="+mj-lt"/>
              <a:buAutoNum type="arabicPeriod"/>
            </a:pPr>
            <a:r>
              <a:rPr lang="es-CR" sz="1400" dirty="0" smtClean="0">
                <a:latin typeface="Arial" panose="020B0604020202020204" pitchFamily="34" charset="0"/>
                <a:cs typeface="Arial" panose="020B0604020202020204" pitchFamily="34" charset="0"/>
              </a:rPr>
              <a:t>¿Qué es ser fieles a Melquisedec</a:t>
            </a:r>
            <a:r>
              <a:rPr lang="es-CR" sz="1400" dirty="0">
                <a:latin typeface="Arial" panose="020B0604020202020204" pitchFamily="34" charset="0"/>
                <a:cs typeface="Arial" panose="020B0604020202020204" pitchFamily="34" charset="0"/>
              </a:rPr>
              <a:t>L</a:t>
            </a:r>
            <a:r>
              <a:rPr lang="es-CR" sz="1400" dirty="0" smtClean="0">
                <a:latin typeface="Arial" panose="020B0604020202020204" pitchFamily="34" charset="0"/>
                <a:cs typeface="Arial" panose="020B0604020202020204" pitchFamily="34" charset="0"/>
              </a:rPr>
              <a:t>isbet? Es </a:t>
            </a:r>
            <a:r>
              <a:rPr lang="es-CR" sz="1400" dirty="0">
                <a:latin typeface="Arial" panose="020B0604020202020204" pitchFamily="34" charset="0"/>
                <a:cs typeface="Arial" panose="020B0604020202020204" pitchFamily="34" charset="0"/>
              </a:rPr>
              <a:t>recibir y aceptar el borrón y cuenta nueva que nuestros Padres nos han dado. Es pensar, hablar y actuar conforme al orden que estamos aprendiendo para ir alcanzando la perfección.</a:t>
            </a:r>
            <a:r>
              <a:rPr lang="es-CR" sz="1400" dirty="0" smtClean="0">
                <a:latin typeface="Arial" panose="020B0604020202020204" pitchFamily="34" charset="0"/>
                <a:cs typeface="Arial" panose="020B0604020202020204" pitchFamily="34" charset="0"/>
              </a:rPr>
              <a:t> </a:t>
            </a:r>
          </a:p>
          <a:p>
            <a:pPr marL="463550" indent="-177800">
              <a:buFont typeface="+mj-lt"/>
              <a:buAutoNum type="arabicPeriod"/>
            </a:pPr>
            <a:r>
              <a:rPr lang="es-CR" sz="1400" dirty="0" smtClean="0">
                <a:latin typeface="Arial" panose="020B0604020202020204" pitchFamily="34" charset="0"/>
                <a:cs typeface="Arial" panose="020B0604020202020204" pitchFamily="34" charset="0"/>
              </a:rPr>
              <a:t>¿Qué debemos hacer para recibir todo lo que le pedimos a Dios? Debemos </a:t>
            </a:r>
            <a:r>
              <a:rPr lang="es-CR" sz="1400" dirty="0">
                <a:latin typeface="Arial" panose="020B0604020202020204" pitchFamily="34" charset="0"/>
                <a:cs typeface="Arial" panose="020B0604020202020204" pitchFamily="34" charset="0"/>
              </a:rPr>
              <a:t>ser justos, limpios, puros, viviendo vidas ordenadas y santas pues así es Dios </a:t>
            </a:r>
            <a:r>
              <a:rPr lang="es-CR" sz="1400" dirty="0" smtClean="0">
                <a:latin typeface="Arial" panose="020B0604020202020204" pitchFamily="34" charset="0"/>
                <a:cs typeface="Arial" panose="020B0604020202020204" pitchFamily="34" charset="0"/>
              </a:rPr>
              <a:t>MelquisedecLisbet.</a:t>
            </a:r>
          </a:p>
          <a:p>
            <a:pPr marL="463550" indent="-177800">
              <a:buFont typeface="+mj-lt"/>
              <a:buAutoNum type="arabicPeriod"/>
            </a:pPr>
            <a:r>
              <a:rPr lang="es-CR" sz="1400" dirty="0" smtClean="0">
                <a:latin typeface="Arial" panose="020B0604020202020204" pitchFamily="34" charset="0"/>
                <a:cs typeface="Arial" panose="020B0604020202020204" pitchFamily="34" charset="0"/>
              </a:rPr>
              <a:t>¿C</a:t>
            </a:r>
            <a:r>
              <a:rPr lang="es-CR" sz="1400" dirty="0">
                <a:latin typeface="Arial" panose="020B0604020202020204" pitchFamily="34" charset="0"/>
                <a:cs typeface="Arial" panose="020B0604020202020204" pitchFamily="34" charset="0"/>
              </a:rPr>
              <a:t>ó</a:t>
            </a:r>
            <a:r>
              <a:rPr lang="es-CR" sz="1400" dirty="0" smtClean="0">
                <a:latin typeface="Arial" panose="020B0604020202020204" pitchFamily="34" charset="0"/>
                <a:cs typeface="Arial" panose="020B0604020202020204" pitchFamily="34" charset="0"/>
              </a:rPr>
              <a:t>mo vivimos vidas ordenadas? Esforzándonos </a:t>
            </a:r>
            <a:r>
              <a:rPr lang="es-CR" sz="1400" dirty="0">
                <a:latin typeface="Arial" panose="020B0604020202020204" pitchFamily="34" charset="0"/>
                <a:cs typeface="Arial" panose="020B0604020202020204" pitchFamily="34" charset="0"/>
              </a:rPr>
              <a:t>por dejar </a:t>
            </a:r>
            <a:r>
              <a:rPr lang="es-CR" sz="1400" dirty="0" smtClean="0">
                <a:latin typeface="Arial" panose="020B0604020202020204" pitchFamily="34" charset="0"/>
                <a:cs typeface="Arial" panose="020B0604020202020204" pitchFamily="34" charset="0"/>
              </a:rPr>
              <a:t>todo </a:t>
            </a:r>
            <a:r>
              <a:rPr lang="es-CR" sz="1400" dirty="0">
                <a:latin typeface="Arial" panose="020B0604020202020204" pitchFamily="34" charset="0"/>
                <a:cs typeface="Arial" panose="020B0604020202020204" pitchFamily="34" charset="0"/>
              </a:rPr>
              <a:t>lo que no le agrada a </a:t>
            </a:r>
            <a:r>
              <a:rPr lang="es-CR" sz="1400" dirty="0" smtClean="0">
                <a:latin typeface="Arial" panose="020B0604020202020204" pitchFamily="34" charset="0"/>
                <a:cs typeface="Arial" panose="020B0604020202020204" pitchFamily="34" charset="0"/>
              </a:rPr>
              <a:t>ML y ser obediente y fiel. </a:t>
            </a:r>
            <a:endParaRPr lang="es-CR" sz="1400" b="1" dirty="0" smtClean="0">
              <a:solidFill>
                <a:srgbClr val="F6BB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altLang="es-MX" sz="1400" dirty="0" smtClean="0">
                <a:latin typeface="Arial" panose="020B0604020202020204" pitchFamily="34" charset="0"/>
                <a:cs typeface="Arial" panose="020B0604020202020204" pitchFamily="34" charset="0"/>
              </a:rPr>
              <a:t>El colaborador debe motivar a los niños a contestar las preguntas mientras aparece el reloj en la pantalla del video.  </a:t>
            </a:r>
          </a:p>
          <a:p>
            <a:pPr marL="285750" indent="-285750">
              <a:buFont typeface="Arial" panose="020B0604020202020204" pitchFamily="34" charset="0"/>
              <a:buChar char="•"/>
            </a:pPr>
            <a:r>
              <a:rPr lang="es-CR" altLang="es-MX" sz="1400" dirty="0" smtClean="0">
                <a:latin typeface="Arial" panose="020B0604020202020204" pitchFamily="34" charset="0"/>
                <a:cs typeface="Arial" panose="020B0604020202020204" pitchFamily="34" charset="0"/>
              </a:rPr>
              <a:t>Se recomienda recordarles a los niños la importancia de repasar la clase en sus casas.</a:t>
            </a:r>
          </a:p>
          <a:p>
            <a:endParaRPr lang="es-CR" sz="1000" dirty="0" smtClean="0">
              <a:latin typeface="Arial" panose="020B0604020202020204" pitchFamily="34" charset="0"/>
              <a:cs typeface="Arial" panose="020B0604020202020204" pitchFamily="34" charset="0"/>
            </a:endParaRPr>
          </a:p>
          <a:p>
            <a:r>
              <a:rPr lang="es-CR" sz="1400" b="1" dirty="0" smtClean="0">
                <a:latin typeface="Arial" panose="020B0604020202020204" pitchFamily="34" charset="0"/>
                <a:cs typeface="Arial" panose="020B0604020202020204" pitchFamily="34" charset="0"/>
              </a:rPr>
              <a:t>Actividad</a:t>
            </a:r>
            <a:r>
              <a:rPr lang="es-CR" sz="1400" dirty="0" smtClean="0">
                <a:latin typeface="Arial" panose="020B0604020202020204" pitchFamily="34" charset="0"/>
                <a:cs typeface="Arial" panose="020B0604020202020204" pitchFamily="34" charset="0"/>
              </a:rPr>
              <a:t>: Tengo la Armadura bien puesta</a:t>
            </a:r>
          </a:p>
          <a:p>
            <a:r>
              <a:rPr lang="es-CR" sz="1400" dirty="0" smtClean="0">
                <a:latin typeface="Arial" panose="020B0604020202020204" pitchFamily="34" charset="0"/>
                <a:cs typeface="Arial" panose="020B0604020202020204" pitchFamily="34" charset="0"/>
              </a:rPr>
              <a:t>La RS menor va formar un libro sobre la armadura de Dios ML.</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Pueden pintar los dibujos si desean.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Recortan cada parte de la Armadura</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Pueden hacer una portada y contra portada, en papel de construcción y decorarla a su gusto.</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Engrapan el libro a la mano izquierda</a:t>
            </a:r>
          </a:p>
          <a:p>
            <a:endParaRPr lang="es-CR" sz="1000" dirty="0" smtClean="0">
              <a:latin typeface="Arial" panose="020B0604020202020204" pitchFamily="34" charset="0"/>
              <a:cs typeface="Arial" panose="020B0604020202020204" pitchFamily="34" charset="0"/>
            </a:endParaRPr>
          </a:p>
          <a:p>
            <a:r>
              <a:rPr lang="es-CR" sz="1400" b="1" dirty="0" smtClean="0">
                <a:latin typeface="Arial" panose="020B0604020202020204" pitchFamily="34" charset="0"/>
                <a:cs typeface="Arial" panose="020B0604020202020204" pitchFamily="34" charset="0"/>
              </a:rPr>
              <a:t>Materiales: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Crayolas / lápices de color</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Engrapadora</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Tijeras</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Papel de Construcción</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Lápices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5" y="60776"/>
            <a:ext cx="989325" cy="954937"/>
          </a:xfrm>
          <a:prstGeom prst="rect">
            <a:avLst/>
          </a:prstGeom>
        </p:spPr>
      </p:pic>
      <p:sp>
        <p:nvSpPr>
          <p:cNvPr id="17" name="Rectangle 16"/>
          <p:cNvSpPr/>
          <p:nvPr/>
        </p:nvSpPr>
        <p:spPr>
          <a:xfrm>
            <a:off x="1334927" y="403885"/>
            <a:ext cx="4248472" cy="584775"/>
          </a:xfrm>
          <a:prstGeom prst="rect">
            <a:avLst/>
          </a:prstGeom>
        </p:spPr>
        <p:txBody>
          <a:bodyPr wrap="square">
            <a:spAutoFit/>
          </a:bodyPr>
          <a:lstStyle/>
          <a:p>
            <a:pPr algn="ctr"/>
            <a:r>
              <a:rPr lang="es-CR" sz="1600" dirty="0" smtClean="0">
                <a:latin typeface="Century Gothic" panose="020B0502020202020204" pitchFamily="34" charset="0"/>
              </a:rPr>
              <a:t>Clase#174</a:t>
            </a:r>
            <a:r>
              <a:rPr lang="es-ES" sz="1600" dirty="0" smtClean="0"/>
              <a:t> </a:t>
            </a:r>
            <a:r>
              <a:rPr lang="es-ES" sz="1600" dirty="0">
                <a:latin typeface="Century Gothic" panose="020B0502020202020204" pitchFamily="34" charset="0"/>
              </a:rPr>
              <a:t>Como Pedir a nuestro Padre de la forma </a:t>
            </a:r>
            <a:r>
              <a:rPr lang="es-ES" sz="1600" dirty="0" smtClean="0">
                <a:latin typeface="Century Gothic" panose="020B0502020202020204" pitchFamily="34" charset="0"/>
              </a:rPr>
              <a:t>correcta</a:t>
            </a:r>
            <a:endParaRPr lang="es-CR" sz="1600" dirty="0">
              <a:latin typeface="Century Gothic" panose="020B0502020202020204" pitchFamily="34" charset="0"/>
            </a:endParaRPr>
          </a:p>
        </p:txBody>
      </p:sp>
    </p:spTree>
    <p:extLst>
      <p:ext uri="{BB962C8B-B14F-4D97-AF65-F5344CB8AC3E}">
        <p14:creationId xmlns:p14="http://schemas.microsoft.com/office/powerpoint/2010/main" val="44874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0"/>
            <a:ext cx="1227555" cy="803935"/>
          </a:xfrm>
          <a:prstGeom prst="rect">
            <a:avLst/>
          </a:prstGeom>
          <a:noFill/>
          <a:ln>
            <a:noFill/>
          </a:ln>
        </p:spPr>
      </p:pic>
      <p:sp>
        <p:nvSpPr>
          <p:cNvPr id="63"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2" y="12189"/>
            <a:ext cx="989325" cy="95493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 y="4557893"/>
            <a:ext cx="6858000" cy="5462"/>
          </a:xfrm>
          <a:prstGeom prst="rect">
            <a:avLst/>
          </a:prstGeom>
        </p:spPr>
      </p:pic>
      <p:sp>
        <p:nvSpPr>
          <p:cNvPr id="49" name="Rectangle 48"/>
          <p:cNvSpPr/>
          <p:nvPr/>
        </p:nvSpPr>
        <p:spPr>
          <a:xfrm>
            <a:off x="1334927" y="403885"/>
            <a:ext cx="4248472" cy="584775"/>
          </a:xfrm>
          <a:prstGeom prst="rect">
            <a:avLst/>
          </a:prstGeom>
        </p:spPr>
        <p:txBody>
          <a:bodyPr wrap="square">
            <a:spAutoFit/>
          </a:bodyPr>
          <a:lstStyle/>
          <a:p>
            <a:pPr algn="ctr"/>
            <a:r>
              <a:rPr lang="es-CR" sz="1600" dirty="0" smtClean="0">
                <a:latin typeface="Century Gothic" panose="020B0502020202020204" pitchFamily="34" charset="0"/>
              </a:rPr>
              <a:t>Clase#174</a:t>
            </a:r>
            <a:r>
              <a:rPr lang="es-ES" sz="1600" dirty="0" smtClean="0"/>
              <a:t> </a:t>
            </a:r>
            <a:r>
              <a:rPr lang="es-ES" sz="1600" dirty="0">
                <a:latin typeface="Century Gothic" panose="020B0502020202020204" pitchFamily="34" charset="0"/>
              </a:rPr>
              <a:t>Como Pedir a nuestro Padre de la forma </a:t>
            </a:r>
            <a:r>
              <a:rPr lang="es-ES" sz="1600" dirty="0" smtClean="0">
                <a:latin typeface="Century Gothic" panose="020B0502020202020204" pitchFamily="34" charset="0"/>
              </a:rPr>
              <a:t>correcta</a:t>
            </a:r>
            <a:endParaRPr lang="es-CR" sz="1600" dirty="0">
              <a:latin typeface="Century Gothic" panose="020B0502020202020204" pitchFamily="34" charset="0"/>
            </a:endParaRPr>
          </a:p>
        </p:txBody>
      </p:sp>
      <p:sp>
        <p:nvSpPr>
          <p:cNvPr id="42" name="TextBox 41"/>
          <p:cNvSpPr txBox="1"/>
          <p:nvPr/>
        </p:nvSpPr>
        <p:spPr>
          <a:xfrm>
            <a:off x="25177" y="1420209"/>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El Casco de la </a:t>
            </a:r>
            <a:r>
              <a:rPr lang="es-CR" sz="1600" b="1" dirty="0" smtClean="0">
                <a:latin typeface="Arial" panose="020B0604020202020204" pitchFamily="34" charset="0"/>
                <a:cs typeface="Arial" panose="020B0604020202020204" pitchFamily="34" charset="0"/>
              </a:rPr>
              <a:t>salvación: </a:t>
            </a:r>
          </a:p>
          <a:p>
            <a:endParaRPr lang="es-CR" sz="1600" b="1"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Pienso </a:t>
            </a:r>
            <a:r>
              <a:rPr lang="es-CR" sz="1600" dirty="0">
                <a:latin typeface="Arial" panose="020B0604020202020204" pitchFamily="34" charset="0"/>
                <a:cs typeface="Arial" panose="020B0604020202020204" pitchFamily="34" charset="0"/>
              </a:rPr>
              <a:t>en todo lo </a:t>
            </a:r>
            <a:r>
              <a:rPr lang="es-CR" sz="1600" dirty="0" smtClean="0">
                <a:latin typeface="Arial" panose="020B0604020202020204" pitchFamily="34" charset="0"/>
                <a:cs typeface="Arial" panose="020B0604020202020204" pitchFamily="34" charset="0"/>
              </a:rPr>
              <a:t>que es </a:t>
            </a:r>
          </a:p>
          <a:p>
            <a:r>
              <a:rPr lang="es-CR" sz="1600" dirty="0" smtClean="0">
                <a:latin typeface="Arial" panose="020B0604020202020204" pitchFamily="34" charset="0"/>
                <a:cs typeface="Arial" panose="020B0604020202020204" pitchFamily="34" charset="0"/>
              </a:rPr>
              <a:t>  verdadero</a:t>
            </a:r>
            <a:r>
              <a:rPr lang="es-CR" sz="1600" dirty="0">
                <a:latin typeface="Arial" panose="020B0604020202020204" pitchFamily="34" charset="0"/>
                <a:cs typeface="Arial" panose="020B0604020202020204" pitchFamily="34" charset="0"/>
              </a:rPr>
              <a:t>, honesto,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justo</a:t>
            </a:r>
            <a:r>
              <a:rPr lang="es-CR" sz="1600" dirty="0">
                <a:latin typeface="Arial" panose="020B0604020202020204" pitchFamily="34" charset="0"/>
                <a:cs typeface="Arial" panose="020B0604020202020204" pitchFamily="34" charset="0"/>
              </a:rPr>
              <a:t>, </a:t>
            </a:r>
            <a:r>
              <a:rPr lang="es-CR" sz="1600" dirty="0" smtClean="0">
                <a:latin typeface="Arial" panose="020B0604020202020204" pitchFamily="34" charset="0"/>
                <a:cs typeface="Arial" panose="020B0604020202020204" pitchFamily="34" charset="0"/>
              </a:rPr>
              <a:t>puro</a:t>
            </a:r>
            <a:r>
              <a:rPr lang="es-CR" sz="1600" dirty="0">
                <a:latin typeface="Arial" panose="020B0604020202020204" pitchFamily="34" charset="0"/>
                <a:cs typeface="Arial" panose="020B0604020202020204" pitchFamily="34" charset="0"/>
              </a:rPr>
              <a:t>, </a:t>
            </a:r>
            <a:r>
              <a:rPr lang="es-CR" sz="1600" dirty="0" smtClean="0">
                <a:latin typeface="Arial" panose="020B0604020202020204" pitchFamily="34" charset="0"/>
                <a:cs typeface="Arial" panose="020B0604020202020204" pitchFamily="34" charset="0"/>
              </a:rPr>
              <a:t>amable y</a:t>
            </a:r>
          </a:p>
          <a:p>
            <a:r>
              <a:rPr lang="es-CR" sz="1600" dirty="0" smtClean="0">
                <a:latin typeface="Arial" panose="020B0604020202020204" pitchFamily="34" charset="0"/>
                <a:cs typeface="Arial" panose="020B0604020202020204" pitchFamily="34" charset="0"/>
              </a:rPr>
              <a:t>  de buen nombre </a:t>
            </a:r>
          </a:p>
          <a:p>
            <a:r>
              <a:rPr lang="es-CR" sz="1600" dirty="0" smtClean="0">
                <a:latin typeface="Arial" panose="020B0604020202020204" pitchFamily="34" charset="0"/>
                <a:cs typeface="Arial" panose="020B0604020202020204" pitchFamily="34" charset="0"/>
              </a:rPr>
              <a:t>  para llevar cautivo  </a:t>
            </a:r>
          </a:p>
          <a:p>
            <a:r>
              <a:rPr lang="es-CR" sz="1600" dirty="0" smtClean="0">
                <a:latin typeface="Arial" panose="020B0604020202020204" pitchFamily="34" charset="0"/>
                <a:cs typeface="Arial" panose="020B0604020202020204" pitchFamily="34" charset="0"/>
              </a:rPr>
              <a:t>  todo pensamiento </a:t>
            </a:r>
          </a:p>
          <a:p>
            <a:r>
              <a:rPr lang="es-CR" sz="1600" dirty="0" smtClean="0">
                <a:latin typeface="Arial" panose="020B0604020202020204" pitchFamily="34" charset="0"/>
                <a:cs typeface="Arial" panose="020B0604020202020204" pitchFamily="34" charset="0"/>
              </a:rPr>
              <a:t>  a </a:t>
            </a:r>
            <a:r>
              <a:rPr lang="es-CR" sz="1600" dirty="0">
                <a:latin typeface="Arial" panose="020B0604020202020204" pitchFamily="34" charset="0"/>
                <a:cs typeface="Arial" panose="020B0604020202020204" pitchFamily="34" charset="0"/>
              </a:rPr>
              <a:t>la </a:t>
            </a:r>
            <a:r>
              <a:rPr lang="es-CR" sz="1600" dirty="0" smtClean="0">
                <a:latin typeface="Arial" panose="020B0604020202020204" pitchFamily="34" charset="0"/>
                <a:cs typeface="Arial" panose="020B0604020202020204" pitchFamily="34" charset="0"/>
              </a:rPr>
              <a:t>obediencia </a:t>
            </a:r>
            <a:r>
              <a:rPr lang="es-CR" sz="1600" dirty="0">
                <a:latin typeface="Arial" panose="020B0604020202020204" pitchFamily="34" charset="0"/>
                <a:cs typeface="Arial" panose="020B0604020202020204" pitchFamily="34" charset="0"/>
              </a:rPr>
              <a:t>a CL</a:t>
            </a:r>
            <a:r>
              <a:rPr lang="es-CR" sz="1600" dirty="0" smtClean="0">
                <a:latin typeface="Arial" panose="020B0604020202020204" pitchFamily="34" charset="0"/>
                <a:cs typeface="Arial" panose="020B0604020202020204" pitchFamily="34" charset="0"/>
              </a:rPr>
              <a:t>.</a:t>
            </a:r>
          </a:p>
        </p:txBody>
      </p:sp>
      <p:sp>
        <p:nvSpPr>
          <p:cNvPr id="55" name="TextBox 54"/>
          <p:cNvSpPr txBox="1"/>
          <p:nvPr/>
        </p:nvSpPr>
        <p:spPr>
          <a:xfrm>
            <a:off x="25177" y="4126344"/>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El Escudo de la Fe</a:t>
            </a:r>
            <a:r>
              <a:rPr lang="es-CR" sz="1600" b="1" dirty="0" smtClean="0">
                <a:latin typeface="Arial" panose="020B0604020202020204" pitchFamily="34" charset="0"/>
                <a:cs typeface="Arial" panose="020B0604020202020204" pitchFamily="34" charset="0"/>
              </a:rPr>
              <a:t>:</a:t>
            </a:r>
          </a:p>
          <a:p>
            <a:r>
              <a:rPr lang="es-CR" sz="1600" b="1" dirty="0" smtClean="0">
                <a:latin typeface="Arial" panose="020B0604020202020204" pitchFamily="34" charset="0"/>
                <a:cs typeface="Arial" panose="020B0604020202020204" pitchFamily="34" charset="0"/>
              </a:rPr>
              <a:t> </a:t>
            </a:r>
          </a:p>
          <a:p>
            <a:r>
              <a:rPr lang="es-CR" sz="1600" dirty="0" smtClean="0">
                <a:latin typeface="Arial" panose="020B0604020202020204" pitchFamily="34" charset="0"/>
                <a:cs typeface="Arial" panose="020B0604020202020204" pitchFamily="34" charset="0"/>
              </a:rPr>
              <a:t>  Escucho </a:t>
            </a:r>
            <a:r>
              <a:rPr lang="es-CR" sz="1600" dirty="0">
                <a:latin typeface="Arial" panose="020B0604020202020204" pitchFamily="34" charset="0"/>
                <a:cs typeface="Arial" panose="020B0604020202020204" pitchFamily="34" charset="0"/>
              </a:rPr>
              <a:t>los mana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con </a:t>
            </a:r>
            <a:r>
              <a:rPr lang="es-CR" sz="1600" dirty="0">
                <a:latin typeface="Arial" panose="020B0604020202020204" pitchFamily="34" charset="0"/>
                <a:cs typeface="Arial" panose="020B0604020202020204" pitchFamily="34" charset="0"/>
              </a:rPr>
              <a:t>atención para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aprender </a:t>
            </a:r>
            <a:r>
              <a:rPr lang="es-CR" sz="1600" dirty="0">
                <a:latin typeface="Arial" panose="020B0604020202020204" pitchFamily="34" charset="0"/>
                <a:cs typeface="Arial" panose="020B0604020202020204" pitchFamily="34" charset="0"/>
              </a:rPr>
              <a:t>a pensar,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hablar </a:t>
            </a:r>
            <a:r>
              <a:rPr lang="es-CR" sz="1600" dirty="0">
                <a:latin typeface="Arial" panose="020B0604020202020204" pitchFamily="34" charset="0"/>
                <a:cs typeface="Arial" panose="020B0604020202020204" pitchFamily="34" charset="0"/>
              </a:rPr>
              <a:t>y actuar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ordenadamente</a:t>
            </a:r>
            <a:r>
              <a:rPr lang="es-CR" sz="1600" dirty="0">
                <a:latin typeface="Arial" panose="020B0604020202020204" pitchFamily="34" charset="0"/>
                <a:cs typeface="Arial" panose="020B0604020202020204" pitchFamily="34" charset="0"/>
              </a:rPr>
              <a:t>.  </a:t>
            </a:r>
          </a:p>
          <a:p>
            <a:r>
              <a:rPr lang="es-CR" sz="1600" dirty="0" smtClean="0">
                <a:latin typeface="Arial" panose="020B0604020202020204" pitchFamily="34" charset="0"/>
                <a:cs typeface="Arial" panose="020B0604020202020204" pitchFamily="34" charset="0"/>
              </a:rPr>
              <a:t>.</a:t>
            </a:r>
          </a:p>
          <a:p>
            <a:endParaRPr lang="es-CR" sz="1600" dirty="0">
              <a:latin typeface="Arial" panose="020B0604020202020204" pitchFamily="34" charset="0"/>
              <a:cs typeface="Arial" panose="020B0604020202020204" pitchFamily="34" charset="0"/>
            </a:endParaRPr>
          </a:p>
        </p:txBody>
      </p:sp>
      <p:sp>
        <p:nvSpPr>
          <p:cNvPr id="56" name="TextBox 55"/>
          <p:cNvSpPr txBox="1"/>
          <p:nvPr/>
        </p:nvSpPr>
        <p:spPr>
          <a:xfrm>
            <a:off x="3725937" y="4126344"/>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El Cinturón de la Verdad: </a:t>
            </a:r>
            <a:endParaRPr lang="es-CR" sz="1600" b="1"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Se </a:t>
            </a:r>
            <a:r>
              <a:rPr lang="es-CR" sz="1600" dirty="0">
                <a:latin typeface="Arial" panose="020B0604020202020204" pitchFamily="34" charset="0"/>
                <a:cs typeface="Arial" panose="020B0604020202020204" pitchFamily="34" charset="0"/>
              </a:rPr>
              <a:t>que la palabra de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Verdad </a:t>
            </a:r>
            <a:r>
              <a:rPr lang="es-CR" sz="1600" dirty="0">
                <a:latin typeface="Arial" panose="020B0604020202020204" pitchFamily="34" charset="0"/>
                <a:cs typeface="Arial" panose="020B0604020202020204" pitchFamily="34" charset="0"/>
              </a:rPr>
              <a:t>que habla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nuestra </a:t>
            </a:r>
            <a:r>
              <a:rPr lang="es-CR" sz="1600" dirty="0">
                <a:latin typeface="Arial" panose="020B0604020202020204" pitchFamily="34" charset="0"/>
                <a:cs typeface="Arial" panose="020B0604020202020204" pitchFamily="34" charset="0"/>
              </a:rPr>
              <a:t>Reina CL,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es </a:t>
            </a:r>
            <a:r>
              <a:rPr lang="es-CR" sz="1600" dirty="0">
                <a:latin typeface="Arial" panose="020B0604020202020204" pitchFamily="34" charset="0"/>
                <a:cs typeface="Arial" panose="020B0604020202020204" pitchFamily="34" charset="0"/>
              </a:rPr>
              <a:t>amor puro. Entre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mas </a:t>
            </a:r>
            <a:r>
              <a:rPr lang="es-CR" sz="1600" dirty="0">
                <a:latin typeface="Arial" panose="020B0604020202020204" pitchFamily="34" charset="0"/>
                <a:cs typeface="Arial" panose="020B0604020202020204" pitchFamily="34" charset="0"/>
              </a:rPr>
              <a:t>la escucho, mas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sabio </a:t>
            </a:r>
            <a:r>
              <a:rPr lang="es-CR" sz="1600" dirty="0">
                <a:latin typeface="Arial" panose="020B0604020202020204" pitchFamily="34" charset="0"/>
                <a:cs typeface="Arial" panose="020B0604020202020204" pitchFamily="34" charset="0"/>
              </a:rPr>
              <a:t>soy.</a:t>
            </a:r>
          </a:p>
          <a:p>
            <a:endParaRPr lang="es-CR" sz="1600" dirty="0">
              <a:latin typeface="Arial" panose="020B0604020202020204" pitchFamily="34" charset="0"/>
              <a:cs typeface="Arial" panose="020B0604020202020204" pitchFamily="34" charset="0"/>
            </a:endParaRPr>
          </a:p>
        </p:txBody>
      </p:sp>
      <p:sp>
        <p:nvSpPr>
          <p:cNvPr id="57" name="TextBox 56"/>
          <p:cNvSpPr txBox="1"/>
          <p:nvPr/>
        </p:nvSpPr>
        <p:spPr>
          <a:xfrm>
            <a:off x="3725936" y="1445949"/>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La Coraza de Justicia: </a:t>
            </a:r>
            <a:endParaRPr lang="es-CR" sz="1600" b="1"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Tengo </a:t>
            </a:r>
            <a:r>
              <a:rPr lang="es-CR" sz="1600" dirty="0">
                <a:latin typeface="Arial" panose="020B0604020202020204" pitchFamily="34" charset="0"/>
                <a:cs typeface="Arial" panose="020B0604020202020204" pitchFamily="34" charset="0"/>
              </a:rPr>
              <a:t>la sabiduría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en acción. Someto </a:t>
            </a:r>
          </a:p>
          <a:p>
            <a:r>
              <a:rPr lang="es-CR" sz="1600" dirty="0" smtClean="0">
                <a:latin typeface="Arial" panose="020B0604020202020204" pitchFamily="34" charset="0"/>
                <a:cs typeface="Arial" panose="020B0604020202020204" pitchFamily="34" charset="0"/>
              </a:rPr>
              <a:t>  al hermano </a:t>
            </a:r>
            <a:r>
              <a:rPr lang="es-CR" sz="1600" dirty="0">
                <a:latin typeface="Arial" panose="020B0604020202020204" pitchFamily="34" charset="0"/>
                <a:cs typeface="Arial" panose="020B0604020202020204" pitchFamily="34" charset="0"/>
              </a:rPr>
              <a:t>mayor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al seguir </a:t>
            </a:r>
            <a:r>
              <a:rPr lang="es-CR" sz="1600" dirty="0">
                <a:latin typeface="Arial" panose="020B0604020202020204" pitchFamily="34" charset="0"/>
                <a:cs typeface="Arial" panose="020B0604020202020204" pitchFamily="34" charset="0"/>
              </a:rPr>
              <a:t>los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mandamientos</a:t>
            </a:r>
          </a:p>
          <a:p>
            <a:r>
              <a:rPr lang="es-CR" sz="1600" dirty="0" smtClean="0">
                <a:latin typeface="Arial" panose="020B0604020202020204" pitchFamily="34" charset="0"/>
                <a:cs typeface="Arial" panose="020B0604020202020204" pitchFamily="34" charset="0"/>
              </a:rPr>
              <a:t>  de CL, en amor</a:t>
            </a:r>
            <a:r>
              <a:rPr lang="es-CR" sz="1600" dirty="0">
                <a:latin typeface="Arial" panose="020B0604020202020204" pitchFamily="34" charset="0"/>
                <a:cs typeface="Arial" panose="020B0604020202020204" pitchFamily="34" charset="0"/>
              </a:rPr>
              <a:t>.</a:t>
            </a:r>
          </a:p>
          <a:p>
            <a:endParaRPr lang="es-CR" sz="1600" dirty="0" smtClean="0">
              <a:latin typeface="Arial" panose="020B0604020202020204" pitchFamily="34" charset="0"/>
              <a:cs typeface="Arial" panose="020B0604020202020204" pitchFamily="34" charset="0"/>
            </a:endParaRPr>
          </a:p>
        </p:txBody>
      </p:sp>
      <p:sp>
        <p:nvSpPr>
          <p:cNvPr id="58" name="TextBox 57"/>
          <p:cNvSpPr txBox="1"/>
          <p:nvPr/>
        </p:nvSpPr>
        <p:spPr>
          <a:xfrm>
            <a:off x="25177" y="6835676"/>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La Espada de Justicia: </a:t>
            </a:r>
            <a:endParaRPr lang="es-CR" sz="1600" b="1"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Es </a:t>
            </a:r>
            <a:r>
              <a:rPr lang="es-CR" sz="1600" dirty="0">
                <a:latin typeface="Arial" panose="020B0604020202020204" pitchFamily="34" charset="0"/>
                <a:cs typeface="Arial" panose="020B0604020202020204" pitchFamily="34" charset="0"/>
              </a:rPr>
              <a:t>la Palabra </a:t>
            </a:r>
            <a:r>
              <a:rPr lang="es-CR" sz="1600" dirty="0" smtClean="0">
                <a:latin typeface="Arial" panose="020B0604020202020204" pitchFamily="34" charset="0"/>
                <a:cs typeface="Arial" panose="020B0604020202020204" pitchFamily="34" charset="0"/>
              </a:rPr>
              <a:t>que sale</a:t>
            </a:r>
          </a:p>
          <a:p>
            <a:r>
              <a:rPr lang="es-CR" sz="1600" dirty="0" smtClean="0">
                <a:latin typeface="Arial" panose="020B0604020202020204" pitchFamily="34" charset="0"/>
                <a:cs typeface="Arial" panose="020B0604020202020204" pitchFamily="34" charset="0"/>
              </a:rPr>
              <a:t>  de la boca de CL </a:t>
            </a:r>
          </a:p>
          <a:p>
            <a:r>
              <a:rPr lang="es-CR" sz="1600" dirty="0" smtClean="0">
                <a:latin typeface="Arial" panose="020B0604020202020204" pitchFamily="34" charset="0"/>
                <a:cs typeface="Arial" panose="020B0604020202020204" pitchFamily="34" charset="0"/>
              </a:rPr>
              <a:t>  que </a:t>
            </a:r>
            <a:r>
              <a:rPr lang="es-CR" sz="1600" dirty="0">
                <a:latin typeface="Arial" panose="020B0604020202020204" pitchFamily="34" charset="0"/>
                <a:cs typeface="Arial" panose="020B0604020202020204" pitchFamily="34" charset="0"/>
              </a:rPr>
              <a:t>quema todo lo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malo </a:t>
            </a:r>
            <a:r>
              <a:rPr lang="es-CR" sz="1600" dirty="0">
                <a:latin typeface="Arial" panose="020B0604020202020204" pitchFamily="34" charset="0"/>
                <a:cs typeface="Arial" panose="020B0604020202020204" pitchFamily="34" charset="0"/>
              </a:rPr>
              <a:t>en mi y me deja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limpio </a:t>
            </a:r>
            <a:r>
              <a:rPr lang="es-CR" sz="1600" dirty="0">
                <a:latin typeface="Arial" panose="020B0604020202020204" pitchFamily="34" charset="0"/>
                <a:cs typeface="Arial" panose="020B0604020202020204" pitchFamily="34" charset="0"/>
              </a:rPr>
              <a:t>y </a:t>
            </a:r>
            <a:r>
              <a:rPr lang="es-CR" sz="1600" dirty="0" smtClean="0">
                <a:latin typeface="Arial" panose="020B0604020202020204" pitchFamily="34" charset="0"/>
                <a:cs typeface="Arial" panose="020B0604020202020204" pitchFamily="34" charset="0"/>
              </a:rPr>
              <a:t>puro. Hablo</a:t>
            </a:r>
          </a:p>
          <a:p>
            <a:r>
              <a:rPr lang="es-CR" sz="1600" dirty="0" smtClean="0">
                <a:latin typeface="Arial" panose="020B0604020202020204" pitchFamily="34" charset="0"/>
                <a:cs typeface="Arial" panose="020B0604020202020204" pitchFamily="34" charset="0"/>
              </a:rPr>
              <a:t>  Sus Palabras en la</a:t>
            </a:r>
          </a:p>
          <a:p>
            <a:r>
              <a:rPr lang="es-CR" sz="1600" dirty="0" smtClean="0">
                <a:latin typeface="Arial" panose="020B0604020202020204" pitchFamily="34" charset="0"/>
                <a:cs typeface="Arial" panose="020B0604020202020204" pitchFamily="34" charset="0"/>
              </a:rPr>
              <a:t>  mañana y en la noche.</a:t>
            </a:r>
            <a:endParaRPr lang="es-CR" sz="1600" dirty="0">
              <a:latin typeface="Arial" panose="020B0604020202020204" pitchFamily="34" charset="0"/>
              <a:cs typeface="Arial" panose="020B0604020202020204" pitchFamily="34" charset="0"/>
            </a:endParaRPr>
          </a:p>
        </p:txBody>
      </p:sp>
      <p:sp>
        <p:nvSpPr>
          <p:cNvPr id="59" name="TextBox 58"/>
          <p:cNvSpPr txBox="1"/>
          <p:nvPr/>
        </p:nvSpPr>
        <p:spPr>
          <a:xfrm>
            <a:off x="3686321" y="6835676"/>
            <a:ext cx="3132063" cy="2308324"/>
          </a:xfrm>
          <a:prstGeom prst="rect">
            <a:avLst/>
          </a:prstGeom>
          <a:noFill/>
          <a:ln w="19050">
            <a:solidFill>
              <a:schemeClr val="tx1"/>
            </a:solidFill>
            <a:prstDash val="dash"/>
          </a:ln>
        </p:spPr>
        <p:txBody>
          <a:bodyPr wrap="square" rtlCol="0">
            <a:spAutoFit/>
          </a:bodyPr>
          <a:lstStyle/>
          <a:p>
            <a:pPr algn="ctr"/>
            <a:r>
              <a:rPr lang="es-CR" sz="1600" b="1" dirty="0">
                <a:latin typeface="Arial" panose="020B0604020202020204" pitchFamily="34" charset="0"/>
                <a:cs typeface="Arial" panose="020B0604020202020204" pitchFamily="34" charset="0"/>
              </a:rPr>
              <a:t>Las Botas de la Paz: </a:t>
            </a:r>
            <a:endParaRPr lang="es-CR" sz="1600" b="1"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Por </a:t>
            </a:r>
            <a:r>
              <a:rPr lang="es-CR" sz="1600" dirty="0">
                <a:latin typeface="Arial" panose="020B0604020202020204" pitchFamily="34" charset="0"/>
                <a:cs typeface="Arial" panose="020B0604020202020204" pitchFamily="34" charset="0"/>
              </a:rPr>
              <a:t>todos lados </a:t>
            </a:r>
            <a:r>
              <a:rPr lang="es-CR" sz="1600" dirty="0" smtClean="0">
                <a:latin typeface="Arial" panose="020B0604020202020204" pitchFamily="34" charset="0"/>
                <a:cs typeface="Arial" panose="020B0604020202020204" pitchFamily="34" charset="0"/>
              </a:rPr>
              <a:t>llevo</a:t>
            </a:r>
          </a:p>
          <a:p>
            <a:r>
              <a:rPr lang="es-CR" sz="1600" dirty="0" smtClean="0">
                <a:latin typeface="Arial" panose="020B0604020202020204" pitchFamily="34" charset="0"/>
                <a:cs typeface="Arial" panose="020B0604020202020204" pitchFamily="34" charset="0"/>
              </a:rPr>
              <a:t>  la </a:t>
            </a:r>
            <a:r>
              <a:rPr lang="es-CR" sz="1600" dirty="0">
                <a:latin typeface="Arial" panose="020B0604020202020204" pitchFamily="34" charset="0"/>
                <a:cs typeface="Arial" panose="020B0604020202020204" pitchFamily="34" charset="0"/>
              </a:rPr>
              <a:t>PAZ </a:t>
            </a:r>
            <a:r>
              <a:rPr lang="es-CR" sz="1600" dirty="0" smtClean="0">
                <a:latin typeface="Arial" panose="020B0604020202020204" pitchFamily="34" charset="0"/>
                <a:cs typeface="Arial" panose="020B0604020202020204" pitchFamily="34" charset="0"/>
              </a:rPr>
              <a:t>que me dio </a:t>
            </a:r>
            <a:r>
              <a:rPr lang="es-CR" sz="1600" dirty="0">
                <a:latin typeface="Arial" panose="020B0604020202020204" pitchFamily="34" charset="0"/>
                <a:cs typeface="Arial" panose="020B0604020202020204" pitchFamily="34" charset="0"/>
              </a:rPr>
              <a:t>CL.  </a:t>
            </a: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  Soy </a:t>
            </a:r>
            <a:r>
              <a:rPr lang="es-CR" sz="1600" dirty="0">
                <a:latin typeface="Arial" panose="020B0604020202020204" pitchFamily="34" charset="0"/>
                <a:cs typeface="Arial" panose="020B0604020202020204" pitchFamily="34" charset="0"/>
              </a:rPr>
              <a:t>pacificador </a:t>
            </a:r>
            <a:r>
              <a:rPr lang="es-CR" sz="1600" dirty="0" smtClean="0">
                <a:latin typeface="Arial" panose="020B0604020202020204" pitchFamily="34" charset="0"/>
                <a:cs typeface="Arial" panose="020B0604020202020204" pitchFamily="34" charset="0"/>
              </a:rPr>
              <a:t>y la</a:t>
            </a:r>
          </a:p>
          <a:p>
            <a:r>
              <a:rPr lang="es-CR" sz="1600" dirty="0" smtClean="0">
                <a:latin typeface="Arial" panose="020B0604020202020204" pitchFamily="34" charset="0"/>
                <a:cs typeface="Arial" panose="020B0604020202020204" pitchFamily="34" charset="0"/>
              </a:rPr>
              <a:t>  represento bien</a:t>
            </a:r>
            <a:r>
              <a:rPr lang="es-CR" sz="1600" dirty="0">
                <a:latin typeface="Arial" panose="020B0604020202020204" pitchFamily="34" charset="0"/>
                <a:cs typeface="Arial" panose="020B0604020202020204" pitchFamily="34" charset="0"/>
              </a:rPr>
              <a:t> </a:t>
            </a:r>
            <a:r>
              <a:rPr lang="es-CR" sz="1600" dirty="0" smtClean="0">
                <a:latin typeface="Arial" panose="020B0604020202020204" pitchFamily="34" charset="0"/>
                <a:cs typeface="Arial" panose="020B0604020202020204" pitchFamily="34" charset="0"/>
              </a:rPr>
              <a:t>en</a:t>
            </a:r>
          </a:p>
          <a:p>
            <a:r>
              <a:rPr lang="es-CR" sz="1600" dirty="0" smtClean="0">
                <a:latin typeface="Arial" panose="020B0604020202020204" pitchFamily="34" charset="0"/>
                <a:cs typeface="Arial" panose="020B0604020202020204" pitchFamily="34" charset="0"/>
              </a:rPr>
              <a:t>  justicia y excelencia.</a:t>
            </a:r>
            <a:endParaRPr lang="es-CR" sz="1600" dirty="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3399" y="7394586"/>
            <a:ext cx="1347216" cy="1476003"/>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625" y="7175834"/>
            <a:ext cx="1553465" cy="1913505"/>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5509" y="4816424"/>
            <a:ext cx="1365175" cy="1365175"/>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9850">
            <a:off x="5429845" y="4773973"/>
            <a:ext cx="1558649" cy="1558649"/>
          </a:xfrm>
          <a:prstGeom prst="rect">
            <a:avLst/>
          </a:prstGeom>
        </p:spPr>
      </p:pic>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3398" y="2042744"/>
            <a:ext cx="1200457" cy="1750976"/>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89501">
            <a:off x="1805725" y="2230308"/>
            <a:ext cx="1410317" cy="1727484"/>
          </a:xfrm>
          <a:prstGeom prst="rect">
            <a:avLst/>
          </a:prstGeom>
        </p:spPr>
      </p:pic>
    </p:spTree>
    <p:extLst>
      <p:ext uri="{BB962C8B-B14F-4D97-AF65-F5344CB8AC3E}">
        <p14:creationId xmlns:p14="http://schemas.microsoft.com/office/powerpoint/2010/main" val="270956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63"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9" name="TextBox 8"/>
          <p:cNvSpPr txBox="1"/>
          <p:nvPr/>
        </p:nvSpPr>
        <p:spPr>
          <a:xfrm>
            <a:off x="542839" y="8313003"/>
            <a:ext cx="5832648" cy="830997"/>
          </a:xfrm>
          <a:prstGeom prst="rect">
            <a:avLst/>
          </a:prstGeom>
          <a:noFill/>
        </p:spPr>
        <p:txBody>
          <a:bodyPr wrap="square" rtlCol="0">
            <a:spAutoFit/>
          </a:bodyPr>
          <a:lstStyle/>
          <a:p>
            <a:pPr algn="ctr"/>
            <a:r>
              <a:rPr lang="en-US" sz="2400" dirty="0" smtClean="0">
                <a:solidFill>
                  <a:schemeClr val="bg1"/>
                </a:solidFill>
              </a:rPr>
              <a:t>CRISTO LISBET ME ENSENA LA VERDADERA </a:t>
            </a:r>
          </a:p>
          <a:p>
            <a:pPr algn="ctr"/>
            <a:r>
              <a:rPr lang="en-US" sz="2400" dirty="0" smtClean="0">
                <a:solidFill>
                  <a:schemeClr val="bg1"/>
                </a:solidFill>
              </a:rPr>
              <a:t>CIENCIA DE DIOS</a:t>
            </a:r>
            <a:endParaRPr lang="en-US" sz="2400" dirty="0">
              <a:solidFill>
                <a:schemeClr val="bg1"/>
              </a:solidFill>
            </a:endParaRPr>
          </a:p>
        </p:txBody>
      </p:sp>
      <p:sp>
        <p:nvSpPr>
          <p:cNvPr id="2" name="TextBox 1"/>
          <p:cNvSpPr txBox="1"/>
          <p:nvPr/>
        </p:nvSpPr>
        <p:spPr>
          <a:xfrm>
            <a:off x="3974184" y="1416477"/>
            <a:ext cx="2370423" cy="369332"/>
          </a:xfrm>
          <a:prstGeom prst="rect">
            <a:avLst/>
          </a:prstGeom>
          <a:solidFill>
            <a:schemeClr val="bg1"/>
          </a:solidFill>
        </p:spPr>
        <p:txBody>
          <a:bodyPr wrap="square" rtlCol="0">
            <a:spAutoFit/>
          </a:bodyPr>
          <a:lstStyle/>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5" y="60776"/>
            <a:ext cx="989325" cy="954937"/>
          </a:xfrm>
          <a:prstGeom prst="rect">
            <a:avLst/>
          </a:prstGeom>
        </p:spPr>
      </p:pic>
      <p:sp>
        <p:nvSpPr>
          <p:cNvPr id="3" name="TextBox 2"/>
          <p:cNvSpPr txBox="1"/>
          <p:nvPr/>
        </p:nvSpPr>
        <p:spPr>
          <a:xfrm flipV="1">
            <a:off x="3352676" y="6444208"/>
            <a:ext cx="3505324"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31" name="TextBox 30"/>
          <p:cNvSpPr txBox="1"/>
          <p:nvPr/>
        </p:nvSpPr>
        <p:spPr>
          <a:xfrm>
            <a:off x="4126584" y="1568877"/>
            <a:ext cx="2370423" cy="369332"/>
          </a:xfrm>
          <a:prstGeom prst="rect">
            <a:avLst/>
          </a:prstGeom>
          <a:solidFill>
            <a:schemeClr val="bg1"/>
          </a:solidFill>
        </p:spPr>
        <p:txBody>
          <a:bodyPr wrap="square" rtlCol="0">
            <a:spAutoFit/>
          </a:bodyPr>
          <a:lstStyle/>
          <a:p>
            <a:endParaRPr lang="en-US" dirty="0"/>
          </a:p>
        </p:txBody>
      </p:sp>
      <p:sp>
        <p:nvSpPr>
          <p:cNvPr id="48" name="Rectangle 47"/>
          <p:cNvSpPr/>
          <p:nvPr/>
        </p:nvSpPr>
        <p:spPr>
          <a:xfrm>
            <a:off x="1334927" y="403885"/>
            <a:ext cx="4248472" cy="584775"/>
          </a:xfrm>
          <a:prstGeom prst="rect">
            <a:avLst/>
          </a:prstGeom>
        </p:spPr>
        <p:txBody>
          <a:bodyPr wrap="square">
            <a:spAutoFit/>
          </a:bodyPr>
          <a:lstStyle/>
          <a:p>
            <a:pPr algn="ctr"/>
            <a:r>
              <a:rPr lang="es-CR" sz="1600" dirty="0" smtClean="0">
                <a:latin typeface="Century Gothic" panose="020B0502020202020204" pitchFamily="34" charset="0"/>
              </a:rPr>
              <a:t>Clase#174</a:t>
            </a:r>
            <a:r>
              <a:rPr lang="es-ES" sz="1600" dirty="0" smtClean="0"/>
              <a:t> </a:t>
            </a:r>
            <a:r>
              <a:rPr lang="es-ES" sz="1600" dirty="0">
                <a:latin typeface="Century Gothic" panose="020B0502020202020204" pitchFamily="34" charset="0"/>
              </a:rPr>
              <a:t>Como Pedir a nuestro Padre de la forma </a:t>
            </a:r>
            <a:r>
              <a:rPr lang="es-ES" sz="1600" dirty="0" smtClean="0">
                <a:latin typeface="Century Gothic" panose="020B0502020202020204" pitchFamily="34" charset="0"/>
              </a:rPr>
              <a:t>correcta</a:t>
            </a:r>
            <a:endParaRPr lang="es-CR" sz="1600" dirty="0">
              <a:latin typeface="Century Gothic" panose="020B0502020202020204" pitchFamily="34" charset="0"/>
            </a:endParaRPr>
          </a:p>
        </p:txBody>
      </p:sp>
      <p:pic>
        <p:nvPicPr>
          <p:cNvPr id="11" name="Picture 10"/>
          <p:cNvPicPr>
            <a:picLocks noChangeAspect="1"/>
          </p:cNvPicPr>
          <p:nvPr/>
        </p:nvPicPr>
        <p:blipFill>
          <a:blip r:embed="rId4"/>
          <a:stretch>
            <a:fillRect/>
          </a:stretch>
        </p:blipFill>
        <p:spPr>
          <a:xfrm>
            <a:off x="415472" y="1374590"/>
            <a:ext cx="6087381" cy="7544996"/>
          </a:xfrm>
          <a:prstGeom prst="rect">
            <a:avLst/>
          </a:prstGeom>
        </p:spPr>
      </p:pic>
    </p:spTree>
    <p:extLst>
      <p:ext uri="{BB962C8B-B14F-4D97-AF65-F5344CB8AC3E}">
        <p14:creationId xmlns:p14="http://schemas.microsoft.com/office/powerpoint/2010/main" val="255622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1137037</TotalTime>
  <Words>1113</Words>
  <Application>Microsoft Office PowerPoint</Application>
  <PresentationFormat>On-screen Show (4:3)</PresentationFormat>
  <Paragraphs>112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Calibri</vt:lpstr>
      <vt:lpstr>Calibri Light</vt:lpstr>
      <vt:lpstr>Century Gothic</vt:lpstr>
      <vt:lpstr>Harrington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8294</cp:revision>
  <cp:lastPrinted>2015-12-22T05:03:42Z</cp:lastPrinted>
  <dcterms:created xsi:type="dcterms:W3CDTF">2011-04-01T14:17:38Z</dcterms:created>
  <dcterms:modified xsi:type="dcterms:W3CDTF">2018-03-10T01:42:06Z</dcterms:modified>
</cp:coreProperties>
</file>