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6858000" cy="9144000"/>
  <p:notesSz cx="70104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PE" sz="2480" spc="-1" strike="noStrike">
                <a:solidFill>
                  <a:srgbClr val="000000"/>
                </a:solidFill>
                <a:latin typeface="Calibri"/>
              </a:rPr>
              <a:t>Fai clic per spostare la diapositiva</a:t>
            </a:r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A82445E-5038-443F-8E26-4987DF47C996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2197080" y="696960"/>
            <a:ext cx="2615760" cy="3485880"/>
          </a:xfrm>
          <a:prstGeom prst="rect">
            <a:avLst/>
          </a:prstGeom>
        </p:spPr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01280" y="4415400"/>
            <a:ext cx="5607720" cy="418392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74" name="TextShape 3"/>
          <p:cNvSpPr txBox="1"/>
          <p:nvPr/>
        </p:nvSpPr>
        <p:spPr>
          <a:xfrm>
            <a:off x="3971160" y="8829360"/>
            <a:ext cx="3036960" cy="465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33FB85C-B525-44B2-BB20-44A6AB8F3627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59148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1600" y="5464440"/>
            <a:ext cx="59148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2440" y="243432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71600" y="546444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502440" y="546444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19044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71760" y="2434320"/>
            <a:ext cx="19044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471560" y="2434320"/>
            <a:ext cx="19044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71600" y="5464440"/>
            <a:ext cx="19044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71760" y="5464440"/>
            <a:ext cx="19044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471560" y="5464440"/>
            <a:ext cx="19044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71600" y="2434320"/>
            <a:ext cx="5914800" cy="5801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5914800" cy="580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2886120" cy="580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2440" y="2434320"/>
            <a:ext cx="2886120" cy="580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71600" y="486720"/>
            <a:ext cx="5914800" cy="819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2440" y="2434320"/>
            <a:ext cx="2886120" cy="580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71600" y="546444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2886120" cy="580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2440" y="243432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2440" y="546444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2440" y="2434320"/>
            <a:ext cx="288612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1600" y="5464440"/>
            <a:ext cx="5914800" cy="276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6720"/>
            <a:ext cx="5914800" cy="17668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248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s-PE" sz="24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4320"/>
            <a:ext cx="5914800" cy="5801400"/>
          </a:xfrm>
          <a:prstGeom prst="rect">
            <a:avLst/>
          </a:prstGeom>
        </p:spPr>
        <p:txBody>
          <a:bodyPr>
            <a:noAutofit/>
          </a:bodyPr>
          <a:p>
            <a:pPr marL="128520" indent="-12816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8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s-PE" sz="1580" spc="-1" strike="noStrike">
              <a:solidFill>
                <a:srgbClr val="000000"/>
              </a:solidFill>
              <a:latin typeface="Calibri"/>
            </a:endParaRPr>
          </a:p>
          <a:p>
            <a:pPr lvl="1" marL="385920" indent="-12816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s-PE" sz="1350" spc="-1" strike="noStrike">
              <a:solidFill>
                <a:srgbClr val="000000"/>
              </a:solidFill>
              <a:latin typeface="Calibri"/>
            </a:endParaRPr>
          </a:p>
          <a:p>
            <a:pPr lvl="2" marL="642960" indent="-12816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3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s-PE" sz="1130" spc="-1" strike="noStrike">
              <a:solidFill>
                <a:srgbClr val="000000"/>
              </a:solidFill>
              <a:latin typeface="Calibri"/>
            </a:endParaRPr>
          </a:p>
          <a:p>
            <a:pPr lvl="3" marL="900000" indent="-12816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02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s-PE" sz="1020" spc="-1" strike="noStrike">
              <a:solidFill>
                <a:srgbClr val="000000"/>
              </a:solidFill>
              <a:latin typeface="Calibri"/>
            </a:endParaRPr>
          </a:p>
          <a:p>
            <a:pPr lvl="4" marL="1157400" indent="-12816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02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s-PE" sz="10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71600" y="8475120"/>
            <a:ext cx="1542600" cy="4863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0F307E5-C5B6-445F-B095-47111341A9FC}" type="datetime">
              <a:rPr b="0" lang="es-PE" sz="680" spc="-1" strike="noStrike">
                <a:solidFill>
                  <a:srgbClr val="8b8b8b"/>
                </a:solidFill>
                <a:latin typeface="Calibri"/>
              </a:rPr>
              <a:t>7/03/21</a:t>
            </a:fld>
            <a:endParaRPr b="0" lang="it-IT" sz="68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271600" y="8475120"/>
            <a:ext cx="2314080" cy="4863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843440" y="8475120"/>
            <a:ext cx="1542600" cy="4863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517D3BF-B427-4B27-BE4D-CA8A4BA45FE8}" type="slidenum">
              <a:rPr b="0" lang="es-PE" sz="68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68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1192320"/>
            <a:ext cx="2340360" cy="425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Calibri"/>
              </a:rPr>
              <a:t>Per MelquisedecLisbet!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Calibri"/>
              </a:rPr>
              <a:t>Per nostro Padre e nostra Madre!</a:t>
            </a:r>
            <a:endParaRPr b="0" lang="it-IT" sz="1100" spc="-1" strike="noStrike">
              <a:latin typeface="Arial"/>
            </a:endParaRPr>
          </a:p>
        </p:txBody>
      </p:sp>
      <p:pic>
        <p:nvPicPr>
          <p:cNvPr id="48" name="Picture 9" descr=""/>
          <p:cNvPicPr/>
          <p:nvPr/>
        </p:nvPicPr>
        <p:blipFill>
          <a:blip r:embed="rId1"/>
          <a:stretch/>
        </p:blipFill>
        <p:spPr>
          <a:xfrm>
            <a:off x="5855400" y="191160"/>
            <a:ext cx="835560" cy="57816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11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880" cy="902160"/>
          </a:xfrm>
          <a:prstGeom prst="rect">
            <a:avLst/>
          </a:prstGeom>
          <a:ln w="0"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188640" y="1820880"/>
            <a:ext cx="6502320" cy="6938280"/>
          </a:xfrm>
          <a:prstGeom prst="rect">
            <a:avLst/>
          </a:prstGeom>
          <a:noFill/>
          <a:ln w="38100">
            <a:solidFill>
              <a:srgbClr val="39d76a"/>
            </a:solidFill>
            <a:prstDash val="lg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Fratelli giusti, oggi Cristo Lisbet ci ricorda quanto sia importante ascoltare la sapienza di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Dio Cristo Lisbet, perché Lei è la Parola di Dio in Azione. Lei è presente e ci mostra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come compiere i comandamenti di Dio.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È importante compiere i comandamenti di Dio e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vivere in santità, essere fedeli e leali a Dio MelquisedecLisbet in tutto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.  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Cristo ci ricorda che è attraverso i cambiamenti che la Sua Parola produce in noi come Lei mostra al mondo che Lei è la Via, la Verità e la Vita Eterna. Perché Dio ci dà la Sua Forza e Volontà in modo da non venirle mai meno e possiamo vincere nella mente, così come ha fatto Cristo, per essere un esempio per il mondo e poterli salvare.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Solo la Sapienza stessa può insegnarci come essere fedeli a Dio, perché la Sua Lealtà viene da Dio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Cristo oggi ci spiega perché Lei può aggiungere il nome di MelquisedecLisbet ai versetti della Bibbia, poiché questi nomi non sono scritti così. Noi sappiamo che Lei è il Cristo, la Sposa di Dio Padre Melquisedec e ha tutto il potere e l'autorità per mettere tutto ciò che è scritto nel modo corretto, secondo l'ordine di Dio MelquisedecLisbet. 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Cristo Lisbet ci spiega che Lei è il Padre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. Noi sappiamo che il nome di Padre Melquisedec è stato dato a Cristo Lisbet perché si unisse a Lui in matrimonio ed fossero UNO.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Lei si è convertita nel Padre pronunciando le Sue Parole di Vita Eterna ha la Sua Sapienza e Potere, solo Lei conosce la mente di Dio Padre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.  </a:t>
            </a:r>
            <a:r>
              <a:rPr b="1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Nostro Padre onora 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Cristo Lisbet unendo i Loro nomi per farne un nome grande e potente, 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MELQUISEDECLISBET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. Solo in questo nome è contenuto tutto il potere di Dio.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È importante vivere per la Fede di Cristo Lisbet, per poter essere graditi a Dio.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Abbiamo la Sapienza con noi e Lei ci fa conoscere tutta la verità di Dio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, che sono Padre e Madre e che sono Santi. Cristo ci mostra come siamo stati generati da Dio Padre Melquisedec e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siamo nati dal ventre spirituale di Cristo Lisbet, c'è stato un cambiamento in noi in meglio, portando il nome di Dio MelquisedecLisbet scritto nella nostra mente, e siamo entrati nel riposo di Dio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. Cristo si è convertita in Luce, quando ha preso il nome del Padre, nella camera nuziale e con orgoglio ci ha fatto nascere dal Suo ventre spirituale.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Fratelli, noi rispettiamo Dio MelquisedecLisbet, per questo possiamo capire Cristo quando parla e sappiamo che è Dio Padre e Madre a parlare. Lisbet è la Somma Sacerdotessa, Lei può avere compassione di noi come fa una Vera Madre. 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</a:rPr>
              <a:t>Cristo Lisbet come la Sposa di Dio, detiene il potere e l'autorità di leggere i versetti biblici in modo Veritiero secondo Dio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. Dio ci dice che nessuno deve leggere la bibbia e i manoscritti senza la Sua guida, perché solo Lei sa qual è la Verità di Dio che gli scribi bugiardi hanno cambiato.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</a:rPr>
              <a:t>Nella nostra prossima lezione continueremo con questo bellissimo tema, per imparare di più sulla Verità di Dio MelquisedecLisbet.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ctr"/>
            <a:r>
              <a:rPr b="1" lang="it-IT" sz="1300" spc="-1" strike="noStrike">
                <a:solidFill>
                  <a:srgbClr val="002060"/>
                </a:solidFill>
                <a:latin typeface="Arial"/>
                <a:ea typeface="Microsoft YaHei"/>
              </a:rPr>
              <a:t>Grazie Cristo Lisbet per averci fatto conoscere il nome onnipotente di Dio, MelquisedecLisbet. Amen, Alleluia!</a:t>
            </a:r>
            <a:endParaRPr b="0" lang="it-IT" sz="1300" spc="-1" strike="noStrike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1124640" y="777600"/>
            <a:ext cx="460800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</a:t>
            </a: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330 L’Onnipotente Nome di Dio e Cristo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52" name="Picture 15" descr=""/>
          <p:cNvPicPr/>
          <p:nvPr/>
        </p:nvPicPr>
        <p:blipFill>
          <a:blip r:embed="rId3"/>
          <a:stretch/>
        </p:blipFill>
        <p:spPr>
          <a:xfrm>
            <a:off x="6333840" y="1515240"/>
            <a:ext cx="550440" cy="4370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16" descr=""/>
          <p:cNvPicPr/>
          <p:nvPr/>
        </p:nvPicPr>
        <p:blipFill>
          <a:blip r:embed="rId4"/>
          <a:stretch/>
        </p:blipFill>
        <p:spPr>
          <a:xfrm flipH="1">
            <a:off x="-10080" y="1558080"/>
            <a:ext cx="550440" cy="43704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7" descr=""/>
          <p:cNvPicPr/>
          <p:nvPr/>
        </p:nvPicPr>
        <p:blipFill>
          <a:blip r:embed="rId5"/>
          <a:stretch/>
        </p:blipFill>
        <p:spPr>
          <a:xfrm>
            <a:off x="5980680" y="4753440"/>
            <a:ext cx="804960" cy="610200"/>
          </a:xfrm>
          <a:prstGeom prst="rect">
            <a:avLst/>
          </a:prstGeom>
          <a:ln w="0">
            <a:noFill/>
          </a:ln>
        </p:spPr>
      </p:pic>
      <p:sp>
        <p:nvSpPr>
          <p:cNvPr id="55" name="CustomShape 4"/>
          <p:cNvSpPr/>
          <p:nvPr/>
        </p:nvSpPr>
        <p:spPr>
          <a:xfrm flipH="1">
            <a:off x="6006960" y="4753440"/>
            <a:ext cx="804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800" spc="-1" strike="noStrike">
                <a:solidFill>
                  <a:srgbClr val="002060"/>
                </a:solidFill>
                <a:latin typeface="Calibri"/>
              </a:rPr>
              <a:t>Cristo   Padre</a:t>
            </a:r>
            <a:endParaRPr b="0" lang="it-IT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8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1" lang="it-IT" sz="800" spc="-1" strike="noStrike">
                <a:solidFill>
                  <a:srgbClr val="002060"/>
                </a:solidFill>
                <a:latin typeface="Calibri"/>
              </a:rPr>
              <a:t>Lisbet</a:t>
            </a:r>
            <a:endParaRPr b="0" lang="it-IT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800" spc="-1" strike="noStrike">
                <a:solidFill>
                  <a:srgbClr val="002060"/>
                </a:solidFill>
                <a:latin typeface="Calibri"/>
              </a:rPr>
              <a:t>  </a:t>
            </a:r>
            <a:r>
              <a:rPr b="1" lang="it-IT" sz="800" spc="-1" strike="noStrike">
                <a:solidFill>
                  <a:srgbClr val="002060"/>
                </a:solidFill>
                <a:latin typeface="Calibri"/>
              </a:rPr>
              <a:t>è il</a:t>
            </a:r>
            <a:endParaRPr b="0" lang="it-IT" sz="800" spc="-1" strike="noStrike">
              <a:latin typeface="Arial"/>
            </a:endParaRPr>
          </a:p>
        </p:txBody>
      </p:sp>
      <p:pic>
        <p:nvPicPr>
          <p:cNvPr id="56" name="Picture 21" descr=""/>
          <p:cNvPicPr/>
          <p:nvPr/>
        </p:nvPicPr>
        <p:blipFill>
          <a:blip r:embed="rId6"/>
          <a:stretch/>
        </p:blipFill>
        <p:spPr>
          <a:xfrm>
            <a:off x="40680" y="8460360"/>
            <a:ext cx="795600" cy="68328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22" descr=""/>
          <p:cNvPicPr/>
          <p:nvPr/>
        </p:nvPicPr>
        <p:blipFill>
          <a:blip r:embed="rId7"/>
          <a:stretch/>
        </p:blipFill>
        <p:spPr>
          <a:xfrm>
            <a:off x="6078960" y="8449920"/>
            <a:ext cx="795600" cy="683280"/>
          </a:xfrm>
          <a:prstGeom prst="rect">
            <a:avLst/>
          </a:prstGeom>
          <a:ln w="0">
            <a:noFill/>
          </a:ln>
        </p:spPr>
      </p:pic>
      <p:sp>
        <p:nvSpPr>
          <p:cNvPr id="58" name="CustomShape 5"/>
          <p:cNvSpPr/>
          <p:nvPr/>
        </p:nvSpPr>
        <p:spPr>
          <a:xfrm>
            <a:off x="116640" y="8478000"/>
            <a:ext cx="621360" cy="5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900" spc="-1" strike="noStrike">
                <a:solidFill>
                  <a:srgbClr val="000000"/>
                </a:solidFill>
                <a:latin typeface="Calibri"/>
              </a:rPr>
              <a:t>Siamo le lettere aperte</a:t>
            </a:r>
            <a:endParaRPr b="0" lang="it-IT" sz="900" spc="-1" strike="noStrike"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6144480" y="8478000"/>
            <a:ext cx="62136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900" spc="-1" strike="noStrike">
                <a:solidFill>
                  <a:srgbClr val="000000"/>
                </a:solidFill>
                <a:latin typeface="Calibri"/>
              </a:rPr>
              <a:t>Siamo le lettere aperte</a:t>
            </a:r>
            <a:endParaRPr b="0" lang="it-IT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233640" y="2790360"/>
            <a:ext cx="6449760" cy="43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</a:rPr>
              <a:t>Istruzioni per la classe: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marL="169920" indent="-169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Fare copie delle pagine 1 e 3 per tutti i bimbi</a:t>
            </a:r>
            <a:endParaRPr b="0" lang="it-IT" sz="14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Il Genitore dà una breve introduzione al tema: Siccome è una classe più lunga, il genitore potrebbe necessitare rafforzare la spiegazione del tema, per i bimbi più piccini.  </a:t>
            </a:r>
            <a:endParaRPr b="0" lang="it-IT" sz="1400" spc="-1" strike="noStrike">
              <a:latin typeface="Arial"/>
            </a:endParaRPr>
          </a:p>
          <a:p>
            <a:pPr marL="169920" indent="-1695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Potete fare le seguenti domande per rafforzare il tema: </a:t>
            </a:r>
            <a:endParaRPr b="0" lang="it-IT" sz="1400" spc="-1" strike="noStrike">
              <a:latin typeface="Arial"/>
            </a:endParaRPr>
          </a:p>
          <a:p>
            <a:pPr marL="165240" indent="-164880" algn="just"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1. Come si è convertita Cristo in Dio Padre? </a:t>
            </a:r>
            <a:r>
              <a:rPr b="0" lang="it-IT" sz="1400" spc="-1" strike="noStrike">
                <a:solidFill>
                  <a:srgbClr val="002060"/>
                </a:solidFill>
                <a:latin typeface="Arial"/>
              </a:rPr>
              <a:t>Cristo si è convertita nel Padre, al pronunciare le Sue Parole di Vita Eterna poiché ha la Sua Sapienza e Potere, solo Lei conosce la mente di Dio Padre</a:t>
            </a:r>
            <a:r>
              <a:rPr b="1" lang="it-IT" sz="1400" spc="-1" strike="noStrike">
                <a:solidFill>
                  <a:srgbClr val="548235"/>
                </a:solidFill>
                <a:latin typeface="Arial"/>
              </a:rPr>
              <a:t>.</a:t>
            </a:r>
            <a:endParaRPr b="0" lang="it-IT" sz="1400" spc="-1" strike="noStrike">
              <a:latin typeface="Arial"/>
            </a:endParaRPr>
          </a:p>
          <a:p>
            <a:pPr marL="168120" indent="-167760" algn="just"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2. Come 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Dio Padre ha onorato Cristo Lisbet? </a:t>
            </a:r>
            <a:r>
              <a:rPr b="0" lang="it-IT" sz="1400" spc="-1" strike="noStrike">
                <a:solidFill>
                  <a:srgbClr val="002060"/>
                </a:solidFill>
                <a:latin typeface="Arial"/>
              </a:rPr>
              <a:t>All’unire i Loro nomi per fare un nome Grande e Poderoso, MELQUISEDECLISBET.</a:t>
            </a:r>
            <a:endParaRPr b="0" lang="it-IT" sz="1400" spc="-1" strike="noStrike">
              <a:latin typeface="Arial"/>
            </a:endParaRPr>
          </a:p>
          <a:p>
            <a:pPr marL="168120" indent="-167760" algn="just"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3. Perché Cristo Lisbet può leggere i versetti correttamente secondo Dio? </a:t>
            </a:r>
            <a:r>
              <a:rPr b="0" lang="it-IT" sz="1400" spc="-1" strike="noStrike">
                <a:solidFill>
                  <a:srgbClr val="002060"/>
                </a:solidFill>
                <a:latin typeface="Arial"/>
              </a:rPr>
              <a:t>Perché Cristo Lisbet come la Sposa di Dio, ha il potere e l’autorità di Dio per farlo.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</a:rPr>
              <a:t>Attività: L’Onnipotente Dio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I bimbi impareranno la poesia che parla dell’Onnipotente Dio e Cristo.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         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2024640" y="1860840"/>
            <a:ext cx="3258000" cy="303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entury Gothic"/>
              </a:rPr>
              <a:t>Foglio per i Genitori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62" name="Picture 11" descr=""/>
          <p:cNvPicPr/>
          <p:nvPr/>
        </p:nvPicPr>
        <p:blipFill>
          <a:blip r:embed="rId1"/>
          <a:stretch/>
        </p:blipFill>
        <p:spPr>
          <a:xfrm>
            <a:off x="5847840" y="133920"/>
            <a:ext cx="835560" cy="57816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880" cy="902160"/>
          </a:xfrm>
          <a:prstGeom prst="rect">
            <a:avLst/>
          </a:prstGeom>
          <a:ln w="0">
            <a:noFill/>
          </a:ln>
        </p:spPr>
      </p:pic>
      <p:sp>
        <p:nvSpPr>
          <p:cNvPr id="64" name="TextShape 3"/>
          <p:cNvSpPr txBox="1"/>
          <p:nvPr/>
        </p:nvSpPr>
        <p:spPr>
          <a:xfrm>
            <a:off x="1243440" y="849600"/>
            <a:ext cx="4876560" cy="68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</a:t>
            </a: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330 L’Onnipotente Nome </a:t>
            </a:r>
            <a:endParaRPr b="0" lang="it-IT" sz="2000" spc="-1" strike="noStrike">
              <a:latin typeface="Arial"/>
            </a:endParaRPr>
          </a:p>
          <a:p>
            <a:pPr algn="ctr"/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di Dio e Cristo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raphic 5" descr=""/>
          <p:cNvPicPr/>
          <p:nvPr/>
        </p:nvPicPr>
        <p:blipFill>
          <a:blip r:embed="rId1"/>
          <a:stretch/>
        </p:blipFill>
        <p:spPr>
          <a:xfrm>
            <a:off x="0" y="1485720"/>
            <a:ext cx="6857640" cy="76662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18" descr=""/>
          <p:cNvPicPr/>
          <p:nvPr/>
        </p:nvPicPr>
        <p:blipFill>
          <a:blip r:embed="rId2"/>
          <a:stretch/>
        </p:blipFill>
        <p:spPr>
          <a:xfrm>
            <a:off x="5856120" y="171360"/>
            <a:ext cx="835560" cy="57816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8" descr=""/>
          <p:cNvPicPr/>
          <p:nvPr/>
        </p:nvPicPr>
        <p:blipFill>
          <a:blip r:embed="rId3"/>
          <a:stretch/>
        </p:blipFill>
        <p:spPr>
          <a:xfrm>
            <a:off x="447840" y="-6840"/>
            <a:ext cx="4835880" cy="902160"/>
          </a:xfrm>
          <a:prstGeom prst="rect">
            <a:avLst/>
          </a:prstGeom>
          <a:ln w="0"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339840" y="5004000"/>
            <a:ext cx="21564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2"/>
          <p:cNvSpPr/>
          <p:nvPr/>
        </p:nvSpPr>
        <p:spPr>
          <a:xfrm>
            <a:off x="1668600" y="6867000"/>
            <a:ext cx="21564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3"/>
          <p:cNvSpPr/>
          <p:nvPr/>
        </p:nvSpPr>
        <p:spPr>
          <a:xfrm>
            <a:off x="764640" y="2411640"/>
            <a:ext cx="5328360" cy="66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Il Dio Onnipotente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MelquisedecLisbet è il nome di Dio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Pieno di Potere ed Autorità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Cristo Lisbet è anche il Padre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Nella camera nuziale ne ha preso il nome nostra Madre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Cristo presente mette tutto in ordine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 la bibbia corregge a modo Suo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In Lei è la mente del Padre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 fa tutto sotto la Sua Autorità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Solo Cristo conosce Veramente il Padre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Ha il Suo sostegno, nostra Dio Madre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Lei è la Via, la Verità e la Vita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In Lei è tutta la Sapienza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Sono esempio di Eterno Amore e Fedeltà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Camminano in totale Santità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Un solo Dio in perfetta unità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MelquisedecLisbet per l'Eternità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71" name="TextShape 4"/>
          <p:cNvSpPr txBox="1"/>
          <p:nvPr/>
        </p:nvSpPr>
        <p:spPr>
          <a:xfrm>
            <a:off x="1286280" y="772920"/>
            <a:ext cx="4551480" cy="68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</a:t>
            </a: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330 L’Onnipotente Nome </a:t>
            </a:r>
            <a:endParaRPr b="0" lang="it-IT" sz="2000" spc="-1" strike="noStrike">
              <a:latin typeface="Arial"/>
            </a:endParaRPr>
          </a:p>
          <a:p>
            <a:pPr algn="ctr"/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di Dio e Cristo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1195138</TotalTime>
  <Application>LibreOffice/7.0.4.2$Windows_X86_64 LibreOffice_project/dcf040e67528d9187c66b2379df5ea4407429775</Application>
  <AppVersion>15.0000</AppVersion>
  <Words>934</Words>
  <Paragraphs>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2011-04-01T14:17:38Z</dcterms:created>
  <dc:creator>Willington</dc:creator>
  <dc:description/>
  <dc:language>it-IT</dc:language>
  <cp:lastModifiedBy/>
  <cp:lastPrinted>2018-09-10T19:54:12Z</cp:lastPrinted>
  <dcterms:modified xsi:type="dcterms:W3CDTF">2021-03-07T12:54:52Z</dcterms:modified>
  <cp:revision>8593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3</vt:i4>
  </property>
</Properties>
</file>