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9" r:id="rId4"/>
    <p:sldId id="277"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CF29"/>
    <a:srgbClr val="FF0066"/>
    <a:srgbClr val="FEEF98"/>
    <a:srgbClr val="2006BA"/>
    <a:srgbClr val="F6BB00"/>
    <a:srgbClr val="F26A1E"/>
    <a:srgbClr val="B957A6"/>
    <a:srgbClr val="FF9999"/>
    <a:srgbClr val="7F6AF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434" autoAdjust="0"/>
  </p:normalViewPr>
  <p:slideViewPr>
    <p:cSldViewPr>
      <p:cViewPr>
        <p:scale>
          <a:sx n="80" d="100"/>
          <a:sy n="80" d="100"/>
        </p:scale>
        <p:origin x="636" y="-144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4/02/2020</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4</a:t>
            </a:fld>
            <a:endParaRPr lang="es-PE" dirty="0"/>
          </a:p>
        </p:txBody>
      </p:sp>
    </p:spTree>
    <p:extLst>
      <p:ext uri="{BB962C8B-B14F-4D97-AF65-F5344CB8AC3E}">
        <p14:creationId xmlns:p14="http://schemas.microsoft.com/office/powerpoint/2010/main" val="375991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4/02/2020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55622" y="968819"/>
            <a:ext cx="2592288"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8" name="Rectangle 7"/>
          <p:cNvSpPr/>
          <p:nvPr/>
        </p:nvSpPr>
        <p:spPr>
          <a:xfrm>
            <a:off x="1556792" y="708344"/>
            <a:ext cx="4038289" cy="584775"/>
          </a:xfrm>
          <a:prstGeom prst="rect">
            <a:avLst/>
          </a:prstGeom>
        </p:spPr>
        <p:txBody>
          <a:bodyPr wrap="square">
            <a:spAutoFit/>
          </a:bodyPr>
          <a:lstStyle/>
          <a:p>
            <a:pPr algn="ctr"/>
            <a:r>
              <a:rPr lang="es-CR" sz="1600" dirty="0" smtClean="0">
                <a:latin typeface="Century Gothic" panose="020B0502020202020204" pitchFamily="34" charset="0"/>
              </a:rPr>
              <a:t>Clase#273 </a:t>
            </a:r>
            <a:r>
              <a:rPr lang="es-CR" sz="1600" dirty="0" smtClean="0">
                <a:latin typeface="Century Gothic" panose="020B0502020202020204" pitchFamily="34" charset="0"/>
              </a:rPr>
              <a:t>Lo que </a:t>
            </a:r>
            <a:r>
              <a:rPr lang="es-CR" sz="1600" dirty="0" smtClean="0">
                <a:latin typeface="Century Gothic" panose="020B0502020202020204" pitchFamily="34" charset="0"/>
              </a:rPr>
              <a:t>le pide </a:t>
            </a:r>
            <a:endParaRPr lang="es-CR" sz="1600" dirty="0" smtClean="0">
              <a:latin typeface="Century Gothic" panose="020B0502020202020204" pitchFamily="34" charset="0"/>
            </a:endParaRPr>
          </a:p>
          <a:p>
            <a:pPr algn="ctr"/>
            <a:r>
              <a:rPr lang="es-CR" sz="1600" dirty="0" smtClean="0">
                <a:latin typeface="Century Gothic" panose="020B0502020202020204" pitchFamily="34" charset="0"/>
              </a:rPr>
              <a:t>MelquisedecLisbet </a:t>
            </a:r>
            <a:r>
              <a:rPr lang="es-CR" sz="1600" dirty="0">
                <a:latin typeface="Century Gothic" panose="020B0502020202020204" pitchFamily="34" charset="0"/>
              </a:rPr>
              <a:t>a</a:t>
            </a:r>
            <a:r>
              <a:rPr lang="es-CR" sz="1600" dirty="0" smtClean="0">
                <a:latin typeface="Century Gothic" panose="020B0502020202020204" pitchFamily="34" charset="0"/>
              </a:rPr>
              <a:t> </a:t>
            </a:r>
            <a:r>
              <a:rPr lang="es-CR" sz="1600" dirty="0" smtClean="0">
                <a:latin typeface="Century Gothic" panose="020B0502020202020204" pitchFamily="34" charset="0"/>
              </a:rPr>
              <a:t>sus hijos</a:t>
            </a:r>
            <a:endParaRPr lang="es-CR" sz="1600" dirty="0">
              <a:latin typeface="Century Gothic" panose="020B0502020202020204" pitchFamily="34" charset="0"/>
            </a:endParaRPr>
          </a:p>
        </p:txBody>
      </p:sp>
      <p:sp>
        <p:nvSpPr>
          <p:cNvPr id="10" name="68 Rectángulo"/>
          <p:cNvSpPr>
            <a:spLocks noChangeArrowheads="1"/>
          </p:cNvSpPr>
          <p:nvPr/>
        </p:nvSpPr>
        <p:spPr bwMode="auto">
          <a:xfrm>
            <a:off x="116632" y="1475945"/>
            <a:ext cx="6666581" cy="7571303"/>
          </a:xfrm>
          <a:prstGeom prst="rect">
            <a:avLst/>
          </a:prstGeom>
          <a:noFill/>
          <a:ln w="28575">
            <a:solidFill>
              <a:srgbClr val="17CF29"/>
            </a:solidFill>
            <a:prstDash val="lgDash"/>
            <a:miter lim="800000"/>
            <a:headEnd/>
            <a:tailEnd/>
          </a:ln>
        </p:spPr>
        <p:txBody>
          <a:bodyPr wrap="square">
            <a:spAutoFit/>
          </a:bodyPr>
          <a:lstStyle/>
          <a:p>
            <a:pPr algn="ctr"/>
            <a:r>
              <a:rPr lang="es-CR" sz="1000" dirty="0" smtClean="0">
                <a:latin typeface="Arial" panose="020B0604020202020204" pitchFamily="34" charset="0"/>
                <a:cs typeface="Arial" panose="020B0604020202020204" pitchFamily="34" charset="0"/>
              </a:rPr>
              <a:t>Santos ángeles, hoy Cristo Lisbet nos recuerda lo que MelquisedecLisbet piden de sus hijos.  Hay </a:t>
            </a:r>
            <a:r>
              <a:rPr lang="es-CR" sz="1000" dirty="0">
                <a:latin typeface="Arial" panose="020B0604020202020204" pitchFamily="34" charset="0"/>
                <a:cs typeface="Arial" panose="020B0604020202020204" pitchFamily="34" charset="0"/>
              </a:rPr>
              <a:t>tantas </a:t>
            </a:r>
            <a:endParaRPr lang="es-CR" sz="1000" dirty="0" smtClean="0">
              <a:latin typeface="Arial" panose="020B0604020202020204" pitchFamily="34" charset="0"/>
              <a:cs typeface="Arial" panose="020B0604020202020204" pitchFamily="34" charset="0"/>
            </a:endParaRPr>
          </a:p>
          <a:p>
            <a:pPr algn="ctr"/>
            <a:r>
              <a:rPr lang="es-CR" sz="1000" dirty="0" smtClean="0">
                <a:latin typeface="Arial" panose="020B0604020202020204" pitchFamily="34" charset="0"/>
                <a:cs typeface="Arial" panose="020B0604020202020204" pitchFamily="34" charset="0"/>
              </a:rPr>
              <a:t>cosas </a:t>
            </a:r>
            <a:r>
              <a:rPr lang="es-CR" sz="1000" dirty="0">
                <a:latin typeface="Arial" panose="020B0604020202020204" pitchFamily="34" charset="0"/>
                <a:cs typeface="Arial" panose="020B0604020202020204" pitchFamily="34" charset="0"/>
              </a:rPr>
              <a:t>porqué dar gracias a nuestros Padres cada día, </a:t>
            </a:r>
            <a:r>
              <a:rPr lang="es-CR" sz="1000" dirty="0" smtClean="0">
                <a:latin typeface="Arial" panose="020B0604020202020204" pitchFamily="34" charset="0"/>
                <a:cs typeface="Arial" panose="020B0604020202020204" pitchFamily="34" charset="0"/>
              </a:rPr>
              <a:t>somos tan bendecidos y no nos piden mucho a cambio. </a:t>
            </a:r>
          </a:p>
          <a:p>
            <a:pPr algn="ctr"/>
            <a:r>
              <a:rPr lang="es-CR" sz="1000" dirty="0" smtClean="0">
                <a:latin typeface="Arial" panose="020B0604020202020204" pitchFamily="34" charset="0"/>
                <a:cs typeface="Arial" panose="020B0604020202020204" pitchFamily="34" charset="0"/>
              </a:rPr>
              <a:t>Aun </a:t>
            </a:r>
            <a:r>
              <a:rPr lang="es-CR" sz="1000" dirty="0">
                <a:latin typeface="Arial" panose="020B0604020202020204" pitchFamily="34" charset="0"/>
                <a:cs typeface="Arial" panose="020B0604020202020204" pitchFamily="34" charset="0"/>
              </a:rPr>
              <a:t>lo que nos piden es por nuestro propio bien y no el de Ellos</a:t>
            </a:r>
            <a:r>
              <a:rPr lang="es-CR" sz="1000" dirty="0" smtClean="0">
                <a:latin typeface="Arial" panose="020B0604020202020204" pitchFamily="34" charset="0"/>
                <a:cs typeface="Arial" panose="020B0604020202020204" pitchFamily="34" charset="0"/>
              </a:rPr>
              <a:t>.</a:t>
            </a:r>
          </a:p>
          <a:p>
            <a:endParaRPr lang="es-CR" sz="800" dirty="0" smtClean="0">
              <a:latin typeface="Arial" panose="020B0604020202020204" pitchFamily="34" charset="0"/>
              <a:cs typeface="Arial" panose="020B0604020202020204" pitchFamily="34" charset="0"/>
            </a:endParaRPr>
          </a:p>
          <a:p>
            <a:r>
              <a:rPr lang="es-CR" sz="1000" dirty="0" smtClean="0">
                <a:latin typeface="Arial" panose="020B0604020202020204" pitchFamily="34" charset="0"/>
                <a:cs typeface="Arial" panose="020B0604020202020204" pitchFamily="34" charset="0"/>
              </a:rPr>
              <a:t>Que piden </a:t>
            </a:r>
            <a:r>
              <a:rPr lang="es-CR" sz="1000" dirty="0" smtClean="0">
                <a:latin typeface="Arial" panose="020B0604020202020204" pitchFamily="34" charset="0"/>
                <a:cs typeface="Arial" panose="020B0604020202020204" pitchFamily="34" charset="0"/>
              </a:rPr>
              <a:t>MelquisedecLisbet </a:t>
            </a:r>
            <a:r>
              <a:rPr lang="es-CR" sz="1000" dirty="0" smtClean="0">
                <a:latin typeface="Arial" panose="020B0604020202020204" pitchFamily="34" charset="0"/>
                <a:cs typeface="Arial" panose="020B0604020202020204" pitchFamily="34" charset="0"/>
              </a:rPr>
              <a:t>de nosotros:</a:t>
            </a:r>
          </a:p>
          <a:p>
            <a:pPr marL="171450" indent="-171450">
              <a:buFont typeface="Arial" panose="020B0604020202020204" pitchFamily="34" charset="0"/>
              <a:buChar char="•"/>
            </a:pPr>
            <a:r>
              <a:rPr lang="es-CR" sz="1000" dirty="0" smtClean="0">
                <a:latin typeface="Arial" panose="020B0604020202020204" pitchFamily="34" charset="0"/>
                <a:cs typeface="Arial" panose="020B0604020202020204" pitchFamily="34" charset="0"/>
              </a:rPr>
              <a:t>Debemos ser cuidadosos en todo lo </a:t>
            </a:r>
            <a:r>
              <a:rPr lang="es-CR" sz="1000" dirty="0">
                <a:latin typeface="Arial" panose="020B0604020202020204" pitchFamily="34" charset="0"/>
                <a:cs typeface="Arial" panose="020B0604020202020204" pitchFamily="34" charset="0"/>
              </a:rPr>
              <a:t>que hacemos en nuestro diario vivir; ya sea en nuestra casa, </a:t>
            </a:r>
            <a:r>
              <a:rPr lang="es-CR" sz="1000" dirty="0" smtClean="0">
                <a:latin typeface="Arial" panose="020B0604020202020204" pitchFamily="34" charset="0"/>
                <a:cs typeface="Arial" panose="020B0604020202020204" pitchFamily="34" charset="0"/>
              </a:rPr>
              <a:t>en </a:t>
            </a:r>
            <a:r>
              <a:rPr lang="es-CR" sz="1000" dirty="0">
                <a:latin typeface="Arial" panose="020B0604020202020204" pitchFamily="34" charset="0"/>
                <a:cs typeface="Arial" panose="020B0604020202020204" pitchFamily="34" charset="0"/>
              </a:rPr>
              <a:t>la escuela o dondequiera que </a:t>
            </a:r>
            <a:r>
              <a:rPr lang="es-CR" sz="1000" dirty="0" smtClean="0">
                <a:latin typeface="Arial" panose="020B0604020202020204" pitchFamily="34" charset="0"/>
                <a:cs typeface="Arial" panose="020B0604020202020204" pitchFamily="34" charset="0"/>
              </a:rPr>
              <a:t>MelquisedecLisbet </a:t>
            </a:r>
            <a:r>
              <a:rPr lang="es-CR" sz="1000" dirty="0">
                <a:latin typeface="Arial" panose="020B0604020202020204" pitchFamily="34" charset="0"/>
                <a:cs typeface="Arial" panose="020B0604020202020204" pitchFamily="34" charset="0"/>
              </a:rPr>
              <a:t>nos lleven. Siempre haciendo todo con excelencia como para Dios mismo, pues eso es lo que Cristo hace, todo perfecto para siempre agradar a su Amado Melquisedec. </a:t>
            </a:r>
            <a:endParaRPr lang="es-CR"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000" dirty="0" smtClean="0">
                <a:latin typeface="Arial" panose="020B0604020202020204" pitchFamily="34" charset="0"/>
                <a:cs typeface="Arial" panose="020B0604020202020204" pitchFamily="34" charset="0"/>
              </a:rPr>
              <a:t>MelquisedecLisbet </a:t>
            </a:r>
            <a:r>
              <a:rPr lang="es-CR" sz="1000" dirty="0">
                <a:latin typeface="Arial" panose="020B0604020202020204" pitchFamily="34" charset="0"/>
                <a:cs typeface="Arial" panose="020B0604020202020204" pitchFamily="34" charset="0"/>
              </a:rPr>
              <a:t>nos piden reconciliar con Su amor en nuestra mente al hermano </a:t>
            </a:r>
            <a:r>
              <a:rPr lang="es-CR" sz="1000" dirty="0" smtClean="0">
                <a:latin typeface="Arial" panose="020B0604020202020204" pitchFamily="34" charset="0"/>
                <a:cs typeface="Arial" panose="020B0604020202020204" pitchFamily="34" charset="0"/>
              </a:rPr>
              <a:t>mayor - </a:t>
            </a:r>
            <a:r>
              <a:rPr lang="es-CR" sz="1000" dirty="0">
                <a:latin typeface="Arial" panose="020B0604020202020204" pitchFamily="34" charset="0"/>
                <a:cs typeface="Arial" panose="020B0604020202020204" pitchFamily="34" charset="0"/>
              </a:rPr>
              <a:t>el terrenal con el </a:t>
            </a:r>
            <a:r>
              <a:rPr lang="es-CR" sz="1000" dirty="0" smtClean="0">
                <a:latin typeface="Arial" panose="020B0604020202020204" pitchFamily="34" charset="0"/>
                <a:cs typeface="Arial" panose="020B0604020202020204" pitchFamily="34" charset="0"/>
              </a:rPr>
              <a:t>menor - </a:t>
            </a:r>
            <a:r>
              <a:rPr lang="es-CR" sz="1000" dirty="0">
                <a:latin typeface="Arial" panose="020B0604020202020204" pitchFamily="34" charset="0"/>
                <a:cs typeface="Arial" panose="020B0604020202020204" pitchFamily="34" charset="0"/>
              </a:rPr>
              <a:t>el espiritual, para que el menor, sea quien gobierne en nosotros, para pensar, hablar y actuar con una mente limpia y pura, como MelquisedecLisbet y llegar a la estatura del varón perfecto.</a:t>
            </a:r>
            <a:r>
              <a:rPr lang="es-CR" sz="10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s-CR" sz="1000" dirty="0" smtClean="0">
                <a:latin typeface="Arial" panose="020B0604020202020204" pitchFamily="34" charset="0"/>
                <a:cs typeface="Arial" panose="020B0604020202020204" pitchFamily="34" charset="0"/>
              </a:rPr>
              <a:t>Debemos corregirnos, </a:t>
            </a:r>
            <a:r>
              <a:rPr lang="es-CR" sz="1000" dirty="0">
                <a:latin typeface="Arial" panose="020B0604020202020204" pitchFamily="34" charset="0"/>
                <a:cs typeface="Arial" panose="020B0604020202020204" pitchFamily="34" charset="0"/>
              </a:rPr>
              <a:t>tener un oído dócil y prestar atención a los detalles que nos da la Sabiduría personificada</a:t>
            </a:r>
            <a:r>
              <a:rPr lang="es-CR" sz="1000" dirty="0" smtClean="0">
                <a:latin typeface="Arial" panose="020B0604020202020204" pitchFamily="34" charset="0"/>
                <a:cs typeface="Arial" panose="020B0604020202020204" pitchFamily="34" charset="0"/>
              </a:rPr>
              <a:t>  </a:t>
            </a:r>
            <a:r>
              <a:rPr lang="es-CR" sz="1000" dirty="0">
                <a:latin typeface="Arial" panose="020B0604020202020204" pitchFamily="34" charset="0"/>
                <a:cs typeface="Arial" panose="020B0604020202020204" pitchFamily="34" charset="0"/>
              </a:rPr>
              <a:t>para tener una mente limpia y pura y así poder tener un buen proceder.  </a:t>
            </a:r>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000" dirty="0">
                <a:latin typeface="Arial" panose="020B0604020202020204" pitchFamily="34" charset="0"/>
                <a:cs typeface="Arial" panose="020B0604020202020204" pitchFamily="34" charset="0"/>
              </a:rPr>
              <a:t>Nuestro llamado es llenar la tierra de amor y paz al llevar el mensaje de las hermosas palabras de Cristo Lisbet que están llenas de amor, justicia, santidad, rectitud, pureza y bienestar</a:t>
            </a:r>
            <a:r>
              <a:rPr lang="es-CR" sz="10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s-CR" sz="1000" dirty="0" smtClean="0">
                <a:latin typeface="Arial" panose="020B0604020202020204" pitchFamily="34" charset="0"/>
                <a:cs typeface="Arial" panose="020B0604020202020204" pitchFamily="34" charset="0"/>
              </a:rPr>
              <a:t>Debemos actuar </a:t>
            </a:r>
            <a:r>
              <a:rPr lang="es-CR" sz="1000" dirty="0">
                <a:latin typeface="Arial" panose="020B0604020202020204" pitchFamily="34" charset="0"/>
                <a:cs typeface="Arial" panose="020B0604020202020204" pitchFamily="34" charset="0"/>
              </a:rPr>
              <a:t>con amor, </a:t>
            </a:r>
            <a:r>
              <a:rPr lang="es-CR" sz="1000" dirty="0" smtClean="0">
                <a:latin typeface="Arial" panose="020B0604020202020204" pitchFamily="34" charset="0"/>
                <a:cs typeface="Arial" panose="020B0604020202020204" pitchFamily="34" charset="0"/>
              </a:rPr>
              <a:t>ser </a:t>
            </a:r>
            <a:r>
              <a:rPr lang="es-CR" sz="1000" dirty="0">
                <a:latin typeface="Arial" panose="020B0604020202020204" pitchFamily="34" charset="0"/>
                <a:cs typeface="Arial" panose="020B0604020202020204" pitchFamily="34" charset="0"/>
              </a:rPr>
              <a:t>pacificadores, </a:t>
            </a:r>
            <a:r>
              <a:rPr lang="es-CR" sz="1000" dirty="0" smtClean="0">
                <a:latin typeface="Arial" panose="020B0604020202020204" pitchFamily="34" charset="0"/>
                <a:cs typeface="Arial" panose="020B0604020202020204" pitchFamily="34" charset="0"/>
              </a:rPr>
              <a:t>humildes, compasivos, nobles y tener paciencia con todas las personas, así </a:t>
            </a:r>
            <a:r>
              <a:rPr lang="es-CR" sz="1000" dirty="0">
                <a:latin typeface="Arial" panose="020B0604020202020204" pitchFamily="34" charset="0"/>
                <a:cs typeface="Arial" panose="020B0604020202020204" pitchFamily="34" charset="0"/>
              </a:rPr>
              <a:t>como nuestra Madre y Dios es con nosotros. </a:t>
            </a:r>
          </a:p>
          <a:p>
            <a:pPr marL="171450" indent="-171450">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r>
              <a:rPr lang="es-CR" sz="1000" u="sng" dirty="0" smtClean="0">
                <a:latin typeface="Arial" panose="020B0604020202020204" pitchFamily="34" charset="0"/>
                <a:cs typeface="Arial" panose="020B0604020202020204" pitchFamily="34" charset="0"/>
              </a:rPr>
              <a:t>MelquisedecLisbet </a:t>
            </a:r>
            <a:r>
              <a:rPr lang="es-CR" sz="1000" u="sng" dirty="0">
                <a:latin typeface="Arial" panose="020B0604020202020204" pitchFamily="34" charset="0"/>
                <a:cs typeface="Arial" panose="020B0604020202020204" pitchFamily="34" charset="0"/>
              </a:rPr>
              <a:t>no van a exigir de nosotros algo que no podamos dar</a:t>
            </a:r>
            <a:r>
              <a:rPr lang="es-CR" sz="1000" dirty="0">
                <a:latin typeface="Arial" panose="020B0604020202020204" pitchFamily="34" charset="0"/>
                <a:cs typeface="Arial" panose="020B0604020202020204" pitchFamily="34" charset="0"/>
              </a:rPr>
              <a:t>. Ellos son un Dios justo y recto. </a:t>
            </a:r>
            <a:r>
              <a:rPr lang="es-CR" sz="1000" dirty="0" smtClean="0">
                <a:latin typeface="Arial" panose="020B0604020202020204" pitchFamily="34" charset="0"/>
                <a:cs typeface="Arial" panose="020B0604020202020204" pitchFamily="34" charset="0"/>
              </a:rPr>
              <a:t>Cristo Lisbet </a:t>
            </a:r>
            <a:r>
              <a:rPr lang="es-CR" sz="1000" dirty="0" smtClean="0">
                <a:latin typeface="Arial" panose="020B0604020202020204" pitchFamily="34" charset="0"/>
                <a:cs typeface="Arial" panose="020B0604020202020204" pitchFamily="34" charset="0"/>
              </a:rPr>
              <a:t>es </a:t>
            </a:r>
            <a:r>
              <a:rPr lang="es-CR" sz="1000" dirty="0">
                <a:latin typeface="Arial" panose="020B0604020202020204" pitchFamily="34" charset="0"/>
                <a:cs typeface="Arial" panose="020B0604020202020204" pitchFamily="34" charset="0"/>
              </a:rPr>
              <a:t>nuestro modelo a seguir, y si permitimos que Ella sea quien gobierne nuestra vida, fácil y ligera será nuestra </a:t>
            </a:r>
            <a:r>
              <a:rPr lang="es-CR" sz="1000" dirty="0" smtClean="0">
                <a:latin typeface="Arial" panose="020B0604020202020204" pitchFamily="34" charset="0"/>
                <a:cs typeface="Arial" panose="020B0604020202020204" pitchFamily="34" charset="0"/>
              </a:rPr>
              <a:t>carga. </a:t>
            </a:r>
            <a:r>
              <a:rPr lang="es-CR" sz="900" i="1" dirty="0" smtClean="0">
                <a:latin typeface="Arial" panose="020B0604020202020204" pitchFamily="34" charset="0"/>
                <a:cs typeface="Arial" panose="020B0604020202020204" pitchFamily="34" charset="0"/>
              </a:rPr>
              <a:t>(Mateo 11:29-30</a:t>
            </a:r>
            <a:r>
              <a:rPr lang="es-CR" sz="900" i="1" dirty="0">
                <a:latin typeface="Arial" panose="020B0604020202020204" pitchFamily="34" charset="0"/>
                <a:cs typeface="Arial" panose="020B0604020202020204" pitchFamily="34" charset="0"/>
              </a:rPr>
              <a:t>)</a:t>
            </a:r>
            <a:r>
              <a:rPr lang="es-CR" sz="900" i="1" dirty="0" smtClean="0">
                <a:latin typeface="Arial" panose="020B0604020202020204" pitchFamily="34" charset="0"/>
                <a:cs typeface="Arial" panose="020B0604020202020204" pitchFamily="34" charset="0"/>
              </a:rPr>
              <a:t> </a:t>
            </a:r>
            <a:endParaRPr lang="en-US" sz="900" i="1" dirty="0">
              <a:latin typeface="Arial" panose="020B0604020202020204" pitchFamily="34" charset="0"/>
              <a:cs typeface="Arial" panose="020B0604020202020204" pitchFamily="34" charset="0"/>
            </a:endParaRPr>
          </a:p>
          <a:p>
            <a:r>
              <a:rPr lang="es-CR" sz="1000" dirty="0">
                <a:latin typeface="Arial" panose="020B0604020202020204" pitchFamily="34" charset="0"/>
                <a:cs typeface="Arial" panose="020B0604020202020204" pitchFamily="34" charset="0"/>
              </a:rPr>
              <a:t>Somos una nueva creación y tenemos el gran privilegio de entender las Santas palabras de Verdad que nos enseña la Vid Verdadera, </a:t>
            </a:r>
            <a:r>
              <a:rPr lang="es-CR" sz="1000" dirty="0" smtClean="0">
                <a:latin typeface="Arial" panose="020B0604020202020204" pitchFamily="34" charset="0"/>
                <a:cs typeface="Arial" panose="020B0604020202020204" pitchFamily="34" charset="0"/>
              </a:rPr>
              <a:t>Cristo Lisbet.  </a:t>
            </a:r>
            <a:r>
              <a:rPr lang="es-CR" sz="1000" u="sng" dirty="0">
                <a:latin typeface="Arial" panose="020B0604020202020204" pitchFamily="34" charset="0"/>
                <a:cs typeface="Arial" panose="020B0604020202020204" pitchFamily="34" charset="0"/>
              </a:rPr>
              <a:t>Ella nos ama a todos Sus hijos por igual, por eso nos tiene tanta paciencia y nos continúa recordando Sus enseñanzas</a:t>
            </a:r>
            <a:r>
              <a:rPr lang="es-CR" sz="1000" dirty="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p>
            <a:endParaRPr lang="es-CR" sz="800" dirty="0">
              <a:latin typeface="Arial" panose="020B0604020202020204" pitchFamily="34" charset="0"/>
              <a:cs typeface="Arial" panose="020B0604020202020204" pitchFamily="34" charset="0"/>
            </a:endParaRPr>
          </a:p>
          <a:p>
            <a:r>
              <a:rPr lang="es-CR" sz="1000" dirty="0" smtClean="0">
                <a:latin typeface="Arial" panose="020B0604020202020204" pitchFamily="34" charset="0"/>
                <a:cs typeface="Arial" panose="020B0604020202020204" pitchFamily="34" charset="0"/>
              </a:rPr>
              <a:t>Cristo Lisbet </a:t>
            </a:r>
            <a:r>
              <a:rPr lang="es-CR" sz="1000" dirty="0" smtClean="0">
                <a:latin typeface="Arial" panose="020B0604020202020204" pitchFamily="34" charset="0"/>
                <a:cs typeface="Arial" panose="020B0604020202020204" pitchFamily="34" charset="0"/>
              </a:rPr>
              <a:t>nos recordó que </a:t>
            </a:r>
            <a:r>
              <a:rPr lang="es-CR" sz="1000" u="sng" dirty="0" smtClean="0">
                <a:latin typeface="Arial" panose="020B0604020202020204" pitchFamily="34" charset="0"/>
                <a:cs typeface="Arial" panose="020B0604020202020204" pitchFamily="34" charset="0"/>
              </a:rPr>
              <a:t>cuando Ella trae exhortación, es porque Ella </a:t>
            </a:r>
            <a:r>
              <a:rPr lang="es-CR" sz="1000" u="sng" dirty="0">
                <a:latin typeface="Arial" panose="020B0604020202020204" pitchFamily="34" charset="0"/>
                <a:cs typeface="Arial" panose="020B0604020202020204" pitchFamily="34" charset="0"/>
              </a:rPr>
              <a:t>está pasando juicio sobre Sus hijos fieles, desobedientes y extranjeros</a:t>
            </a:r>
            <a:r>
              <a:rPr lang="es-CR" sz="1000" dirty="0">
                <a:latin typeface="Arial" panose="020B0604020202020204" pitchFamily="34" charset="0"/>
                <a:cs typeface="Arial" panose="020B0604020202020204" pitchFamily="34" charset="0"/>
              </a:rPr>
              <a:t>. </a:t>
            </a:r>
            <a:r>
              <a:rPr lang="es-CR" sz="1000" dirty="0" smtClean="0">
                <a:latin typeface="Arial" panose="020B0604020202020204" pitchFamily="34" charset="0"/>
                <a:cs typeface="Arial" panose="020B0604020202020204" pitchFamily="34" charset="0"/>
              </a:rPr>
              <a:t>Ella </a:t>
            </a:r>
            <a:r>
              <a:rPr lang="es-CR" sz="1000" dirty="0">
                <a:latin typeface="Arial" panose="020B0604020202020204" pitchFamily="34" charset="0"/>
                <a:cs typeface="Arial" panose="020B0604020202020204" pitchFamily="34" charset="0"/>
              </a:rPr>
              <a:t>como Dios que es, puede hacerlo de manera fuerte, firme y directa. Ella es clara y habla con la autoridad que le ha sido dada </a:t>
            </a:r>
            <a:r>
              <a:rPr lang="es-CR" sz="1000" dirty="0" smtClean="0">
                <a:latin typeface="Arial" panose="020B0604020202020204" pitchFamily="34" charset="0"/>
                <a:cs typeface="Arial" panose="020B0604020202020204" pitchFamily="34" charset="0"/>
              </a:rPr>
              <a:t>como Cristo </a:t>
            </a:r>
            <a:r>
              <a:rPr lang="es-CR" sz="1000" dirty="0">
                <a:latin typeface="Arial" panose="020B0604020202020204" pitchFamily="34" charset="0"/>
                <a:cs typeface="Arial" panose="020B0604020202020204" pitchFamily="34" charset="0"/>
              </a:rPr>
              <a:t>la Cabeza de la iglesia.  </a:t>
            </a:r>
            <a:r>
              <a:rPr lang="es-CR" sz="1000" u="sng" dirty="0">
                <a:latin typeface="Arial" panose="020B0604020202020204" pitchFamily="34" charset="0"/>
                <a:cs typeface="Arial" panose="020B0604020202020204" pitchFamily="34" charset="0"/>
              </a:rPr>
              <a:t>Ella, como la creadora de nuestro espíritu, es la que sembró la semilla en nuestra mente y la </a:t>
            </a:r>
            <a:r>
              <a:rPr lang="es-CR" sz="1000" u="sng" dirty="0" smtClean="0">
                <a:latin typeface="Arial" panose="020B0604020202020204" pitchFamily="34" charset="0"/>
                <a:cs typeface="Arial" panose="020B0604020202020204" pitchFamily="34" charset="0"/>
              </a:rPr>
              <a:t>única </a:t>
            </a:r>
            <a:r>
              <a:rPr lang="es-CR" sz="1000" u="sng" dirty="0">
                <a:latin typeface="Arial" panose="020B0604020202020204" pitchFamily="34" charset="0"/>
                <a:cs typeface="Arial" panose="020B0604020202020204" pitchFamily="34" charset="0"/>
              </a:rPr>
              <a:t>que sabe el tipo de terreno en que cayó</a:t>
            </a:r>
            <a:r>
              <a:rPr lang="es-CR" sz="1000" dirty="0">
                <a:latin typeface="Arial" panose="020B0604020202020204" pitchFamily="34" charset="0"/>
                <a:cs typeface="Arial" panose="020B0604020202020204" pitchFamily="34" charset="0"/>
              </a:rPr>
              <a:t>.</a:t>
            </a:r>
            <a:endParaRPr lang="en-US" sz="1000" dirty="0">
              <a:latin typeface="Arial" panose="020B0604020202020204" pitchFamily="34" charset="0"/>
              <a:cs typeface="Arial" panose="020B0604020202020204" pitchFamily="34" charset="0"/>
            </a:endParaRPr>
          </a:p>
          <a:p>
            <a:r>
              <a:rPr lang="es-CR" sz="800" dirty="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a:p>
            <a:r>
              <a:rPr lang="es-CR" sz="1000" dirty="0" smtClean="0">
                <a:latin typeface="Arial" panose="020B0604020202020204" pitchFamily="34" charset="0"/>
                <a:cs typeface="Arial" panose="020B0604020202020204" pitchFamily="34" charset="0"/>
              </a:rPr>
              <a:t>No debemos preocuparnos cuando </a:t>
            </a:r>
            <a:r>
              <a:rPr lang="es-CR" sz="1000" dirty="0">
                <a:latin typeface="Arial" panose="020B0604020202020204" pitchFamily="34" charset="0"/>
                <a:cs typeface="Arial" panose="020B0604020202020204" pitchFamily="34" charset="0"/>
              </a:rPr>
              <a:t>hablemos con nuestros hermanos infieles y los </a:t>
            </a:r>
            <a:r>
              <a:rPr lang="es-CR" sz="1000" dirty="0" smtClean="0">
                <a:latin typeface="Arial" panose="020B0604020202020204" pitchFamily="34" charset="0"/>
                <a:cs typeface="Arial" panose="020B0604020202020204" pitchFamily="34" charset="0"/>
              </a:rPr>
              <a:t>extranjeros si rechazan o no entienden a nuestra </a:t>
            </a:r>
            <a:r>
              <a:rPr lang="es-CR" sz="1000" dirty="0">
                <a:latin typeface="Arial" panose="020B0604020202020204" pitchFamily="34" charset="0"/>
                <a:cs typeface="Arial" panose="020B0604020202020204" pitchFamily="34" charset="0"/>
              </a:rPr>
              <a:t>Madre y Su </a:t>
            </a:r>
            <a:r>
              <a:rPr lang="es-CR" sz="1000" dirty="0" smtClean="0">
                <a:latin typeface="Arial" panose="020B0604020202020204" pitchFamily="34" charset="0"/>
                <a:cs typeface="Arial" panose="020B0604020202020204" pitchFamily="34" charset="0"/>
              </a:rPr>
              <a:t>Mensaje y no quieren creer en Ella, </a:t>
            </a:r>
            <a:r>
              <a:rPr lang="es-CR" sz="1000" dirty="0">
                <a:latin typeface="Arial" panose="020B0604020202020204" pitchFamily="34" charset="0"/>
                <a:cs typeface="Arial" panose="020B0604020202020204" pitchFamily="34" charset="0"/>
              </a:rPr>
              <a:t>sino </a:t>
            </a:r>
            <a:r>
              <a:rPr lang="es-CR" sz="1000" u="sng" dirty="0">
                <a:latin typeface="Arial" panose="020B0604020202020204" pitchFamily="34" charset="0"/>
                <a:cs typeface="Arial" panose="020B0604020202020204" pitchFamily="34" charset="0"/>
              </a:rPr>
              <a:t>pensar como un profeta y santo ángel del Dios Todopoderoso MelquisedecLisbet sabiendo que nuestros Padres son poderosos para cosechar y recoger en tierra donde no han sembrado y no han </a:t>
            </a:r>
            <a:r>
              <a:rPr lang="es-CR" sz="1000" u="sng" dirty="0" smtClean="0">
                <a:latin typeface="Arial" panose="020B0604020202020204" pitchFamily="34" charset="0"/>
                <a:cs typeface="Arial" panose="020B0604020202020204" pitchFamily="34" charset="0"/>
              </a:rPr>
              <a:t>cultivado</a:t>
            </a:r>
            <a:r>
              <a:rPr lang="es-CR" sz="1000" dirty="0" smtClean="0">
                <a:latin typeface="Arial" panose="020B0604020202020204" pitchFamily="34" charset="0"/>
                <a:cs typeface="Arial" panose="020B0604020202020204" pitchFamily="34" charset="0"/>
              </a:rPr>
              <a:t>.  </a:t>
            </a:r>
            <a:r>
              <a:rPr lang="es-CR" sz="1000" dirty="0" smtClean="0">
                <a:latin typeface="Arial" panose="020B0604020202020204" pitchFamily="34" charset="0"/>
                <a:cs typeface="Arial" panose="020B0604020202020204" pitchFamily="34" charset="0"/>
              </a:rPr>
              <a:t> Hablemos </a:t>
            </a:r>
            <a:r>
              <a:rPr lang="es-CR" sz="1000" dirty="0">
                <a:latin typeface="Arial" panose="020B0604020202020204" pitchFamily="34" charset="0"/>
                <a:cs typeface="Arial" panose="020B0604020202020204" pitchFamily="34" charset="0"/>
              </a:rPr>
              <a:t>y confiemos que </a:t>
            </a:r>
            <a:r>
              <a:rPr lang="es-CR" sz="1000" dirty="0" smtClean="0">
                <a:latin typeface="Arial" panose="020B0604020202020204" pitchFamily="34" charset="0"/>
                <a:cs typeface="Arial" panose="020B0604020202020204" pitchFamily="34" charset="0"/>
              </a:rPr>
              <a:t>la perfecta </a:t>
            </a:r>
            <a:r>
              <a:rPr lang="es-CR" sz="1000" dirty="0">
                <a:latin typeface="Arial" panose="020B0604020202020204" pitchFamily="34" charset="0"/>
                <a:cs typeface="Arial" panose="020B0604020202020204" pitchFamily="34" charset="0"/>
              </a:rPr>
              <a:t>voluntad </a:t>
            </a:r>
            <a:r>
              <a:rPr lang="es-CR" sz="1000" dirty="0" smtClean="0">
                <a:latin typeface="Arial" panose="020B0604020202020204" pitchFamily="34" charset="0"/>
                <a:cs typeface="Arial" panose="020B0604020202020204" pitchFamily="34" charset="0"/>
              </a:rPr>
              <a:t>de </a:t>
            </a:r>
            <a:r>
              <a:rPr lang="es-CR" sz="1000" dirty="0" smtClean="0">
                <a:latin typeface="Arial" panose="020B0604020202020204" pitchFamily="34" charset="0"/>
                <a:cs typeface="Arial" panose="020B0604020202020204" pitchFamily="34" charset="0"/>
              </a:rPr>
              <a:t>MelquisedecLisbet </a:t>
            </a:r>
            <a:r>
              <a:rPr lang="es-CR" sz="1000" dirty="0" smtClean="0">
                <a:latin typeface="Arial" panose="020B0604020202020204" pitchFamily="34" charset="0"/>
                <a:cs typeface="Arial" panose="020B0604020202020204" pitchFamily="34" charset="0"/>
              </a:rPr>
              <a:t>se </a:t>
            </a:r>
            <a:r>
              <a:rPr lang="es-CR" sz="1000" dirty="0">
                <a:latin typeface="Arial" panose="020B0604020202020204" pitchFamily="34" charset="0"/>
                <a:cs typeface="Arial" panose="020B0604020202020204" pitchFamily="34" charset="0"/>
              </a:rPr>
              <a:t>hará con cualquiera con quien </a:t>
            </a:r>
            <a:r>
              <a:rPr lang="es-CR" sz="1000" dirty="0" smtClean="0">
                <a:latin typeface="Arial" panose="020B0604020202020204" pitchFamily="34" charset="0"/>
                <a:cs typeface="Arial" panose="020B0604020202020204" pitchFamily="34" charset="0"/>
              </a:rPr>
              <a:t>hablemos.  </a:t>
            </a:r>
            <a:endParaRPr lang="en-US" sz="1000" dirty="0">
              <a:latin typeface="Arial" panose="020B0604020202020204" pitchFamily="34" charset="0"/>
              <a:cs typeface="Arial" panose="020B0604020202020204" pitchFamily="34" charset="0"/>
            </a:endParaRPr>
          </a:p>
          <a:p>
            <a:r>
              <a:rPr lang="es-CR" sz="800" dirty="0">
                <a:latin typeface="Arial" panose="020B0604020202020204" pitchFamily="34" charset="0"/>
                <a:cs typeface="Arial" panose="020B0604020202020204" pitchFamily="34" charset="0"/>
              </a:rPr>
              <a:t>  </a:t>
            </a:r>
          </a:p>
          <a:p>
            <a:r>
              <a:rPr lang="es-CR" sz="1000" dirty="0">
                <a:latin typeface="Arial" panose="020B0604020202020204" pitchFamily="34" charset="0"/>
                <a:cs typeface="Arial" panose="020B0604020202020204" pitchFamily="34" charset="0"/>
              </a:rPr>
              <a:t>Hermanos </a:t>
            </a:r>
            <a:r>
              <a:rPr lang="es-CR" sz="1000" u="sng" dirty="0">
                <a:latin typeface="Arial" panose="020B0604020202020204" pitchFamily="34" charset="0"/>
                <a:cs typeface="Arial" panose="020B0604020202020204" pitchFamily="34" charset="0"/>
              </a:rPr>
              <a:t>honremos a nuestro Padre y a nuestra Madre al serles fiel en todo</a:t>
            </a:r>
            <a:r>
              <a:rPr lang="es-CR" sz="1000" dirty="0">
                <a:latin typeface="Arial" panose="020B0604020202020204" pitchFamily="34" charset="0"/>
                <a:cs typeface="Arial" panose="020B0604020202020204" pitchFamily="34" charset="0"/>
              </a:rPr>
              <a:t>. </a:t>
            </a:r>
            <a:r>
              <a:rPr lang="es-CR" sz="1000" dirty="0" smtClean="0">
                <a:latin typeface="Arial" panose="020B0604020202020204" pitchFamily="34" charset="0"/>
                <a:cs typeface="Arial" panose="020B0604020202020204" pitchFamily="34" charset="0"/>
              </a:rPr>
              <a:t>Cuando logramos reconciliar </a:t>
            </a:r>
            <a:r>
              <a:rPr lang="es-CR" sz="1000" dirty="0">
                <a:latin typeface="Arial" panose="020B0604020202020204" pitchFamily="34" charset="0"/>
                <a:cs typeface="Arial" panose="020B0604020202020204" pitchFamily="34" charset="0"/>
              </a:rPr>
              <a:t>a la mente carnal con la espiritual para que sea el hombre espiritual el que reine, todo lo demás viene por añadidura</a:t>
            </a:r>
            <a:r>
              <a:rPr lang="es-CR" sz="1000" dirty="0" smtClean="0">
                <a:latin typeface="Arial" panose="020B0604020202020204" pitchFamily="34" charset="0"/>
                <a:cs typeface="Arial" panose="020B0604020202020204" pitchFamily="34" charset="0"/>
              </a:rPr>
              <a:t>.  </a:t>
            </a:r>
            <a:r>
              <a:rPr lang="es-CR" sz="1000" u="sng" dirty="0">
                <a:latin typeface="Arial" panose="020B0604020202020204" pitchFamily="34" charset="0"/>
                <a:cs typeface="Arial" panose="020B0604020202020204" pitchFamily="34" charset="0"/>
              </a:rPr>
              <a:t>Podemos repartir, amor, paz, bondad, </a:t>
            </a:r>
            <a:r>
              <a:rPr lang="es-CR" sz="1000" u="sng" dirty="0" smtClean="0">
                <a:latin typeface="Arial" panose="020B0604020202020204" pitchFamily="34" charset="0"/>
                <a:cs typeface="Arial" panose="020B0604020202020204" pitchFamily="34" charset="0"/>
              </a:rPr>
              <a:t>humildad, mansedumbre y </a:t>
            </a:r>
            <a:r>
              <a:rPr lang="es-CR" sz="1000" u="sng" dirty="0">
                <a:latin typeface="Arial" panose="020B0604020202020204" pitchFamily="34" charset="0"/>
                <a:cs typeface="Arial" panose="020B0604020202020204" pitchFamily="34" charset="0"/>
              </a:rPr>
              <a:t>rectitud por dondequiera que vayamos</a:t>
            </a:r>
            <a:r>
              <a:rPr lang="es-CR" sz="1000" dirty="0">
                <a:latin typeface="Arial" panose="020B0604020202020204" pitchFamily="34" charset="0"/>
                <a:cs typeface="Arial" panose="020B0604020202020204" pitchFamily="34" charset="0"/>
              </a:rPr>
              <a:t>. </a:t>
            </a:r>
            <a:r>
              <a:rPr lang="es-CR" sz="1000" u="sng" dirty="0">
                <a:latin typeface="Arial" panose="020B0604020202020204" pitchFamily="34" charset="0"/>
                <a:cs typeface="Arial" panose="020B0604020202020204" pitchFamily="34" charset="0"/>
              </a:rPr>
              <a:t>Siendo fieles a las santas y rectas palabras de M</a:t>
            </a:r>
            <a:r>
              <a:rPr lang="es-CR" sz="1000" u="sng" dirty="0" smtClean="0">
                <a:latin typeface="Arial" panose="020B0604020202020204" pitchFamily="34" charset="0"/>
                <a:cs typeface="Arial" panose="020B0604020202020204" pitchFamily="34" charset="0"/>
              </a:rPr>
              <a:t>L</a:t>
            </a:r>
            <a:r>
              <a:rPr lang="es-CR" sz="1000" dirty="0" smtClean="0">
                <a:latin typeface="Arial" panose="020B0604020202020204" pitchFamily="34" charset="0"/>
                <a:cs typeface="Arial" panose="020B0604020202020204" pitchFamily="34" charset="0"/>
              </a:rPr>
              <a:t> porque el </a:t>
            </a:r>
            <a:r>
              <a:rPr lang="es-CR" sz="1000" dirty="0">
                <a:latin typeface="Arial" panose="020B0604020202020204" pitchFamily="34" charset="0"/>
                <a:cs typeface="Arial" panose="020B0604020202020204" pitchFamily="34" charset="0"/>
              </a:rPr>
              <a:t>querer como el hacer estará en nosotros para hacer todo lo bueno, puro, santo y recto sin que nos cueste, sino que lo podamos hacer con gozo. </a:t>
            </a:r>
            <a:r>
              <a:rPr lang="es-CR" sz="1000" dirty="0" smtClean="0">
                <a:latin typeface="Arial" panose="020B0604020202020204" pitchFamily="34" charset="0"/>
                <a:cs typeface="Arial" panose="020B0604020202020204" pitchFamily="34" charset="0"/>
              </a:rPr>
              <a:t> Entonces se </a:t>
            </a:r>
            <a:r>
              <a:rPr lang="es-CR" sz="1000" dirty="0">
                <a:latin typeface="Arial" panose="020B0604020202020204" pitchFamily="34" charset="0"/>
                <a:cs typeface="Arial" panose="020B0604020202020204" pitchFamily="34" charset="0"/>
              </a:rPr>
              <a:t>arreglará nuestro entorno y cosecharemos todo lo bueno de nuestra siembra. </a:t>
            </a:r>
            <a:endParaRPr lang="es-CR" sz="1000" dirty="0" smtClean="0">
              <a:latin typeface="Arial" panose="020B0604020202020204" pitchFamily="34" charset="0"/>
              <a:cs typeface="Arial" panose="020B0604020202020204" pitchFamily="34" charset="0"/>
            </a:endParaRPr>
          </a:p>
          <a:p>
            <a:r>
              <a:rPr lang="es-CR" sz="800" dirty="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a:p>
            <a:r>
              <a:rPr lang="es-CR" sz="1000" dirty="0">
                <a:latin typeface="Arial" panose="020B0604020202020204" pitchFamily="34" charset="0"/>
                <a:cs typeface="Arial" panose="020B0604020202020204" pitchFamily="34" charset="0"/>
              </a:rPr>
              <a:t>¡Qué Padres más preciosos y perfectos tenemos! Son justos y bondadosos, solo piden de nosotros lo que saben que podemos dar. Así es que podemos seguir esta bella carrera de la Fe de Cristo Lisbet de manera firme y segura, sabiendo que llegaremos a obtener esa gran recompensa de la vida eterna en paz, felicidad, sanidad, prosperidad y gozo. </a:t>
            </a:r>
            <a:endParaRPr lang="es-CR" sz="1400" b="1" dirty="0" smtClean="0">
              <a:solidFill>
                <a:srgbClr val="00B0F0"/>
              </a:solidFill>
              <a:latin typeface="Arial" panose="020B0604020202020204" pitchFamily="34" charset="0"/>
              <a:cs typeface="Arial" panose="020B0604020202020204" pitchFamily="34" charset="0"/>
            </a:endParaRPr>
          </a:p>
          <a:p>
            <a:pPr algn="ctr"/>
            <a:r>
              <a:rPr lang="es-CR" sz="1400" b="1" dirty="0" smtClean="0">
                <a:solidFill>
                  <a:srgbClr val="FF0066"/>
                </a:solidFill>
                <a:latin typeface="Arial Rounded MT Bold" panose="020F0704030504030204" pitchFamily="34" charset="0"/>
                <a:cs typeface="Arial" panose="020B0604020202020204" pitchFamily="34" charset="0"/>
              </a:rPr>
              <a:t>¡</a:t>
            </a:r>
            <a:r>
              <a:rPr lang="es-CR" sz="1400" b="1" dirty="0" smtClean="0">
                <a:solidFill>
                  <a:srgbClr val="FF0066"/>
                </a:solidFill>
                <a:latin typeface="Arial Rounded MT Bold" panose="020F0704030504030204" pitchFamily="34" charset="0"/>
                <a:cs typeface="Arial" panose="020B0604020202020204" pitchFamily="34" charset="0"/>
              </a:rPr>
              <a:t>MelquisedecLisbet </a:t>
            </a:r>
            <a:r>
              <a:rPr lang="es-CR" sz="1400" b="1" dirty="0" smtClean="0">
                <a:solidFill>
                  <a:srgbClr val="FF0066"/>
                </a:solidFill>
                <a:latin typeface="Arial Rounded MT Bold" panose="020F0704030504030204" pitchFamily="34" charset="0"/>
                <a:cs typeface="Arial" panose="020B0604020202020204" pitchFamily="34" charset="0"/>
              </a:rPr>
              <a:t>mis pensamientos son limpios y puros porque quiero ser ofrenda agradable y perfecta para ustedes. Amen, Aleluya!</a:t>
            </a:r>
            <a:endParaRPr lang="es-CR" sz="1400" dirty="0" smtClean="0">
              <a:solidFill>
                <a:srgbClr val="FF0066"/>
              </a:solidFill>
              <a:latin typeface="Arial Rounded MT Bold" panose="020F0704030504030204" pitchFamily="34" charset="0"/>
              <a:cs typeface="Arial" panose="020B0604020202020204" pitchFamily="34" charset="0"/>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9" name="Picture 18"/>
          <p:cNvPicPr/>
          <p:nvPr/>
        </p:nvPicPr>
        <p:blipFill>
          <a:blip r:embed="rId5" cstate="print">
            <a:extLst>
              <a:ext uri="{28A0092B-C50C-407E-A947-70E740481C1C}">
                <a14:useLocalDpi xmlns:a14="http://schemas.microsoft.com/office/drawing/2010/main" val="0"/>
              </a:ext>
            </a:extLst>
          </a:blip>
          <a:stretch>
            <a:fillRect/>
          </a:stretch>
        </p:blipFill>
        <p:spPr>
          <a:xfrm>
            <a:off x="6428475" y="1273099"/>
            <a:ext cx="429525" cy="596265"/>
          </a:xfrm>
          <a:prstGeom prst="rect">
            <a:avLst/>
          </a:prstGeom>
        </p:spPr>
      </p:pic>
      <p:pic>
        <p:nvPicPr>
          <p:cNvPr id="22" name="Picture 21"/>
          <p:cNvPicPr/>
          <p:nvPr/>
        </p:nvPicPr>
        <p:blipFill>
          <a:blip r:embed="rId5" cstate="print">
            <a:extLst>
              <a:ext uri="{28A0092B-C50C-407E-A947-70E740481C1C}">
                <a14:useLocalDpi xmlns:a14="http://schemas.microsoft.com/office/drawing/2010/main" val="0"/>
              </a:ext>
            </a:extLst>
          </a:blip>
          <a:stretch>
            <a:fillRect/>
          </a:stretch>
        </p:blipFill>
        <p:spPr>
          <a:xfrm flipH="1">
            <a:off x="0" y="1304419"/>
            <a:ext cx="429525" cy="596265"/>
          </a:xfrm>
          <a:prstGeom prst="rect">
            <a:avLst/>
          </a:prstGeom>
        </p:spPr>
      </p:pic>
      <p:pic>
        <p:nvPicPr>
          <p:cNvPr id="23" name="Picture 22"/>
          <p:cNvPicPr/>
          <p:nvPr/>
        </p:nvPicPr>
        <p:blipFill>
          <a:blip r:embed="rId5" cstate="print">
            <a:extLst>
              <a:ext uri="{28A0092B-C50C-407E-A947-70E740481C1C}">
                <a14:useLocalDpi xmlns:a14="http://schemas.microsoft.com/office/drawing/2010/main" val="0"/>
              </a:ext>
            </a:extLst>
          </a:blip>
          <a:stretch>
            <a:fillRect/>
          </a:stretch>
        </p:blipFill>
        <p:spPr>
          <a:xfrm flipH="1">
            <a:off x="-1" y="8583294"/>
            <a:ext cx="429525" cy="575752"/>
          </a:xfrm>
          <a:prstGeom prst="rect">
            <a:avLst/>
          </a:prstGeom>
        </p:spPr>
      </p:pic>
      <p:pic>
        <p:nvPicPr>
          <p:cNvPr id="24" name="Picture 23"/>
          <p:cNvPicPr/>
          <p:nvPr/>
        </p:nvPicPr>
        <p:blipFill>
          <a:blip r:embed="rId5" cstate="print">
            <a:extLst>
              <a:ext uri="{28A0092B-C50C-407E-A947-70E740481C1C}">
                <a14:useLocalDpi xmlns:a14="http://schemas.microsoft.com/office/drawing/2010/main" val="0"/>
              </a:ext>
            </a:extLst>
          </a:blip>
          <a:stretch>
            <a:fillRect/>
          </a:stretch>
        </p:blipFill>
        <p:spPr>
          <a:xfrm>
            <a:off x="6428475" y="8583294"/>
            <a:ext cx="429525" cy="596265"/>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060848" y="1523483"/>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222424" y="2134121"/>
            <a:ext cx="6501058" cy="6340197"/>
          </a:xfrm>
          <a:prstGeom prst="rect">
            <a:avLst/>
          </a:prstGeom>
          <a:noFill/>
        </p:spPr>
        <p:txBody>
          <a:bodyPr wrap="square" rtlCol="0">
            <a:spAutoFit/>
          </a:bodyPr>
          <a:lstStyle/>
          <a:p>
            <a:r>
              <a:rPr lang="es-CR" sz="1300" b="1" dirty="0" smtClean="0">
                <a:latin typeface="Arial" panose="020B060402020202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Hacer copias de la pagina 1</a:t>
            </a:r>
            <a:r>
              <a:rPr lang="es-CR" sz="1300" dirty="0">
                <a:latin typeface="Arial" panose="020B0604020202020204" pitchFamily="34" charset="0"/>
                <a:cs typeface="Arial" panose="020B0604020202020204" pitchFamily="34" charset="0"/>
              </a:rPr>
              <a:t> </a:t>
            </a:r>
            <a:r>
              <a:rPr lang="es-CR" sz="1300" dirty="0" smtClean="0">
                <a:latin typeface="Arial" panose="020B0604020202020204" pitchFamily="34" charset="0"/>
                <a:cs typeface="Arial" panose="020B0604020202020204" pitchFamily="34" charset="0"/>
              </a:rPr>
              <a:t>y </a:t>
            </a:r>
            <a:r>
              <a:rPr lang="es-CR" sz="1300" dirty="0" smtClean="0">
                <a:latin typeface="Arial" panose="020B0604020202020204" pitchFamily="34" charset="0"/>
                <a:cs typeface="Arial" panose="020B0604020202020204" pitchFamily="34" charset="0"/>
              </a:rPr>
              <a:t>3 </a:t>
            </a:r>
            <a:r>
              <a:rPr lang="es-CR" sz="1300" dirty="0" smtClean="0">
                <a:latin typeface="Arial" panose="020B0604020202020204" pitchFamily="34" charset="0"/>
                <a:cs typeface="Arial" panose="020B0604020202020204" pitchFamily="34" charset="0"/>
              </a:rPr>
              <a:t>para los niños menores</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Hacer copias de la paginas 1 y 4 para los niños mayores</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El </a:t>
            </a:r>
            <a:r>
              <a:rPr lang="es-CR" sz="1300" dirty="0">
                <a:latin typeface="Arial" panose="020B0604020202020204" pitchFamily="34" charset="0"/>
                <a:cs typeface="Arial" panose="020B0604020202020204" pitchFamily="34" charset="0"/>
              </a:rPr>
              <a:t>colaborador da una breve introducción al tema </a:t>
            </a:r>
            <a:endParaRPr lang="es-CR" sz="13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Pueden hacer las siguientes preguntas para reforzar el tema, si no tienen</a:t>
            </a:r>
          </a:p>
          <a:p>
            <a:r>
              <a:rPr lang="es-CR" sz="1300" dirty="0">
                <a:latin typeface="Arial" panose="020B0604020202020204" pitchFamily="34" charset="0"/>
                <a:cs typeface="Arial" panose="020B0604020202020204" pitchFamily="34" charset="0"/>
              </a:rPr>
              <a:t> </a:t>
            </a:r>
            <a:r>
              <a:rPr lang="es-CR" sz="1300" dirty="0" smtClean="0">
                <a:latin typeface="Arial" panose="020B0604020202020204" pitchFamily="34" charset="0"/>
                <a:cs typeface="Arial" panose="020B0604020202020204" pitchFamily="34" charset="0"/>
              </a:rPr>
              <a:t>     acceso al video: </a:t>
            </a:r>
            <a:endParaRPr lang="es-CR" sz="1300" dirty="0" smtClean="0">
              <a:solidFill>
                <a:srgbClr val="17CF29"/>
              </a:solidFill>
              <a:latin typeface="Arial" panose="020B0604020202020204" pitchFamily="34" charset="0"/>
              <a:cs typeface="Arial" panose="020B0604020202020204" pitchFamily="34" charset="0"/>
            </a:endParaRPr>
          </a:p>
          <a:p>
            <a:pPr marL="463550" indent="-177800">
              <a:buFont typeface="+mj-lt"/>
              <a:buAutoNum type="arabicPeriod"/>
            </a:pPr>
            <a:r>
              <a:rPr lang="es-CR" sz="1300" dirty="0" smtClean="0">
                <a:latin typeface="Arial" panose="020B0604020202020204" pitchFamily="34" charset="0"/>
                <a:cs typeface="Arial" panose="020B0604020202020204" pitchFamily="34" charset="0"/>
              </a:rPr>
              <a:t>Termina la siguiente oración.  Nuestros Padres solo exigen de nosotros… </a:t>
            </a:r>
            <a:r>
              <a:rPr lang="es-CR" sz="1300" dirty="0" smtClean="0">
                <a:solidFill>
                  <a:srgbClr val="FF0066"/>
                </a:solidFill>
                <a:latin typeface="Arial" panose="020B0604020202020204" pitchFamily="34" charset="0"/>
                <a:cs typeface="Arial" panose="020B0604020202020204" pitchFamily="34" charset="0"/>
              </a:rPr>
              <a:t>lo que saben que podemos dar</a:t>
            </a:r>
            <a:r>
              <a:rPr lang="es-CR" sz="1300" dirty="0" smtClean="0">
                <a:latin typeface="Arial" panose="020B0604020202020204" pitchFamily="34" charset="0"/>
                <a:cs typeface="Arial" panose="020B0604020202020204" pitchFamily="34" charset="0"/>
              </a:rPr>
              <a:t>. </a:t>
            </a:r>
          </a:p>
          <a:p>
            <a:pPr marL="463550" indent="-177800">
              <a:buFont typeface="+mj-lt"/>
              <a:buAutoNum type="arabicPeriod"/>
            </a:pPr>
            <a:r>
              <a:rPr lang="es-CR" sz="1300" dirty="0" smtClean="0">
                <a:latin typeface="Arial" panose="020B0604020202020204" pitchFamily="34" charset="0"/>
                <a:cs typeface="Arial" panose="020B0604020202020204" pitchFamily="34" charset="0"/>
              </a:rPr>
              <a:t>¿Cómo debemos actuar y porqu</a:t>
            </a:r>
            <a:r>
              <a:rPr lang="es-CR" sz="1300" dirty="0">
                <a:latin typeface="Arial" panose="020B0604020202020204" pitchFamily="34" charset="0"/>
                <a:cs typeface="Arial" panose="020B0604020202020204" pitchFamily="34" charset="0"/>
              </a:rPr>
              <a:t>é? </a:t>
            </a:r>
            <a:r>
              <a:rPr lang="es-CR" sz="1400" dirty="0">
                <a:solidFill>
                  <a:srgbClr val="FF0066"/>
                </a:solidFill>
                <a:latin typeface="Arial" panose="020B0604020202020204" pitchFamily="34" charset="0"/>
                <a:cs typeface="Arial" panose="020B0604020202020204" pitchFamily="34" charset="0"/>
              </a:rPr>
              <a:t>Debemos actuar con amor, ser pacificadores, humildes, compasivos, nobles y tener paciencia con todas las personas, así como nuestra Madre y Dios es con nosotros</a:t>
            </a:r>
            <a:r>
              <a:rPr lang="es-CR" sz="1300" dirty="0" smtClean="0">
                <a:solidFill>
                  <a:srgbClr val="FF0066"/>
                </a:solidFill>
                <a:latin typeface="Arial" panose="020B0604020202020204" pitchFamily="34" charset="0"/>
                <a:cs typeface="Arial" panose="020B0604020202020204" pitchFamily="34" charset="0"/>
              </a:rPr>
              <a:t>.</a:t>
            </a:r>
          </a:p>
          <a:p>
            <a:pPr marL="463550" indent="-177800">
              <a:buFont typeface="+mj-lt"/>
              <a:buAutoNum type="arabicPeriod"/>
            </a:pPr>
            <a:r>
              <a:rPr lang="es-CR" sz="1300" dirty="0" smtClean="0">
                <a:latin typeface="Arial" panose="020B0604020202020204" pitchFamily="34" charset="0"/>
                <a:cs typeface="Arial" panose="020B0604020202020204" pitchFamily="34" charset="0"/>
              </a:rPr>
              <a:t>¿Cómo podemos honrar a nuestros Padres espirituales? </a:t>
            </a:r>
            <a:r>
              <a:rPr lang="es-CR" sz="1300" dirty="0" smtClean="0">
                <a:solidFill>
                  <a:srgbClr val="FF0066"/>
                </a:solidFill>
                <a:latin typeface="Arial" panose="020B0604020202020204" pitchFamily="34" charset="0"/>
                <a:cs typeface="Arial" panose="020B0604020202020204" pitchFamily="34" charset="0"/>
              </a:rPr>
              <a:t>Al serles fiel en todo.  </a:t>
            </a:r>
            <a:endParaRPr lang="es-CR" sz="1300" dirty="0">
              <a:solidFill>
                <a:srgbClr val="17CF2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altLang="es-MX" sz="1300" dirty="0" smtClean="0">
                <a:latin typeface="Arial" panose="020B0604020202020204" pitchFamily="34" charset="0"/>
                <a:cs typeface="Arial" panose="020B0604020202020204" pitchFamily="34" charset="0"/>
              </a:rPr>
              <a:t>El colaborador debe motivar a los niños a contestar las preguntas mientras aparece el reloj en la pantalla del video.  </a:t>
            </a:r>
          </a:p>
          <a:p>
            <a:pPr marL="285750" indent="-285750">
              <a:buFont typeface="Arial" panose="020B0604020202020204" pitchFamily="34" charset="0"/>
              <a:buChar char="•"/>
            </a:pPr>
            <a:r>
              <a:rPr lang="es-CR" altLang="es-MX" sz="1300" dirty="0" smtClean="0">
                <a:latin typeface="Arial" panose="020B0604020202020204" pitchFamily="34" charset="0"/>
                <a:cs typeface="Arial" panose="020B0604020202020204" pitchFamily="34" charset="0"/>
              </a:rPr>
              <a:t>Se recomienda recordarles a los niños la importancia de repasar la clase en sus casas.</a:t>
            </a:r>
          </a:p>
          <a:p>
            <a:endParaRPr lang="es-CR" sz="1300" dirty="0" smtClean="0">
              <a:latin typeface="Arial" panose="020B0604020202020204" pitchFamily="34" charset="0"/>
              <a:cs typeface="Arial" panose="020B0604020202020204" pitchFamily="34" charset="0"/>
            </a:endParaRPr>
          </a:p>
          <a:p>
            <a:r>
              <a:rPr lang="es-CR" sz="1300" b="1" dirty="0" smtClean="0">
                <a:latin typeface="Arial" panose="020B0604020202020204" pitchFamily="34" charset="0"/>
                <a:cs typeface="Arial" panose="020B0604020202020204" pitchFamily="34" charset="0"/>
              </a:rPr>
              <a:t>Actividad</a:t>
            </a:r>
            <a:r>
              <a:rPr lang="es-CR" sz="1300" dirty="0" smtClean="0">
                <a:latin typeface="Arial" panose="020B0604020202020204" pitchFamily="34" charset="0"/>
                <a:cs typeface="Arial" panose="020B0604020202020204" pitchFamily="34" charset="0"/>
              </a:rPr>
              <a:t>: </a:t>
            </a:r>
            <a:r>
              <a:rPr lang="es-CR" sz="1300" dirty="0" smtClean="0">
                <a:latin typeface="Arial" panose="020B0604020202020204" pitchFamily="34" charset="0"/>
                <a:cs typeface="Arial" panose="020B0604020202020204" pitchFamily="34" charset="0"/>
              </a:rPr>
              <a:t>Guía de lo que MelquisedecLisbet pide de mi</a:t>
            </a:r>
            <a:endParaRPr lang="es-CR" sz="1300" dirty="0" smtClean="0">
              <a:latin typeface="Arial" panose="020B0604020202020204" pitchFamily="34" charset="0"/>
              <a:cs typeface="Arial" panose="020B0604020202020204" pitchFamily="34" charset="0"/>
            </a:endParaRPr>
          </a:p>
          <a:p>
            <a:r>
              <a:rPr lang="es-CR" sz="1300" dirty="0" smtClean="0">
                <a:latin typeface="Arial" panose="020B0604020202020204" pitchFamily="34" charset="0"/>
                <a:cs typeface="Arial" panose="020B0604020202020204" pitchFamily="34" charset="0"/>
              </a:rPr>
              <a:t>Los niños van a </a:t>
            </a:r>
            <a:r>
              <a:rPr lang="es-CR" sz="1300" dirty="0" smtClean="0">
                <a:latin typeface="Arial" panose="020B0604020202020204" pitchFamily="34" charset="0"/>
                <a:cs typeface="Arial" panose="020B0604020202020204" pitchFamily="34" charset="0"/>
              </a:rPr>
              <a:t>pintar y armar un libro guía de lo que MelquisedecLisbet pide de nosotros,  que pueden usar para repasar la enseñanza.  Se recomienda que el colaborador recorte las paginas del libro si los niños son muy pequeños.</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Pintar los dibujos de cada pagina de su libro</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Recortar cada pagina</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Poner el libro en orden</a:t>
            </a:r>
            <a:endParaRPr lang="es-CR" sz="13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Engrapar el libro del lado izquierdo</a:t>
            </a:r>
            <a:endParaRPr lang="es-CR" sz="1300" dirty="0" smtClean="0">
              <a:latin typeface="Arial" panose="020B0604020202020204" pitchFamily="34" charset="0"/>
              <a:cs typeface="Arial" panose="020B0604020202020204" pitchFamily="34" charset="0"/>
            </a:endParaRPr>
          </a:p>
          <a:p>
            <a:endParaRPr lang="es-CR" sz="1300" b="1" dirty="0">
              <a:latin typeface="Arial" panose="020B0604020202020204" pitchFamily="34" charset="0"/>
              <a:cs typeface="Arial" panose="020B0604020202020204" pitchFamily="34" charset="0"/>
            </a:endParaRPr>
          </a:p>
          <a:p>
            <a:r>
              <a:rPr lang="es-CR" sz="1300" b="1" dirty="0" smtClean="0">
                <a:latin typeface="Arial" panose="020B0604020202020204" pitchFamily="34" charset="0"/>
                <a:cs typeface="Arial" panose="020B0604020202020204" pitchFamily="34" charset="0"/>
              </a:rPr>
              <a:t>Materiales:         </a:t>
            </a:r>
            <a:endParaRPr lang="es-CR" sz="13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Crayolas / lápices de </a:t>
            </a:r>
            <a:r>
              <a:rPr lang="es-CR" sz="1300" dirty="0" smtClean="0">
                <a:latin typeface="Arial" panose="020B0604020202020204" pitchFamily="34" charset="0"/>
                <a:cs typeface="Arial" panose="020B0604020202020204" pitchFamily="34" charset="0"/>
              </a:rPr>
              <a:t>color</a:t>
            </a:r>
          </a:p>
          <a:p>
            <a:pPr marL="171450" indent="-1714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Engrapadora</a:t>
            </a:r>
          </a:p>
          <a:p>
            <a:pPr marL="171450" indent="-1714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T</a:t>
            </a:r>
            <a:r>
              <a:rPr lang="es-CR" sz="1300" dirty="0" smtClean="0">
                <a:latin typeface="Arial" panose="020B0604020202020204" pitchFamily="34" charset="0"/>
                <a:cs typeface="Arial" panose="020B0604020202020204" pitchFamily="34" charset="0"/>
              </a:rPr>
              <a:t>ijeras</a:t>
            </a:r>
          </a:p>
          <a:p>
            <a:pPr marL="171450" indent="-171450">
              <a:buFont typeface="Arial" panose="020B0604020202020204" pitchFamily="34" charset="0"/>
              <a:buChar char="•"/>
            </a:pPr>
            <a:r>
              <a:rPr lang="es-CR" sz="1300" dirty="0" err="1" smtClean="0">
                <a:latin typeface="Arial" panose="020B0604020202020204" pitchFamily="34" charset="0"/>
                <a:cs typeface="Arial" panose="020B0604020202020204" pitchFamily="34" charset="0"/>
              </a:rPr>
              <a:t>Lapices</a:t>
            </a:r>
            <a:endParaRPr lang="es-CR" sz="1300" dirty="0" smtClean="0">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9" name="Rectangle 8"/>
          <p:cNvSpPr/>
          <p:nvPr/>
        </p:nvSpPr>
        <p:spPr>
          <a:xfrm>
            <a:off x="1556792" y="708344"/>
            <a:ext cx="4038289" cy="584775"/>
          </a:xfrm>
          <a:prstGeom prst="rect">
            <a:avLst/>
          </a:prstGeom>
        </p:spPr>
        <p:txBody>
          <a:bodyPr wrap="square">
            <a:spAutoFit/>
          </a:bodyPr>
          <a:lstStyle/>
          <a:p>
            <a:pPr algn="ctr"/>
            <a:r>
              <a:rPr lang="es-CR" sz="1600" dirty="0" smtClean="0">
                <a:latin typeface="Century Gothic" panose="020B0502020202020204" pitchFamily="34" charset="0"/>
              </a:rPr>
              <a:t>Clase#273 </a:t>
            </a:r>
            <a:r>
              <a:rPr lang="es-CR" sz="1600" dirty="0" smtClean="0">
                <a:latin typeface="Century Gothic" panose="020B0502020202020204" pitchFamily="34" charset="0"/>
              </a:rPr>
              <a:t>Lo que </a:t>
            </a:r>
            <a:r>
              <a:rPr lang="es-CR" sz="1600" dirty="0" smtClean="0">
                <a:latin typeface="Century Gothic" panose="020B0502020202020204" pitchFamily="34" charset="0"/>
              </a:rPr>
              <a:t>le pide </a:t>
            </a:r>
            <a:endParaRPr lang="es-CR" sz="1600" dirty="0" smtClean="0">
              <a:latin typeface="Century Gothic" panose="020B0502020202020204" pitchFamily="34" charset="0"/>
            </a:endParaRPr>
          </a:p>
          <a:p>
            <a:pPr algn="ctr"/>
            <a:r>
              <a:rPr lang="es-CR" sz="1600" dirty="0" smtClean="0">
                <a:latin typeface="Century Gothic" panose="020B0502020202020204" pitchFamily="34" charset="0"/>
              </a:rPr>
              <a:t>MelquisedecLisbet </a:t>
            </a:r>
            <a:r>
              <a:rPr lang="es-CR" sz="1600" dirty="0">
                <a:latin typeface="Century Gothic" panose="020B0502020202020204" pitchFamily="34" charset="0"/>
              </a:rPr>
              <a:t>a</a:t>
            </a:r>
            <a:r>
              <a:rPr lang="es-CR" sz="1600" dirty="0" smtClean="0">
                <a:latin typeface="Century Gothic" panose="020B0502020202020204" pitchFamily="34" charset="0"/>
              </a:rPr>
              <a:t> </a:t>
            </a:r>
            <a:r>
              <a:rPr lang="es-CR" sz="1600" dirty="0" smtClean="0">
                <a:latin typeface="Century Gothic" panose="020B0502020202020204" pitchFamily="34" charset="0"/>
              </a:rPr>
              <a:t>sus hijos</a:t>
            </a:r>
            <a:endParaRPr lang="es-CR" sz="1600"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5625" y="2052409"/>
            <a:ext cx="1983188" cy="1434335"/>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060" y="7538617"/>
            <a:ext cx="2045228" cy="1513926"/>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671" y="7452319"/>
            <a:ext cx="1103773" cy="1512169"/>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76060" y="4788024"/>
            <a:ext cx="1181132" cy="1447803"/>
          </a:xfrm>
          <a:prstGeom prst="rect">
            <a:avLst/>
          </a:prstGeom>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4" name="TextBox 3"/>
          <p:cNvSpPr txBox="1"/>
          <p:nvPr/>
        </p:nvSpPr>
        <p:spPr>
          <a:xfrm>
            <a:off x="257067" y="1178420"/>
            <a:ext cx="2811893" cy="2308324"/>
          </a:xfrm>
          <a:prstGeom prst="rect">
            <a:avLst/>
          </a:prstGeom>
          <a:noFill/>
          <a:ln w="12700">
            <a:solidFill>
              <a:schemeClr val="tx1"/>
            </a:solidFill>
            <a:prstDash val="dash"/>
          </a:ln>
        </p:spPr>
        <p:txBody>
          <a:bodyPr wrap="square" rtlCol="0">
            <a:spAutoFit/>
          </a:bodyPr>
          <a:lstStyle/>
          <a:p>
            <a:pPr algn="ctr"/>
            <a:endParaRPr lang="es-CR" dirty="0" smtClean="0">
              <a:latin typeface="Century Gothic" panose="020B0502020202020204" pitchFamily="34" charset="0"/>
            </a:endParaRPr>
          </a:p>
          <a:p>
            <a:pPr algn="ctr"/>
            <a:endParaRPr lang="es-CR" dirty="0" smtClean="0">
              <a:latin typeface="Century Gothic" panose="020B0502020202020204" pitchFamily="34" charset="0"/>
            </a:endParaRPr>
          </a:p>
          <a:p>
            <a:pPr algn="ctr"/>
            <a:endParaRPr lang="es-CR" dirty="0">
              <a:latin typeface="Century Gothic" panose="020B0502020202020204" pitchFamily="34" charset="0"/>
            </a:endParaRPr>
          </a:p>
          <a:p>
            <a:pPr algn="ctr"/>
            <a:endParaRPr lang="es-CR" dirty="0" smtClean="0">
              <a:latin typeface="Century Gothic" panose="020B0502020202020204" pitchFamily="34" charset="0"/>
            </a:endParaRPr>
          </a:p>
          <a:p>
            <a:pPr algn="ctr"/>
            <a:r>
              <a:rPr lang="es-CR" dirty="0" smtClean="0">
                <a:latin typeface="Century Gothic" panose="020B0502020202020204" pitchFamily="34" charset="0"/>
              </a:rPr>
              <a:t>Lo </a:t>
            </a:r>
            <a:r>
              <a:rPr lang="es-CR" dirty="0">
                <a:latin typeface="Century Gothic" panose="020B0502020202020204" pitchFamily="34" charset="0"/>
              </a:rPr>
              <a:t>que le pide </a:t>
            </a:r>
          </a:p>
          <a:p>
            <a:pPr algn="ctr"/>
            <a:r>
              <a:rPr lang="es-CR" dirty="0" smtClean="0">
                <a:latin typeface="Century Gothic" panose="020B0502020202020204" pitchFamily="34" charset="0"/>
              </a:rPr>
              <a:t>MelquisedecLisbet </a:t>
            </a:r>
          </a:p>
          <a:p>
            <a:pPr algn="ctr"/>
            <a:r>
              <a:rPr lang="es-CR" dirty="0" smtClean="0">
                <a:latin typeface="Century Gothic" panose="020B0502020202020204" pitchFamily="34" charset="0"/>
              </a:rPr>
              <a:t>de mi</a:t>
            </a:r>
          </a:p>
          <a:p>
            <a:pPr algn="ctr"/>
            <a:endParaRPr lang="en-US" dirty="0"/>
          </a:p>
        </p:txBody>
      </p:sp>
      <p:sp>
        <p:nvSpPr>
          <p:cNvPr id="15" name="TextBox 14"/>
          <p:cNvSpPr txBox="1"/>
          <p:nvPr/>
        </p:nvSpPr>
        <p:spPr>
          <a:xfrm>
            <a:off x="3748637" y="1178420"/>
            <a:ext cx="2817109" cy="2308324"/>
          </a:xfrm>
          <a:prstGeom prst="rect">
            <a:avLst/>
          </a:prstGeom>
          <a:noFill/>
          <a:ln w="12700">
            <a:solidFill>
              <a:schemeClr val="tx1"/>
            </a:solidFill>
            <a:prstDash val="dash"/>
          </a:ln>
        </p:spPr>
        <p:txBody>
          <a:bodyPr wrap="square" rtlCol="0">
            <a:spAutoFit/>
          </a:bodyPr>
          <a:lstStyle/>
          <a:p>
            <a:pPr algn="r"/>
            <a:r>
              <a:rPr lang="es-CR" sz="1600" dirty="0" smtClean="0">
                <a:latin typeface="Arial" panose="020B0604020202020204" pitchFamily="34" charset="0"/>
                <a:cs typeface="Arial" panose="020B0604020202020204" pitchFamily="34" charset="0"/>
              </a:rPr>
              <a:t>Ser cuidadoso </a:t>
            </a:r>
            <a:r>
              <a:rPr lang="es-CR" sz="1600" dirty="0">
                <a:latin typeface="Arial" panose="020B0604020202020204" pitchFamily="34" charset="0"/>
                <a:cs typeface="Arial" panose="020B0604020202020204" pitchFamily="34" charset="0"/>
              </a:rPr>
              <a:t>en todo lo que </a:t>
            </a:r>
            <a:r>
              <a:rPr lang="es-CR" sz="1600" dirty="0" smtClean="0">
                <a:latin typeface="Arial" panose="020B0604020202020204" pitchFamily="34" charset="0"/>
                <a:cs typeface="Arial" panose="020B0604020202020204" pitchFamily="34" charset="0"/>
              </a:rPr>
              <a:t>hago en mi </a:t>
            </a:r>
            <a:r>
              <a:rPr lang="es-CR" sz="1600" dirty="0">
                <a:latin typeface="Arial" panose="020B0604020202020204" pitchFamily="34" charset="0"/>
                <a:cs typeface="Arial" panose="020B0604020202020204" pitchFamily="34" charset="0"/>
              </a:rPr>
              <a:t>diario </a:t>
            </a:r>
            <a:r>
              <a:rPr lang="es-CR" sz="1600" dirty="0" smtClean="0">
                <a:latin typeface="Arial" panose="020B0604020202020204" pitchFamily="34" charset="0"/>
                <a:cs typeface="Arial" panose="020B0604020202020204" pitchFamily="34" charset="0"/>
              </a:rPr>
              <a:t>vivir.</a:t>
            </a:r>
          </a:p>
          <a:p>
            <a:pPr algn="r"/>
            <a:r>
              <a:rPr lang="es-CR" sz="1600" dirty="0" smtClean="0">
                <a:latin typeface="Arial" panose="020B0604020202020204" pitchFamily="34" charset="0"/>
                <a:cs typeface="Arial" panose="020B0604020202020204" pitchFamily="34" charset="0"/>
              </a:rPr>
              <a:t>Siempre haciendo todo como para </a:t>
            </a:r>
          </a:p>
          <a:p>
            <a:pPr algn="r"/>
            <a:r>
              <a:rPr lang="es-CR" sz="1600" dirty="0" smtClean="0">
                <a:latin typeface="Arial" panose="020B0604020202020204" pitchFamily="34" charset="0"/>
                <a:cs typeface="Arial" panose="020B0604020202020204" pitchFamily="34" charset="0"/>
              </a:rPr>
              <a:t>Dios.</a:t>
            </a:r>
          </a:p>
          <a:p>
            <a:pPr algn="r"/>
            <a:endParaRPr lang="es-CR" sz="1600" dirty="0" smtClean="0">
              <a:latin typeface="Arial" panose="020B0604020202020204" pitchFamily="34" charset="0"/>
              <a:cs typeface="Arial" panose="020B0604020202020204" pitchFamily="34" charset="0"/>
            </a:endParaRPr>
          </a:p>
          <a:p>
            <a:pPr algn="r"/>
            <a:endParaRPr lang="es-CR" sz="1600" dirty="0" smtClean="0">
              <a:latin typeface="Arial" panose="020B0604020202020204" pitchFamily="34" charset="0"/>
              <a:cs typeface="Arial" panose="020B0604020202020204" pitchFamily="34" charset="0"/>
            </a:endParaRPr>
          </a:p>
          <a:p>
            <a:pPr algn="r"/>
            <a:endParaRPr lang="es-CR" sz="1600" dirty="0">
              <a:latin typeface="Arial" panose="020B0604020202020204" pitchFamily="34" charset="0"/>
              <a:cs typeface="Arial" panose="020B0604020202020204" pitchFamily="34" charset="0"/>
            </a:endParaRPr>
          </a:p>
          <a:p>
            <a:pPr algn="r"/>
            <a:r>
              <a:rPr lang="es-CR" sz="1000" dirty="0" smtClean="0">
                <a:latin typeface="Arial" panose="020B0604020202020204" pitchFamily="34" charset="0"/>
                <a:cs typeface="Arial" panose="020B0604020202020204" pitchFamily="34" charset="0"/>
              </a:rPr>
              <a:t>1</a:t>
            </a:r>
            <a:r>
              <a:rPr lang="es-CR" sz="1600" dirty="0" smtClean="0">
                <a:latin typeface="Arial" panose="020B0604020202020204" pitchFamily="34" charset="0"/>
                <a:cs typeface="Arial" panose="020B0604020202020204" pitchFamily="34" charset="0"/>
              </a:rPr>
              <a:t> </a:t>
            </a:r>
            <a:endParaRPr lang="en-US" sz="1600" dirty="0"/>
          </a:p>
        </p:txBody>
      </p:sp>
      <p:sp>
        <p:nvSpPr>
          <p:cNvPr id="16" name="TextBox 15"/>
          <p:cNvSpPr txBox="1"/>
          <p:nvPr/>
        </p:nvSpPr>
        <p:spPr>
          <a:xfrm>
            <a:off x="257067" y="6682663"/>
            <a:ext cx="2811893" cy="2369880"/>
          </a:xfrm>
          <a:prstGeom prst="rect">
            <a:avLst/>
          </a:prstGeom>
          <a:noFill/>
          <a:ln w="12700">
            <a:solidFill>
              <a:schemeClr val="tx1"/>
            </a:solidFill>
            <a:prstDash val="dash"/>
          </a:ln>
        </p:spPr>
        <p:txBody>
          <a:bodyPr wrap="square" rtlCol="0">
            <a:spAutoFit/>
          </a:bodyPr>
          <a:lstStyle/>
          <a:p>
            <a:pPr algn="r"/>
            <a:r>
              <a:rPr lang="es-CR" sz="1600" dirty="0" smtClean="0">
                <a:latin typeface="Arial" panose="020B0604020202020204" pitchFamily="34" charset="0"/>
                <a:cs typeface="Arial" panose="020B0604020202020204" pitchFamily="34" charset="0"/>
              </a:rPr>
              <a:t>Llenar </a:t>
            </a:r>
            <a:r>
              <a:rPr lang="es-CR" sz="1600" dirty="0">
                <a:latin typeface="Arial" panose="020B0604020202020204" pitchFamily="34" charset="0"/>
                <a:cs typeface="Arial" panose="020B0604020202020204" pitchFamily="34" charset="0"/>
              </a:rPr>
              <a:t>la tierra de amor y paz al llevar el mensaje de </a:t>
            </a:r>
            <a:r>
              <a:rPr lang="es-CR" sz="1600" dirty="0" smtClean="0">
                <a:latin typeface="Arial" panose="020B0604020202020204" pitchFamily="34" charset="0"/>
                <a:cs typeface="Arial" panose="020B0604020202020204" pitchFamily="34" charset="0"/>
              </a:rPr>
              <a:t>las </a:t>
            </a:r>
            <a:r>
              <a:rPr lang="es-CR" sz="1600" dirty="0">
                <a:latin typeface="Arial" panose="020B0604020202020204" pitchFamily="34" charset="0"/>
                <a:cs typeface="Arial" panose="020B0604020202020204" pitchFamily="34" charset="0"/>
              </a:rPr>
              <a:t>palabras </a:t>
            </a:r>
            <a:r>
              <a:rPr lang="es-CR" sz="1600" dirty="0" smtClean="0">
                <a:latin typeface="Arial" panose="020B0604020202020204" pitchFamily="34" charset="0"/>
                <a:cs typeface="Arial" panose="020B0604020202020204" pitchFamily="34" charset="0"/>
              </a:rPr>
              <a:t>de Cristo </a:t>
            </a:r>
          </a:p>
          <a:p>
            <a:pPr algn="r"/>
            <a:r>
              <a:rPr lang="es-CR" sz="1600" dirty="0" smtClean="0">
                <a:latin typeface="Arial" panose="020B0604020202020204" pitchFamily="34" charset="0"/>
                <a:cs typeface="Arial" panose="020B0604020202020204" pitchFamily="34" charset="0"/>
              </a:rPr>
              <a:t>Lisbet que están </a:t>
            </a:r>
          </a:p>
          <a:p>
            <a:pPr algn="r"/>
            <a:r>
              <a:rPr lang="es-CR" sz="1600" dirty="0" smtClean="0">
                <a:latin typeface="Arial" panose="020B0604020202020204" pitchFamily="34" charset="0"/>
                <a:cs typeface="Arial" panose="020B0604020202020204" pitchFamily="34" charset="0"/>
              </a:rPr>
              <a:t>llenas </a:t>
            </a:r>
            <a:r>
              <a:rPr lang="es-CR" sz="1600" dirty="0">
                <a:latin typeface="Arial" panose="020B0604020202020204" pitchFamily="34" charset="0"/>
                <a:cs typeface="Arial" panose="020B0604020202020204" pitchFamily="34" charset="0"/>
              </a:rPr>
              <a:t>de amor, </a:t>
            </a:r>
            <a:endParaRPr lang="es-CR" sz="1600" dirty="0" smtClean="0">
              <a:latin typeface="Arial" panose="020B0604020202020204" pitchFamily="34" charset="0"/>
              <a:cs typeface="Arial" panose="020B0604020202020204" pitchFamily="34" charset="0"/>
            </a:endParaRPr>
          </a:p>
          <a:p>
            <a:pPr algn="r"/>
            <a:r>
              <a:rPr lang="es-CR" sz="1600" dirty="0" smtClean="0">
                <a:latin typeface="Arial" panose="020B0604020202020204" pitchFamily="34" charset="0"/>
                <a:cs typeface="Arial" panose="020B0604020202020204" pitchFamily="34" charset="0"/>
              </a:rPr>
              <a:t>justicia</a:t>
            </a:r>
            <a:r>
              <a:rPr lang="es-CR" sz="1600" dirty="0">
                <a:latin typeface="Arial" panose="020B0604020202020204" pitchFamily="34" charset="0"/>
                <a:cs typeface="Arial" panose="020B0604020202020204" pitchFamily="34" charset="0"/>
              </a:rPr>
              <a:t>, santidad, </a:t>
            </a:r>
            <a:endParaRPr lang="es-CR" sz="1600" dirty="0" smtClean="0">
              <a:latin typeface="Arial" panose="020B0604020202020204" pitchFamily="34" charset="0"/>
              <a:cs typeface="Arial" panose="020B0604020202020204" pitchFamily="34" charset="0"/>
            </a:endParaRPr>
          </a:p>
          <a:p>
            <a:pPr algn="r"/>
            <a:r>
              <a:rPr lang="es-CR" sz="1600" dirty="0" smtClean="0">
                <a:latin typeface="Arial" panose="020B0604020202020204" pitchFamily="34" charset="0"/>
                <a:cs typeface="Arial" panose="020B0604020202020204" pitchFamily="34" charset="0"/>
              </a:rPr>
              <a:t>rectitud</a:t>
            </a:r>
            <a:r>
              <a:rPr lang="es-CR" sz="1600" dirty="0">
                <a:latin typeface="Arial" panose="020B0604020202020204" pitchFamily="34" charset="0"/>
                <a:cs typeface="Arial" panose="020B0604020202020204" pitchFamily="34" charset="0"/>
              </a:rPr>
              <a:t>, pureza </a:t>
            </a:r>
            <a:endParaRPr lang="es-CR" sz="1600" dirty="0" smtClean="0">
              <a:latin typeface="Arial" panose="020B0604020202020204" pitchFamily="34" charset="0"/>
              <a:cs typeface="Arial" panose="020B0604020202020204" pitchFamily="34" charset="0"/>
            </a:endParaRPr>
          </a:p>
          <a:p>
            <a:pPr algn="r"/>
            <a:r>
              <a:rPr lang="es-CR" sz="1600" dirty="0" smtClean="0">
                <a:latin typeface="Arial" panose="020B0604020202020204" pitchFamily="34" charset="0"/>
                <a:cs typeface="Arial" panose="020B0604020202020204" pitchFamily="34" charset="0"/>
              </a:rPr>
              <a:t>y bienestar.</a:t>
            </a:r>
          </a:p>
          <a:p>
            <a:pPr algn="r"/>
            <a:endParaRPr lang="es-CR" sz="1000" dirty="0" smtClean="0">
              <a:latin typeface="Arial" panose="020B0604020202020204" pitchFamily="34" charset="0"/>
              <a:cs typeface="Arial" panose="020B0604020202020204" pitchFamily="34" charset="0"/>
            </a:endParaRPr>
          </a:p>
          <a:p>
            <a:pPr algn="r"/>
            <a:r>
              <a:rPr lang="es-CR" sz="1000" dirty="0">
                <a:latin typeface="Arial" panose="020B0604020202020204" pitchFamily="34" charset="0"/>
                <a:cs typeface="Arial" panose="020B0604020202020204" pitchFamily="34" charset="0"/>
              </a:rPr>
              <a:t>4</a:t>
            </a:r>
          </a:p>
        </p:txBody>
      </p:sp>
      <p:sp>
        <p:nvSpPr>
          <p:cNvPr id="17" name="TextBox 16"/>
          <p:cNvSpPr txBox="1"/>
          <p:nvPr/>
        </p:nvSpPr>
        <p:spPr>
          <a:xfrm>
            <a:off x="257067" y="3951330"/>
            <a:ext cx="2811893" cy="2323713"/>
          </a:xfrm>
          <a:prstGeom prst="rect">
            <a:avLst/>
          </a:prstGeom>
          <a:noFill/>
          <a:ln w="12700">
            <a:solidFill>
              <a:schemeClr val="tx1"/>
            </a:solidFill>
            <a:prstDash val="dash"/>
          </a:ln>
        </p:spPr>
        <p:txBody>
          <a:bodyPr wrap="square" rtlCol="0">
            <a:spAutoFit/>
          </a:bodyPr>
          <a:lstStyle/>
          <a:p>
            <a:pPr algn="r"/>
            <a:r>
              <a:rPr lang="es-CR" sz="1500" dirty="0" smtClean="0">
                <a:latin typeface="Arial" panose="020B0604020202020204" pitchFamily="34" charset="0"/>
                <a:cs typeface="Arial" panose="020B0604020202020204" pitchFamily="34" charset="0"/>
              </a:rPr>
              <a:t>Reconciliar al hermano mayor y al menor, con el amor de Dios.  Para </a:t>
            </a:r>
            <a:r>
              <a:rPr lang="es-CR" sz="1500" dirty="0">
                <a:latin typeface="Arial" panose="020B0604020202020204" pitchFamily="34" charset="0"/>
                <a:cs typeface="Arial" panose="020B0604020202020204" pitchFamily="34" charset="0"/>
              </a:rPr>
              <a:t>que el menor, </a:t>
            </a:r>
            <a:r>
              <a:rPr lang="es-CR" sz="1500" dirty="0" smtClean="0">
                <a:latin typeface="Arial" panose="020B0604020202020204" pitchFamily="34" charset="0"/>
                <a:cs typeface="Arial" panose="020B0604020202020204" pitchFamily="34" charset="0"/>
              </a:rPr>
              <a:t>gobierne </a:t>
            </a:r>
            <a:r>
              <a:rPr lang="es-CR" sz="1500" dirty="0">
                <a:latin typeface="Arial" panose="020B0604020202020204" pitchFamily="34" charset="0"/>
                <a:cs typeface="Arial" panose="020B0604020202020204" pitchFamily="34" charset="0"/>
              </a:rPr>
              <a:t>en </a:t>
            </a:r>
            <a:r>
              <a:rPr lang="es-CR" sz="1500" dirty="0" smtClean="0">
                <a:latin typeface="Arial" panose="020B0604020202020204" pitchFamily="34" charset="0"/>
                <a:cs typeface="Arial" panose="020B0604020202020204" pitchFamily="34" charset="0"/>
              </a:rPr>
              <a:t>mi, para </a:t>
            </a:r>
          </a:p>
          <a:p>
            <a:pPr algn="r"/>
            <a:r>
              <a:rPr lang="es-CR" sz="1500" dirty="0" smtClean="0">
                <a:latin typeface="Arial" panose="020B0604020202020204" pitchFamily="34" charset="0"/>
                <a:cs typeface="Arial" panose="020B0604020202020204" pitchFamily="34" charset="0"/>
              </a:rPr>
              <a:t>pensar</a:t>
            </a:r>
            <a:r>
              <a:rPr lang="es-CR" sz="1500" dirty="0">
                <a:latin typeface="Arial" panose="020B0604020202020204" pitchFamily="34" charset="0"/>
                <a:cs typeface="Arial" panose="020B0604020202020204" pitchFamily="34" charset="0"/>
              </a:rPr>
              <a:t>, hablar </a:t>
            </a:r>
            <a:r>
              <a:rPr lang="es-CR" sz="1500" dirty="0" smtClean="0">
                <a:latin typeface="Arial" panose="020B0604020202020204" pitchFamily="34" charset="0"/>
                <a:cs typeface="Arial" panose="020B0604020202020204" pitchFamily="34" charset="0"/>
              </a:rPr>
              <a:t>y  </a:t>
            </a:r>
          </a:p>
          <a:p>
            <a:pPr algn="r"/>
            <a:r>
              <a:rPr lang="es-CR" sz="1500" dirty="0" smtClean="0">
                <a:latin typeface="Arial" panose="020B0604020202020204" pitchFamily="34" charset="0"/>
                <a:cs typeface="Arial" panose="020B0604020202020204" pitchFamily="34" charset="0"/>
              </a:rPr>
              <a:t>actuar </a:t>
            </a:r>
            <a:r>
              <a:rPr lang="es-CR" sz="1500" dirty="0">
                <a:latin typeface="Arial" panose="020B0604020202020204" pitchFamily="34" charset="0"/>
                <a:cs typeface="Arial" panose="020B0604020202020204" pitchFamily="34" charset="0"/>
              </a:rPr>
              <a:t>con una mente </a:t>
            </a:r>
            <a:endParaRPr lang="es-CR" sz="1500" dirty="0" smtClean="0">
              <a:latin typeface="Arial" panose="020B0604020202020204" pitchFamily="34" charset="0"/>
              <a:cs typeface="Arial" panose="020B0604020202020204" pitchFamily="34" charset="0"/>
            </a:endParaRPr>
          </a:p>
          <a:p>
            <a:pPr algn="r"/>
            <a:r>
              <a:rPr lang="es-CR" sz="1500" dirty="0" smtClean="0">
                <a:latin typeface="Arial" panose="020B0604020202020204" pitchFamily="34" charset="0"/>
                <a:cs typeface="Arial" panose="020B0604020202020204" pitchFamily="34" charset="0"/>
              </a:rPr>
              <a:t>limpia </a:t>
            </a:r>
            <a:r>
              <a:rPr lang="es-CR" sz="1500" dirty="0">
                <a:latin typeface="Arial" panose="020B0604020202020204" pitchFamily="34" charset="0"/>
                <a:cs typeface="Arial" panose="020B0604020202020204" pitchFamily="34" charset="0"/>
              </a:rPr>
              <a:t>y pura, como MelquisedecLisbet y llegar a </a:t>
            </a:r>
            <a:endParaRPr lang="es-CR" sz="1500" dirty="0" smtClean="0">
              <a:latin typeface="Arial" panose="020B0604020202020204" pitchFamily="34" charset="0"/>
              <a:cs typeface="Arial" panose="020B0604020202020204" pitchFamily="34" charset="0"/>
            </a:endParaRPr>
          </a:p>
          <a:p>
            <a:pPr algn="r"/>
            <a:r>
              <a:rPr lang="es-CR" sz="1500" dirty="0" smtClean="0">
                <a:latin typeface="Arial" panose="020B0604020202020204" pitchFamily="34" charset="0"/>
                <a:cs typeface="Arial" panose="020B0604020202020204" pitchFamily="34" charset="0"/>
              </a:rPr>
              <a:t>la </a:t>
            </a:r>
            <a:r>
              <a:rPr lang="es-CR" sz="1500" dirty="0">
                <a:latin typeface="Arial" panose="020B0604020202020204" pitchFamily="34" charset="0"/>
                <a:cs typeface="Arial" panose="020B0604020202020204" pitchFamily="34" charset="0"/>
              </a:rPr>
              <a:t>estatura del varón perfecto</a:t>
            </a:r>
            <a:r>
              <a:rPr lang="es-CR" sz="1500" dirty="0" smtClean="0">
                <a:latin typeface="Arial" panose="020B0604020202020204" pitchFamily="34" charset="0"/>
                <a:cs typeface="Arial" panose="020B0604020202020204" pitchFamily="34" charset="0"/>
              </a:rPr>
              <a:t>. </a:t>
            </a:r>
            <a:r>
              <a:rPr lang="es-CR" sz="1000" dirty="0" smtClean="0">
                <a:latin typeface="Arial" panose="020B0604020202020204" pitchFamily="34" charset="0"/>
                <a:cs typeface="Arial" panose="020B0604020202020204" pitchFamily="34" charset="0"/>
              </a:rPr>
              <a:t>2</a:t>
            </a:r>
            <a:endParaRPr lang="es-CR" sz="1000" dirty="0">
              <a:latin typeface="Arial" panose="020B0604020202020204" pitchFamily="34" charset="0"/>
              <a:cs typeface="Arial" panose="020B0604020202020204" pitchFamily="34" charset="0"/>
            </a:endParaRPr>
          </a:p>
        </p:txBody>
      </p:sp>
      <p:sp>
        <p:nvSpPr>
          <p:cNvPr id="18" name="TextBox 17"/>
          <p:cNvSpPr txBox="1"/>
          <p:nvPr/>
        </p:nvSpPr>
        <p:spPr>
          <a:xfrm>
            <a:off x="3761024" y="3963558"/>
            <a:ext cx="2817109" cy="2369880"/>
          </a:xfrm>
          <a:prstGeom prst="rect">
            <a:avLst/>
          </a:prstGeom>
          <a:noFill/>
          <a:ln w="12700">
            <a:solidFill>
              <a:schemeClr val="tx1"/>
            </a:solidFill>
            <a:prstDash val="dash"/>
          </a:ln>
        </p:spPr>
        <p:txBody>
          <a:bodyPr wrap="square" rtlCol="0">
            <a:spAutoFit/>
          </a:bodyPr>
          <a:lstStyle/>
          <a:p>
            <a:pPr algn="r"/>
            <a:endParaRPr lang="es-CR" sz="1600" dirty="0" smtClean="0">
              <a:latin typeface="Arial" panose="020B0604020202020204" pitchFamily="34" charset="0"/>
              <a:cs typeface="Arial" panose="020B0604020202020204" pitchFamily="34" charset="0"/>
            </a:endParaRPr>
          </a:p>
          <a:p>
            <a:pPr algn="r"/>
            <a:r>
              <a:rPr lang="es-CR" sz="1600" dirty="0" smtClean="0">
                <a:latin typeface="Arial" panose="020B0604020202020204" pitchFamily="34" charset="0"/>
                <a:cs typeface="Arial" panose="020B0604020202020204" pitchFamily="34" charset="0"/>
              </a:rPr>
              <a:t>Tener </a:t>
            </a:r>
            <a:r>
              <a:rPr lang="es-CR" sz="1600" dirty="0">
                <a:latin typeface="Arial" panose="020B0604020202020204" pitchFamily="34" charset="0"/>
                <a:cs typeface="Arial" panose="020B0604020202020204" pitchFamily="34" charset="0"/>
              </a:rPr>
              <a:t>un oído dócil y prestar atención a los detalles que </a:t>
            </a:r>
            <a:r>
              <a:rPr lang="es-CR" sz="1600" dirty="0" smtClean="0">
                <a:latin typeface="Arial" panose="020B0604020202020204" pitchFamily="34" charset="0"/>
                <a:cs typeface="Arial" panose="020B0604020202020204" pitchFamily="34" charset="0"/>
              </a:rPr>
              <a:t>me </a:t>
            </a:r>
            <a:r>
              <a:rPr lang="es-CR" sz="1600" dirty="0">
                <a:latin typeface="Arial" panose="020B0604020202020204" pitchFamily="34" charset="0"/>
                <a:cs typeface="Arial" panose="020B0604020202020204" pitchFamily="34" charset="0"/>
              </a:rPr>
              <a:t>da la Sabiduría </a:t>
            </a:r>
            <a:r>
              <a:rPr lang="es-CR" sz="1600" dirty="0" smtClean="0">
                <a:latin typeface="Arial" panose="020B0604020202020204" pitchFamily="34" charset="0"/>
                <a:cs typeface="Arial" panose="020B0604020202020204" pitchFamily="34" charset="0"/>
              </a:rPr>
              <a:t>personificada </a:t>
            </a:r>
          </a:p>
          <a:p>
            <a:pPr algn="r"/>
            <a:r>
              <a:rPr lang="es-CR" sz="1600" dirty="0" smtClean="0">
                <a:latin typeface="Arial" panose="020B0604020202020204" pitchFamily="34" charset="0"/>
                <a:cs typeface="Arial" panose="020B0604020202020204" pitchFamily="34" charset="0"/>
              </a:rPr>
              <a:t>y así poder </a:t>
            </a:r>
          </a:p>
          <a:p>
            <a:pPr algn="r"/>
            <a:r>
              <a:rPr lang="es-CR" sz="1600" dirty="0">
                <a:latin typeface="Arial" panose="020B0604020202020204" pitchFamily="34" charset="0"/>
                <a:cs typeface="Arial" panose="020B0604020202020204" pitchFamily="34" charset="0"/>
              </a:rPr>
              <a:t>t</a:t>
            </a:r>
            <a:r>
              <a:rPr lang="es-CR" sz="1600" dirty="0" smtClean="0">
                <a:latin typeface="Arial" panose="020B0604020202020204" pitchFamily="34" charset="0"/>
                <a:cs typeface="Arial" panose="020B0604020202020204" pitchFamily="34" charset="0"/>
              </a:rPr>
              <a:t>ener un buen </a:t>
            </a:r>
          </a:p>
          <a:p>
            <a:pPr algn="r"/>
            <a:r>
              <a:rPr lang="es-CR" sz="1600" dirty="0" smtClean="0">
                <a:latin typeface="Arial" panose="020B0604020202020204" pitchFamily="34" charset="0"/>
                <a:cs typeface="Arial" panose="020B0604020202020204" pitchFamily="34" charset="0"/>
              </a:rPr>
              <a:t>proceder.</a:t>
            </a:r>
          </a:p>
          <a:p>
            <a:pPr algn="r"/>
            <a:endParaRPr lang="en-US" sz="800" dirty="0" smtClean="0"/>
          </a:p>
          <a:p>
            <a:pPr algn="r"/>
            <a:r>
              <a:rPr lang="en-US" sz="1000" dirty="0"/>
              <a:t>3</a:t>
            </a:r>
          </a:p>
        </p:txBody>
      </p:sp>
      <p:sp>
        <p:nvSpPr>
          <p:cNvPr id="19" name="TextBox 18"/>
          <p:cNvSpPr txBox="1"/>
          <p:nvPr/>
        </p:nvSpPr>
        <p:spPr>
          <a:xfrm>
            <a:off x="3761024" y="6695734"/>
            <a:ext cx="2839521" cy="2339102"/>
          </a:xfrm>
          <a:prstGeom prst="rect">
            <a:avLst/>
          </a:prstGeom>
          <a:noFill/>
          <a:ln w="12700">
            <a:solidFill>
              <a:schemeClr val="tx1"/>
            </a:solidFill>
            <a:prstDash val="dash"/>
          </a:ln>
        </p:spPr>
        <p:txBody>
          <a:bodyPr wrap="square" rtlCol="0">
            <a:spAutoFit/>
          </a:bodyPr>
          <a:lstStyle/>
          <a:p>
            <a:pPr algn="r"/>
            <a:r>
              <a:rPr lang="es-CR" sz="1400" dirty="0" smtClean="0">
                <a:latin typeface="Arial" panose="020B0604020202020204" pitchFamily="34" charset="0"/>
                <a:cs typeface="Arial" panose="020B0604020202020204" pitchFamily="34" charset="0"/>
              </a:rPr>
              <a:t>Actuar </a:t>
            </a:r>
            <a:r>
              <a:rPr lang="es-CR" sz="1400" dirty="0">
                <a:latin typeface="Arial" panose="020B0604020202020204" pitchFamily="34" charset="0"/>
                <a:cs typeface="Arial" panose="020B0604020202020204" pitchFamily="34" charset="0"/>
              </a:rPr>
              <a:t>con amor, </a:t>
            </a:r>
            <a:r>
              <a:rPr lang="es-CR" sz="1400" dirty="0" smtClean="0">
                <a:latin typeface="Arial" panose="020B0604020202020204" pitchFamily="34" charset="0"/>
                <a:cs typeface="Arial" panose="020B0604020202020204" pitchFamily="34" charset="0"/>
              </a:rPr>
              <a:t>ser pacificador, humilde, compasivo, noble </a:t>
            </a:r>
            <a:r>
              <a:rPr lang="es-CR" sz="1400" dirty="0">
                <a:latin typeface="Arial" panose="020B0604020202020204" pitchFamily="34" charset="0"/>
                <a:cs typeface="Arial" panose="020B0604020202020204" pitchFamily="34" charset="0"/>
              </a:rPr>
              <a:t>y tener paciencia con todas las </a:t>
            </a:r>
            <a:r>
              <a:rPr lang="es-CR" sz="1400" dirty="0" smtClean="0">
                <a:latin typeface="Arial" panose="020B0604020202020204" pitchFamily="34" charset="0"/>
                <a:cs typeface="Arial" panose="020B0604020202020204" pitchFamily="34" charset="0"/>
              </a:rPr>
              <a:t>personas, como mi </a:t>
            </a:r>
            <a:r>
              <a:rPr lang="es-CR" sz="1400" dirty="0">
                <a:latin typeface="Arial" panose="020B0604020202020204" pitchFamily="34" charset="0"/>
                <a:cs typeface="Arial" panose="020B0604020202020204" pitchFamily="34" charset="0"/>
              </a:rPr>
              <a:t>Madre y </a:t>
            </a:r>
            <a:endParaRPr lang="es-CR" sz="1400" dirty="0" smtClean="0">
              <a:latin typeface="Arial" panose="020B0604020202020204" pitchFamily="34" charset="0"/>
              <a:cs typeface="Arial" panose="020B0604020202020204" pitchFamily="34" charset="0"/>
            </a:endParaRPr>
          </a:p>
          <a:p>
            <a:pPr algn="r"/>
            <a:r>
              <a:rPr lang="es-CR" sz="1400" dirty="0" smtClean="0">
                <a:latin typeface="Arial" panose="020B0604020202020204" pitchFamily="34" charset="0"/>
                <a:cs typeface="Arial" panose="020B0604020202020204" pitchFamily="34" charset="0"/>
              </a:rPr>
              <a:t> Dios es </a:t>
            </a:r>
          </a:p>
          <a:p>
            <a:pPr algn="r"/>
            <a:r>
              <a:rPr lang="es-CR" sz="1400" dirty="0" smtClean="0">
                <a:latin typeface="Arial" panose="020B0604020202020204" pitchFamily="34" charset="0"/>
                <a:cs typeface="Arial" panose="020B0604020202020204" pitchFamily="34" charset="0"/>
              </a:rPr>
              <a:t>conmigo.</a:t>
            </a:r>
          </a:p>
          <a:p>
            <a:pPr algn="r"/>
            <a:endParaRPr lang="es-CR" sz="2800" dirty="0" smtClean="0">
              <a:latin typeface="Arial" panose="020B0604020202020204" pitchFamily="34" charset="0"/>
              <a:cs typeface="Arial" panose="020B0604020202020204" pitchFamily="34" charset="0"/>
            </a:endParaRPr>
          </a:p>
          <a:p>
            <a:pPr algn="r"/>
            <a:endParaRPr lang="es-CR" sz="2400" dirty="0" smtClean="0">
              <a:latin typeface="Arial" panose="020B0604020202020204" pitchFamily="34" charset="0"/>
              <a:cs typeface="Arial" panose="020B0604020202020204" pitchFamily="34" charset="0"/>
            </a:endParaRPr>
          </a:p>
          <a:p>
            <a:pPr algn="r"/>
            <a:r>
              <a:rPr lang="en-US" sz="1000" dirty="0"/>
              <a:t>5</a:t>
            </a: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7716" y="1257768"/>
            <a:ext cx="1570594" cy="1030466"/>
          </a:xfrm>
          <a:prstGeom prst="rect">
            <a:avLst/>
          </a:prstGeom>
        </p:spPr>
      </p:pic>
      <p:pic>
        <p:nvPicPr>
          <p:cNvPr id="21" name="Picture 20"/>
          <p:cNvPicPr/>
          <p:nvPr/>
        </p:nvPicPr>
        <p:blipFill>
          <a:blip r:embed="rId9" cstate="print">
            <a:extLst>
              <a:ext uri="{28A0092B-C50C-407E-A947-70E740481C1C}">
                <a14:useLocalDpi xmlns:a14="http://schemas.microsoft.com/office/drawing/2010/main" val="0"/>
              </a:ext>
            </a:extLst>
          </a:blip>
          <a:stretch>
            <a:fillRect/>
          </a:stretch>
        </p:blipFill>
        <p:spPr>
          <a:xfrm>
            <a:off x="301417" y="4810091"/>
            <a:ext cx="847702" cy="1024185"/>
          </a:xfrm>
          <a:prstGeom prst="rect">
            <a:avLst/>
          </a:prstGeom>
        </p:spPr>
      </p:pic>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6" name="TextBox 5"/>
          <p:cNvSpPr txBox="1"/>
          <p:nvPr/>
        </p:nvSpPr>
        <p:spPr>
          <a:xfrm>
            <a:off x="404664" y="1409950"/>
            <a:ext cx="6048672" cy="646331"/>
          </a:xfrm>
          <a:prstGeom prst="rect">
            <a:avLst/>
          </a:prstGeom>
          <a:solidFill>
            <a:schemeClr val="bg1"/>
          </a:solidFill>
        </p:spPr>
        <p:txBody>
          <a:bodyPr wrap="square" rtlCol="0">
            <a:spAutoFit/>
          </a:bodyPr>
          <a:lstStyle/>
          <a:p>
            <a:pPr algn="ctr"/>
            <a:r>
              <a:rPr lang="es-CR" dirty="0" smtClean="0"/>
              <a:t>Estrella brillante de Cristo Lisbet, completa la oración utilizando las palabras en la caja.</a:t>
            </a:r>
            <a:endParaRPr lang="es-CR" dirty="0"/>
          </a:p>
        </p:txBody>
      </p:sp>
      <p:sp>
        <p:nvSpPr>
          <p:cNvPr id="16" name="Rectangle 15"/>
          <p:cNvSpPr/>
          <p:nvPr/>
        </p:nvSpPr>
        <p:spPr>
          <a:xfrm>
            <a:off x="1556792" y="708344"/>
            <a:ext cx="4038289" cy="584775"/>
          </a:xfrm>
          <a:prstGeom prst="rect">
            <a:avLst/>
          </a:prstGeom>
        </p:spPr>
        <p:txBody>
          <a:bodyPr wrap="square">
            <a:spAutoFit/>
          </a:bodyPr>
          <a:lstStyle/>
          <a:p>
            <a:pPr algn="ctr"/>
            <a:r>
              <a:rPr lang="es-CR" sz="1600" dirty="0" smtClean="0">
                <a:latin typeface="Century Gothic" panose="020B0502020202020204" pitchFamily="34" charset="0"/>
              </a:rPr>
              <a:t>Clase#273 </a:t>
            </a:r>
            <a:r>
              <a:rPr lang="es-CR" sz="1600" dirty="0" smtClean="0">
                <a:latin typeface="Century Gothic" panose="020B0502020202020204" pitchFamily="34" charset="0"/>
              </a:rPr>
              <a:t>Lo que </a:t>
            </a:r>
            <a:r>
              <a:rPr lang="es-CR" sz="1600" dirty="0" smtClean="0">
                <a:latin typeface="Century Gothic" panose="020B0502020202020204" pitchFamily="34" charset="0"/>
              </a:rPr>
              <a:t>le pide </a:t>
            </a:r>
            <a:endParaRPr lang="es-CR" sz="1600" dirty="0" smtClean="0">
              <a:latin typeface="Century Gothic" panose="020B0502020202020204" pitchFamily="34" charset="0"/>
            </a:endParaRPr>
          </a:p>
          <a:p>
            <a:pPr algn="ctr"/>
            <a:r>
              <a:rPr lang="es-CR" sz="1600" dirty="0" smtClean="0">
                <a:latin typeface="Century Gothic" panose="020B0502020202020204" pitchFamily="34" charset="0"/>
              </a:rPr>
              <a:t>MelquisedecLisbet </a:t>
            </a:r>
            <a:r>
              <a:rPr lang="es-CR" sz="1600" dirty="0">
                <a:latin typeface="Century Gothic" panose="020B0502020202020204" pitchFamily="34" charset="0"/>
              </a:rPr>
              <a:t>a</a:t>
            </a:r>
            <a:r>
              <a:rPr lang="es-CR" sz="1600" dirty="0" smtClean="0">
                <a:latin typeface="Century Gothic" panose="020B0502020202020204" pitchFamily="34" charset="0"/>
              </a:rPr>
              <a:t> </a:t>
            </a:r>
            <a:r>
              <a:rPr lang="es-CR" sz="1600" dirty="0" smtClean="0">
                <a:latin typeface="Century Gothic" panose="020B0502020202020204" pitchFamily="34" charset="0"/>
              </a:rPr>
              <a:t>sus hijos</a:t>
            </a:r>
            <a:endParaRPr lang="es-CR" sz="1600" dirty="0">
              <a:latin typeface="Century Gothic" panose="020B0502020202020204" pitchFamily="34" charset="0"/>
            </a:endParaRPr>
          </a:p>
        </p:txBody>
      </p:sp>
      <p:sp>
        <p:nvSpPr>
          <p:cNvPr id="2" name="TextBox 1"/>
          <p:cNvSpPr txBox="1"/>
          <p:nvPr/>
        </p:nvSpPr>
        <p:spPr>
          <a:xfrm>
            <a:off x="620688" y="2843808"/>
            <a:ext cx="5688632" cy="3139321"/>
          </a:xfrm>
          <a:prstGeom prst="rect">
            <a:avLst/>
          </a:prstGeom>
          <a:noFill/>
        </p:spPr>
        <p:txBody>
          <a:bodyPr wrap="square" rtlCol="0">
            <a:spAutoFit/>
          </a:bodyPr>
          <a:lstStyle/>
          <a:p>
            <a:pPr marL="342900" indent="-342900">
              <a:buFont typeface="+mj-lt"/>
              <a:buAutoNum type="arabicPeriod"/>
            </a:pPr>
            <a:r>
              <a:rPr lang="es-CR" dirty="0" smtClean="0"/>
              <a:t>Debemos ser __________________ en ____________ lo que hacemos.</a:t>
            </a:r>
          </a:p>
          <a:p>
            <a:pPr marL="342900" indent="-342900">
              <a:buFont typeface="+mj-lt"/>
              <a:buAutoNum type="arabicPeriod"/>
            </a:pPr>
            <a:endParaRPr lang="es-CR" dirty="0" smtClean="0"/>
          </a:p>
          <a:p>
            <a:pPr marL="342900" indent="-342900">
              <a:buFont typeface="+mj-lt"/>
              <a:buAutoNum type="arabicPeriod"/>
            </a:pPr>
            <a:r>
              <a:rPr lang="es-CR" dirty="0" smtClean="0"/>
              <a:t>MelquisedecLisbet nos piden ________________ con nuestro ______________  ____________.</a:t>
            </a:r>
          </a:p>
          <a:p>
            <a:pPr marL="342900" indent="-342900">
              <a:buFont typeface="+mj-lt"/>
              <a:buAutoNum type="arabicPeriod"/>
            </a:pPr>
            <a:endParaRPr lang="es-CR" dirty="0" smtClean="0"/>
          </a:p>
          <a:p>
            <a:pPr marL="342900" indent="-342900">
              <a:buFont typeface="+mj-lt"/>
              <a:buAutoNum type="arabicPeriod"/>
            </a:pPr>
            <a:r>
              <a:rPr lang="es-CR" dirty="0" smtClean="0"/>
              <a:t>Debemos tener un oído _____________ y prestar _________________ a los ____________.</a:t>
            </a:r>
          </a:p>
          <a:p>
            <a:pPr marL="342900" indent="-342900">
              <a:buFont typeface="+mj-lt"/>
              <a:buAutoNum type="arabicPeriod"/>
            </a:pPr>
            <a:endParaRPr lang="es-CR" dirty="0" smtClean="0"/>
          </a:p>
          <a:p>
            <a:pPr marL="342900" indent="-342900">
              <a:buFont typeface="+mj-lt"/>
              <a:buAutoNum type="arabicPeriod"/>
            </a:pPr>
            <a:r>
              <a:rPr lang="es-CR" dirty="0" smtClean="0"/>
              <a:t>Debemos ser _______________, _______________ y humildes y _________________.</a:t>
            </a:r>
            <a:endParaRPr lang="es-CR" dirty="0"/>
          </a:p>
        </p:txBody>
      </p:sp>
      <p:sp>
        <p:nvSpPr>
          <p:cNvPr id="3" name="TextBox 2"/>
          <p:cNvSpPr txBox="1"/>
          <p:nvPr/>
        </p:nvSpPr>
        <p:spPr>
          <a:xfrm>
            <a:off x="836712" y="7092280"/>
            <a:ext cx="4968552" cy="923330"/>
          </a:xfrm>
          <a:prstGeom prst="rect">
            <a:avLst/>
          </a:prstGeom>
          <a:noFill/>
        </p:spPr>
        <p:txBody>
          <a:bodyPr wrap="square" rtlCol="0">
            <a:spAutoFit/>
          </a:bodyPr>
          <a:lstStyle/>
          <a:p>
            <a:pPr algn="ctr"/>
            <a:r>
              <a:rPr lang="es-CR" dirty="0"/>
              <a:t>r</a:t>
            </a:r>
            <a:r>
              <a:rPr lang="es-CR" dirty="0" smtClean="0"/>
              <a:t>econciliarnos  -  cuidadosos   -  dócil  -   hermano   nobles  -   todo  -   atención  -  mayor    -   detalles  amorosos   -  pacificadores</a:t>
            </a:r>
            <a:endParaRPr lang="es-CR" dirty="0"/>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1104029</TotalTime>
  <Words>999</Words>
  <Application>Microsoft Office PowerPoint</Application>
  <PresentationFormat>On-screen Show (4:3)</PresentationFormat>
  <Paragraphs>106</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8145</cp:revision>
  <cp:lastPrinted>2015-12-22T05:03:42Z</cp:lastPrinted>
  <dcterms:created xsi:type="dcterms:W3CDTF">2011-04-01T14:17:38Z</dcterms:created>
  <dcterms:modified xsi:type="dcterms:W3CDTF">2020-02-08T01:22:48Z</dcterms:modified>
</cp:coreProperties>
</file>