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7"/>
  </p:notesMasterIdLst>
  <p:sldIdLst>
    <p:sldId id="270" r:id="rId2"/>
    <p:sldId id="276" r:id="rId3"/>
    <p:sldId id="278" r:id="rId4"/>
    <p:sldId id="279" r:id="rId5"/>
    <p:sldId id="280" r:id="rId6"/>
  </p:sldIdLst>
  <p:sldSz cx="6858000" cy="9144000" type="screen4x3"/>
  <p:notesSz cx="7010400" cy="92964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BB00"/>
    <a:srgbClr val="FF66CC"/>
    <a:srgbClr val="FF0066"/>
    <a:srgbClr val="44EC78"/>
    <a:srgbClr val="009A46"/>
    <a:srgbClr val="652B91"/>
    <a:srgbClr val="178317"/>
    <a:srgbClr val="F26A1E"/>
    <a:srgbClr val="F81D06"/>
    <a:srgbClr val="2006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55" autoAdjust="0"/>
    <p:restoredTop sz="94434" autoAdjust="0"/>
  </p:normalViewPr>
  <p:slideViewPr>
    <p:cSldViewPr>
      <p:cViewPr varScale="1">
        <p:scale>
          <a:sx n="62" d="100"/>
          <a:sy n="62" d="100"/>
        </p:scale>
        <p:origin x="2132" y="48"/>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463" cy="46540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71321" y="0"/>
            <a:ext cx="3037463" cy="46540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8/07/2023</a:t>
            </a:fld>
            <a:endParaRPr lang="es-PE" dirty="0"/>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701202" y="4415496"/>
            <a:ext cx="5607997" cy="4184264"/>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8829519"/>
            <a:ext cx="3037463" cy="46540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71321" y="8829519"/>
            <a:ext cx="3037463" cy="4654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8/07/2023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8/07/2023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8/07/2023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8/07/2023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8/07/2023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8/07/2023</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8/07/2023</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8/07/2023</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8/07/2023</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8/07/2023</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8/07/2023</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8/07/2023</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a:extLst>
              <a:ext uri="{FF2B5EF4-FFF2-40B4-BE49-F238E27FC236}">
                <a16:creationId xmlns:a16="http://schemas.microsoft.com/office/drawing/2014/main" id="{E935F5E3-8610-24D7-457F-42E664D122F9}"/>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60648" y="47247"/>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68 Rectángulo"/>
          <p:cNvSpPr>
            <a:spLocks noChangeArrowheads="1"/>
          </p:cNvSpPr>
          <p:nvPr/>
        </p:nvSpPr>
        <p:spPr bwMode="auto">
          <a:xfrm>
            <a:off x="188640" y="1573752"/>
            <a:ext cx="6433246" cy="7278916"/>
          </a:xfrm>
          <a:prstGeom prst="rect">
            <a:avLst/>
          </a:prstGeom>
          <a:noFill/>
          <a:ln w="38100">
            <a:noFill/>
            <a:prstDash val="lgDashDot"/>
            <a:miter lim="800000"/>
            <a:headEnd/>
            <a:tailEnd/>
          </a:ln>
        </p:spPr>
        <p:txBody>
          <a:bodyPr wrap="square">
            <a:spAutoFit/>
          </a:bodyPr>
          <a:lstStyle/>
          <a:p>
            <a:pPr algn="ctr"/>
            <a:r>
              <a:rPr lang="en-US" sz="1200" dirty="0">
                <a:latin typeface="Arial" panose="020B0604020202020204" pitchFamily="34" charset="0"/>
                <a:cs typeface="Arial" panose="020B0604020202020204" pitchFamily="34" charset="0"/>
              </a:rPr>
              <a:t>Holy angels, today Christ Lisbet tells us how important it is to learn how to love ourselves like God MelquisedecLisbet do. She also reminds us that we, as Their children, pray for and bless those that hurt us or do not love us. </a:t>
            </a:r>
          </a:p>
          <a:p>
            <a:pPr algn="ctr"/>
            <a:r>
              <a:rPr lang="en-US" sz="1000" dirty="0">
                <a:solidFill>
                  <a:srgbClr val="FFC000"/>
                </a:solidFill>
                <a:latin typeface="Arial" panose="020B0604020202020204" pitchFamily="34" charset="0"/>
                <a:cs typeface="Arial" panose="020B0604020202020204" pitchFamily="34" charset="0"/>
              </a:rPr>
              <a:t>Clip</a:t>
            </a:r>
            <a:endParaRPr lang="en-US" sz="1000" dirty="0">
              <a:latin typeface="Arial" panose="020B0604020202020204" pitchFamily="34" charset="0"/>
              <a:cs typeface="Arial" panose="020B0604020202020204" pitchFamily="34" charset="0"/>
            </a:endParaRPr>
          </a:p>
          <a:p>
            <a:r>
              <a:rPr lang="en-US" sz="1200" u="sng" dirty="0">
                <a:latin typeface="Arial" panose="020B0604020202020204" pitchFamily="34" charset="0"/>
                <a:cs typeface="Arial" panose="020B0604020202020204" pitchFamily="34" charset="0"/>
              </a:rPr>
              <a:t>Christ tells us we need to love others and it is necessary to love our older brother, in other words, to love ourselves just like </a:t>
            </a:r>
            <a:r>
              <a:rPr lang="en-US" sz="1200" u="sng" dirty="0" err="1">
                <a:latin typeface="Arial" panose="020B0604020202020204" pitchFamily="34" charset="0"/>
                <a:cs typeface="Arial" panose="020B0604020202020204" pitchFamily="34" charset="0"/>
              </a:rPr>
              <a:t>MelquisedecChristLisbet</a:t>
            </a:r>
            <a:r>
              <a:rPr lang="en-US" sz="1200" u="sng" dirty="0">
                <a:latin typeface="Arial" panose="020B0604020202020204" pitchFamily="34" charset="0"/>
                <a:cs typeface="Arial" panose="020B0604020202020204" pitchFamily="34" charset="0"/>
              </a:rPr>
              <a:t> love us</a:t>
            </a:r>
            <a:r>
              <a:rPr lang="en-US" sz="1200" dirty="0">
                <a:latin typeface="Arial" panose="020B0604020202020204" pitchFamily="34" charset="0"/>
                <a:cs typeface="Arial" panose="020B0604020202020204" pitchFamily="34" charset="0"/>
              </a:rPr>
              <a:t>. We should have patience with ourselves. We should learn to forgive ourselves for anything we have not done right, because we should understand we are in a process of growing and it takes time to get to the stature of the perfect man, Christ Lisbet.</a:t>
            </a:r>
          </a:p>
          <a:p>
            <a:endParaRPr lang="en-US" sz="1000" dirty="0">
              <a:latin typeface="Arial" panose="020B0604020202020204" pitchFamily="34" charset="0"/>
              <a:cs typeface="Arial" panose="020B0604020202020204" pitchFamily="34" charset="0"/>
            </a:endParaRPr>
          </a:p>
          <a:p>
            <a:r>
              <a:rPr lang="en-US" sz="1200" u="sng" dirty="0">
                <a:latin typeface="Arial" panose="020B0604020202020204" pitchFamily="34" charset="0"/>
                <a:cs typeface="Arial" panose="020B0604020202020204" pitchFamily="34" charset="0"/>
              </a:rPr>
              <a:t>Christ Lisbet is who we were waiting for, our Helpmate, who helps us recognize the difference between what is good and what is bad to God</a:t>
            </a:r>
            <a:r>
              <a:rPr lang="en-US" sz="1200" dirty="0">
                <a:latin typeface="Arial" panose="020B0604020202020204" pitchFamily="34" charset="0"/>
                <a:cs typeface="Arial" panose="020B0604020202020204" pitchFamily="34" charset="0"/>
              </a:rPr>
              <a:t>. We cannot be like those that do not believe in God nor follow Their instructions, and that do not love themselves or others. With their words and actions, they lie to and hurt others. That is a sign that they do not love their older brother, so they do not know how to love others. </a:t>
            </a:r>
          </a:p>
          <a:p>
            <a:endParaRPr lang="en-US" sz="10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Our spiritual Mother reminds us that </a:t>
            </a:r>
            <a:r>
              <a:rPr lang="en-US" sz="1200" u="sng" dirty="0">
                <a:latin typeface="Arial" panose="020B0604020202020204" pitchFamily="34" charset="0"/>
                <a:cs typeface="Arial" panose="020B0604020202020204" pitchFamily="34" charset="0"/>
              </a:rPr>
              <a:t>we should watch what we say because it is very important, because if it is not good it contaminates our body</a:t>
            </a:r>
            <a:r>
              <a:rPr lang="en-US" sz="1200" dirty="0">
                <a:latin typeface="Arial" panose="020B0604020202020204" pitchFamily="34" charset="0"/>
                <a:cs typeface="Arial" panose="020B0604020202020204" pitchFamily="34" charset="0"/>
              </a:rPr>
              <a:t> and does not allow for everything that MelquisedecLisbet have promised us to manifest. </a:t>
            </a:r>
            <a:r>
              <a:rPr lang="en-US" sz="1200" u="sng" dirty="0">
                <a:latin typeface="Arial" panose="020B0604020202020204" pitchFamily="34" charset="0"/>
                <a:cs typeface="Arial" panose="020B0604020202020204" pitchFamily="34" charset="0"/>
              </a:rPr>
              <a:t>What we speak and how we act shows who we really are, like how the tree is known by the fruit it gives.</a:t>
            </a:r>
          </a:p>
          <a:p>
            <a:endParaRPr lang="en-US" sz="1200" u="sng" dirty="0">
              <a:latin typeface="Arial" panose="020B0604020202020204" pitchFamily="34" charset="0"/>
              <a:cs typeface="Arial" panose="020B0604020202020204" pitchFamily="34" charset="0"/>
            </a:endParaRPr>
          </a:p>
          <a:p>
            <a:endParaRPr lang="en-US" sz="1100" u="sng"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Brothers, we should be so grateful to our God MelquisedecLisbet for teaching us the importance of loving ourselves first to then know how to love and treat others.  </a:t>
            </a:r>
          </a:p>
          <a:p>
            <a:endParaRPr lang="en-US" sz="1000" dirty="0">
              <a:latin typeface="Arial" panose="020B0604020202020204" pitchFamily="34" charset="0"/>
              <a:cs typeface="Arial" panose="020B0604020202020204" pitchFamily="34" charset="0"/>
            </a:endParaRPr>
          </a:p>
          <a:p>
            <a:pPr algn="ctr"/>
            <a:r>
              <a:rPr lang="en-US" sz="1200" dirty="0">
                <a:latin typeface="Arial" panose="020B0604020202020204" pitchFamily="34" charset="0"/>
                <a:cs typeface="Arial" panose="020B0604020202020204" pitchFamily="34" charset="0"/>
              </a:rPr>
              <a:t>What a great love from God, with sweetness and patience Christ Lisbet shares Her Wisdom and Knowledge with us. She tells us how much She loves us, that we are Her faithful children, spirits made perfect, that everything is done little by little and that if She could achieve it, we can too. She is patient with us as we grow spiritually.  </a:t>
            </a:r>
          </a:p>
          <a:p>
            <a:endParaRPr lang="en-US" sz="1000" dirty="0">
              <a:latin typeface="Arial" panose="020B0604020202020204" pitchFamily="34" charset="0"/>
              <a:cs typeface="Arial" panose="020B0604020202020204" pitchFamily="34" charset="0"/>
            </a:endParaRPr>
          </a:p>
          <a:p>
            <a:r>
              <a:rPr lang="en-US" sz="1200" u="sng" dirty="0">
                <a:latin typeface="Arial" panose="020B0604020202020204" pitchFamily="34" charset="0"/>
                <a:cs typeface="Arial" panose="020B0604020202020204" pitchFamily="34" charset="0"/>
              </a:rPr>
              <a:t>Christ always tells us how important it is to reconcile with the older brother, so we can practice the Love of God with ourselves first</a:t>
            </a:r>
            <a:r>
              <a:rPr lang="en-US" sz="1200" dirty="0">
                <a:latin typeface="Arial" panose="020B0604020202020204" pitchFamily="34" charset="0"/>
                <a:cs typeface="Arial" panose="020B0604020202020204" pitchFamily="34" charset="0"/>
              </a:rPr>
              <a:t>. This way we exercise our love, patience, faith, self control, humility, and trust that it is MelquisedecLisbet that help us conquer. </a:t>
            </a:r>
            <a:r>
              <a:rPr lang="en-US" sz="1200" u="sng" dirty="0">
                <a:latin typeface="Arial" panose="020B0604020202020204" pitchFamily="34" charset="0"/>
                <a:cs typeface="Arial" panose="020B0604020202020204" pitchFamily="34" charset="0"/>
              </a:rPr>
              <a:t>Then we can put into practice what we have learned with others, and this is how we show that we are the faithful children of MelquisedecLisbet, that give good fruit.</a:t>
            </a:r>
            <a:endParaRPr lang="en-US" sz="1200" dirty="0">
              <a:latin typeface="Arial" panose="020B0604020202020204" pitchFamily="34" charset="0"/>
              <a:cs typeface="Arial" panose="020B0604020202020204" pitchFamily="34" charset="0"/>
            </a:endParaRPr>
          </a:p>
          <a:p>
            <a:endParaRPr lang="en-US" sz="1000" dirty="0">
              <a:latin typeface="Arial" panose="020B0604020202020204" pitchFamily="34" charset="0"/>
              <a:cs typeface="Arial" panose="020B0604020202020204" pitchFamily="34" charset="0"/>
            </a:endParaRPr>
          </a:p>
          <a:p>
            <a:pPr algn="ctr"/>
            <a:r>
              <a:rPr lang="en-US" b="1" dirty="0">
                <a:solidFill>
                  <a:srgbClr val="FF0066"/>
                </a:solidFill>
                <a:latin typeface="Arial" panose="020B0604020202020204" pitchFamily="34" charset="0"/>
                <a:cs typeface="Arial" panose="020B0604020202020204" pitchFamily="34" charset="0"/>
              </a:rPr>
              <a:t>Thank you</a:t>
            </a:r>
            <a:r>
              <a:rPr lang="en-US" b="1" dirty="0">
                <a:solidFill>
                  <a:srgbClr val="FF0066"/>
                </a:solidFill>
              </a:rPr>
              <a:t> MelquisedecLisbet for teaching me to love myself and others, like You do. Amen, Hallelujah!</a:t>
            </a:r>
          </a:p>
        </p:txBody>
      </p:sp>
      <p:sp>
        <p:nvSpPr>
          <p:cNvPr id="21" name="2 CuadroTexto"/>
          <p:cNvSpPr txBox="1">
            <a:spLocks noChangeArrowheads="1"/>
          </p:cNvSpPr>
          <p:nvPr/>
        </p:nvSpPr>
        <p:spPr bwMode="auto">
          <a:xfrm>
            <a:off x="0" y="971600"/>
            <a:ext cx="2340875" cy="400110"/>
          </a:xfrm>
          <a:prstGeom prst="rect">
            <a:avLst/>
          </a:prstGeom>
          <a:noFill/>
          <a:ln w="9525">
            <a:noFill/>
            <a:miter lim="800000"/>
            <a:headEnd/>
            <a:tailEnd/>
          </a:ln>
        </p:spPr>
        <p:txBody>
          <a:bodyPr wrap="square">
            <a:spAutoFit/>
          </a:bodyPr>
          <a:lstStyle/>
          <a:p>
            <a:pPr eaLnBrk="1" hangingPunct="1"/>
            <a:r>
              <a:rPr lang="es-CR" altLang="es-MX" sz="1000" b="1" dirty="0" err="1"/>
              <a:t>For</a:t>
            </a:r>
            <a:r>
              <a:rPr lang="es-CR" altLang="es-MX" sz="1000" b="1" dirty="0"/>
              <a:t> MelquisedecLisbet!!</a:t>
            </a:r>
          </a:p>
          <a:p>
            <a:pPr eaLnBrk="1" hangingPunct="1"/>
            <a:r>
              <a:rPr lang="es-CR" altLang="es-MX" sz="1000" b="1" dirty="0" err="1"/>
              <a:t>For</a:t>
            </a:r>
            <a:r>
              <a:rPr lang="es-CR" altLang="es-MX" sz="1000" b="1" dirty="0"/>
              <a:t> </a:t>
            </a:r>
            <a:r>
              <a:rPr lang="es-CR" altLang="es-MX" sz="1000" b="1" dirty="0" err="1"/>
              <a:t>our</a:t>
            </a:r>
            <a:r>
              <a:rPr lang="es-CR" altLang="es-MX" sz="1000" b="1" dirty="0"/>
              <a:t> </a:t>
            </a:r>
            <a:r>
              <a:rPr lang="es-CR" altLang="es-MX" sz="1000" b="1" dirty="0" err="1"/>
              <a:t>Father</a:t>
            </a:r>
            <a:r>
              <a:rPr lang="es-CR" altLang="es-MX" sz="1000" b="1" dirty="0"/>
              <a:t> and </a:t>
            </a:r>
            <a:r>
              <a:rPr lang="es-CR" altLang="es-MX" sz="1000" b="1" dirty="0" err="1"/>
              <a:t>our</a:t>
            </a:r>
            <a:r>
              <a:rPr lang="es-CR" altLang="es-MX" sz="1000" b="1" dirty="0"/>
              <a:t> </a:t>
            </a:r>
            <a:r>
              <a:rPr lang="es-CR" altLang="es-MX" sz="1000" b="1" dirty="0" err="1"/>
              <a:t>Mother</a:t>
            </a:r>
            <a:r>
              <a:rPr lang="es-CR" altLang="es-MX" sz="1000" b="1" dirty="0"/>
              <a:t>!!</a:t>
            </a:r>
          </a:p>
        </p:txBody>
      </p:sp>
      <p:sp>
        <p:nvSpPr>
          <p:cNvPr id="23" name="Rectangle 22"/>
          <p:cNvSpPr/>
          <p:nvPr/>
        </p:nvSpPr>
        <p:spPr>
          <a:xfrm>
            <a:off x="1327189" y="755576"/>
            <a:ext cx="4423724" cy="523220"/>
          </a:xfrm>
          <a:prstGeom prst="rect">
            <a:avLst/>
          </a:prstGeom>
        </p:spPr>
        <p:txBody>
          <a:bodyPr wrap="square">
            <a:spAutoFit/>
          </a:bodyPr>
          <a:lstStyle/>
          <a:p>
            <a:pPr algn="ctr" eaLnBrk="1" hangingPunct="1"/>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Lesson</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#453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The</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Importance</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of</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Loving</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Ourselves</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like</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God</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loves</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us</a:t>
            </a:r>
            <a:endPar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endParaRPr>
          </a:p>
        </p:txBody>
      </p: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45233" y="152485"/>
            <a:ext cx="776653" cy="685118"/>
          </a:xfrm>
          <a:prstGeom prst="rect">
            <a:avLst/>
          </a:prstGeom>
        </p:spPr>
      </p:pic>
      <p:pic>
        <p:nvPicPr>
          <p:cNvPr id="11" name="Picture 10">
            <a:extLst>
              <a:ext uri="{FF2B5EF4-FFF2-40B4-BE49-F238E27FC236}">
                <a16:creationId xmlns:a16="http://schemas.microsoft.com/office/drawing/2014/main" id="{9F938C63-F6B5-1B15-FBD3-1BA21D910CC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8640" y="1071661"/>
            <a:ext cx="6552728" cy="746760"/>
          </a:xfrm>
          <a:prstGeom prst="rect">
            <a:avLst/>
          </a:prstGeom>
        </p:spPr>
      </p:pic>
      <p:pic>
        <p:nvPicPr>
          <p:cNvPr id="13" name="Picture 12">
            <a:extLst>
              <a:ext uri="{FF2B5EF4-FFF2-40B4-BE49-F238E27FC236}">
                <a16:creationId xmlns:a16="http://schemas.microsoft.com/office/drawing/2014/main" id="{3469711C-3E63-4931-7F28-3B311E4C4F3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19687" y="5076056"/>
            <a:ext cx="2577465" cy="576064"/>
          </a:xfrm>
          <a:prstGeom prst="rect">
            <a:avLst/>
          </a:prstGeom>
        </p:spPr>
      </p:pic>
      <p:sp>
        <p:nvSpPr>
          <p:cNvPr id="18" name="TextBox 17">
            <a:extLst>
              <a:ext uri="{FF2B5EF4-FFF2-40B4-BE49-F238E27FC236}">
                <a16:creationId xmlns:a16="http://schemas.microsoft.com/office/drawing/2014/main" id="{3DDA70C4-71B6-42A4-5CC3-53129A5B7B3A}"/>
              </a:ext>
            </a:extLst>
          </p:cNvPr>
          <p:cNvSpPr txBox="1"/>
          <p:nvPr/>
        </p:nvSpPr>
        <p:spPr>
          <a:xfrm>
            <a:off x="3157536" y="5151455"/>
            <a:ext cx="384596" cy="369332"/>
          </a:xfrm>
          <a:prstGeom prst="rect">
            <a:avLst/>
          </a:prstGeom>
          <a:noFill/>
        </p:spPr>
        <p:txBody>
          <a:bodyPr wrap="square">
            <a:spAutoFit/>
          </a:bodyPr>
          <a:lstStyle/>
          <a:p>
            <a:r>
              <a:rPr lang="en-US" dirty="0">
                <a:latin typeface="Brush Script MT" panose="03060802040406070304" pitchFamily="66" charset="0"/>
              </a:rPr>
              <a:t>M</a:t>
            </a:r>
          </a:p>
        </p:txBody>
      </p:sp>
      <p:sp>
        <p:nvSpPr>
          <p:cNvPr id="20" name="TextBox 19">
            <a:extLst>
              <a:ext uri="{FF2B5EF4-FFF2-40B4-BE49-F238E27FC236}">
                <a16:creationId xmlns:a16="http://schemas.microsoft.com/office/drawing/2014/main" id="{541A696A-6D37-8C05-CC67-068CE5F82157}"/>
              </a:ext>
            </a:extLst>
          </p:cNvPr>
          <p:cNvSpPr txBox="1"/>
          <p:nvPr/>
        </p:nvSpPr>
        <p:spPr>
          <a:xfrm>
            <a:off x="3592748" y="5179422"/>
            <a:ext cx="384596" cy="369332"/>
          </a:xfrm>
          <a:prstGeom prst="rect">
            <a:avLst/>
          </a:prstGeom>
          <a:noFill/>
        </p:spPr>
        <p:txBody>
          <a:bodyPr wrap="square">
            <a:spAutoFit/>
          </a:bodyPr>
          <a:lstStyle/>
          <a:p>
            <a:r>
              <a:rPr lang="en-US" dirty="0">
                <a:latin typeface="Brush Script MT" panose="03060802040406070304" pitchFamily="66" charset="0"/>
              </a:rPr>
              <a:t>L</a:t>
            </a:r>
          </a:p>
        </p:txBody>
      </p:sp>
      <p:pic>
        <p:nvPicPr>
          <p:cNvPr id="22" name="Picture 21">
            <a:extLst>
              <a:ext uri="{FF2B5EF4-FFF2-40B4-BE49-F238E27FC236}">
                <a16:creationId xmlns:a16="http://schemas.microsoft.com/office/drawing/2014/main" id="{F230C1E0-FB6F-3344-C23F-0CDDFD6CCA57}"/>
              </a:ext>
            </a:extLst>
          </p:cNvPr>
          <p:cNvPicPr/>
          <p:nvPr/>
        </p:nvPicPr>
        <p:blipFill>
          <a:blip r:embed="rId8" cstate="print">
            <a:extLst>
              <a:ext uri="{28A0092B-C50C-407E-A947-70E740481C1C}">
                <a14:useLocalDpi xmlns:a14="http://schemas.microsoft.com/office/drawing/2010/main" val="0"/>
              </a:ext>
            </a:extLst>
          </a:blip>
          <a:stretch>
            <a:fillRect/>
          </a:stretch>
        </p:blipFill>
        <p:spPr>
          <a:xfrm>
            <a:off x="6222365" y="8484235"/>
            <a:ext cx="635635" cy="659765"/>
          </a:xfrm>
          <a:prstGeom prst="rect">
            <a:avLst/>
          </a:prstGeom>
        </p:spPr>
      </p:pic>
      <p:pic>
        <p:nvPicPr>
          <p:cNvPr id="24" name="Picture 23">
            <a:extLst>
              <a:ext uri="{FF2B5EF4-FFF2-40B4-BE49-F238E27FC236}">
                <a16:creationId xmlns:a16="http://schemas.microsoft.com/office/drawing/2014/main" id="{766956B1-B144-5426-B454-19EBB221E171}"/>
              </a:ext>
            </a:extLst>
          </p:cNvPr>
          <p:cNvPicPr/>
          <p:nvPr/>
        </p:nvPicPr>
        <p:blipFill>
          <a:blip r:embed="rId8" cstate="print">
            <a:extLst>
              <a:ext uri="{28A0092B-C50C-407E-A947-70E740481C1C}">
                <a14:useLocalDpi xmlns:a14="http://schemas.microsoft.com/office/drawing/2010/main" val="0"/>
              </a:ext>
            </a:extLst>
          </a:blip>
          <a:stretch>
            <a:fillRect/>
          </a:stretch>
        </p:blipFill>
        <p:spPr>
          <a:xfrm>
            <a:off x="16718" y="8484235"/>
            <a:ext cx="635635" cy="659765"/>
          </a:xfrm>
          <a:prstGeom prst="rect">
            <a:avLst/>
          </a:prstGeom>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
            <a:extLst>
              <a:ext uri="{FF2B5EF4-FFF2-40B4-BE49-F238E27FC236}">
                <a16:creationId xmlns:a16="http://schemas.microsoft.com/office/drawing/2014/main" id="{8EBE1055-6B35-8588-1ADE-673E942014B3}"/>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60648" y="47247"/>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78471" y="1752064"/>
            <a:ext cx="6501058" cy="7140416"/>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Instructions for the class:</a:t>
            </a:r>
          </a:p>
          <a:p>
            <a:endParaRPr lang="en-US"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Make copies of pages 1 and 3 for all the younger children </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Make copies of pages 1 and 4 for all the older children </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The collaborator gives a brief introduction to the topic </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You can ask the following questions to reinforce the topic: :  </a:t>
            </a:r>
            <a:endParaRPr lang="en-US" sz="1200" dirty="0">
              <a:solidFill>
                <a:srgbClr val="FF0000"/>
              </a:solidFill>
              <a:latin typeface="Arial" panose="020B0604020202020204" pitchFamily="34" charset="0"/>
              <a:cs typeface="Arial" panose="020B0604020202020204" pitchFamily="34" charset="0"/>
            </a:endParaRPr>
          </a:p>
          <a:p>
            <a:pPr marL="457200" indent="-171450">
              <a:buAutoNum type="arabicPeriod"/>
            </a:pPr>
            <a:r>
              <a:rPr lang="en-US" sz="1200" dirty="0">
                <a:latin typeface="Arial" panose="020B0604020202020204" pitchFamily="34" charset="0"/>
                <a:cs typeface="Arial" panose="020B0604020202020204" pitchFamily="34" charset="0"/>
              </a:rPr>
              <a:t>Who does Christ say we should love and how should we do it? </a:t>
            </a:r>
            <a:r>
              <a:rPr lang="en-US" sz="1200" b="1" dirty="0">
                <a:solidFill>
                  <a:srgbClr val="FF0066"/>
                </a:solidFill>
                <a:latin typeface="Arial" panose="020B0604020202020204" pitchFamily="34" charset="0"/>
                <a:cs typeface="Arial" panose="020B0604020202020204" pitchFamily="34" charset="0"/>
              </a:rPr>
              <a:t>Our older brother, in other words, ourself and others just like </a:t>
            </a:r>
            <a:r>
              <a:rPr lang="en-US" sz="1200" b="1" dirty="0" err="1">
                <a:solidFill>
                  <a:srgbClr val="FF0066"/>
                </a:solidFill>
                <a:latin typeface="Arial" panose="020B0604020202020204" pitchFamily="34" charset="0"/>
                <a:cs typeface="Arial" panose="020B0604020202020204" pitchFamily="34" charset="0"/>
              </a:rPr>
              <a:t>MelquisedecChristLisbet</a:t>
            </a:r>
            <a:r>
              <a:rPr lang="en-US" sz="1200" b="1" dirty="0">
                <a:solidFill>
                  <a:srgbClr val="FF0066"/>
                </a:solidFill>
                <a:latin typeface="Arial" panose="020B0604020202020204" pitchFamily="34" charset="0"/>
                <a:cs typeface="Arial" panose="020B0604020202020204" pitchFamily="34" charset="0"/>
              </a:rPr>
              <a:t> love us. </a:t>
            </a:r>
          </a:p>
          <a:p>
            <a:pPr marL="457200" indent="-171450">
              <a:buAutoNum type="arabicPeriod"/>
            </a:pPr>
            <a:r>
              <a:rPr lang="en-US" sz="1200" dirty="0">
                <a:latin typeface="Arial" panose="020B0604020202020204" pitchFamily="34" charset="0"/>
                <a:cs typeface="Arial" panose="020B0604020202020204" pitchFamily="34" charset="0"/>
              </a:rPr>
              <a:t>Why is it important to watch what we say? </a:t>
            </a:r>
            <a:r>
              <a:rPr lang="en-US" sz="1200" b="1" dirty="0">
                <a:solidFill>
                  <a:srgbClr val="FF0066"/>
                </a:solidFill>
                <a:latin typeface="Arial" panose="020B0604020202020204" pitchFamily="34" charset="0"/>
                <a:cs typeface="Arial" panose="020B0604020202020204" pitchFamily="34" charset="0"/>
              </a:rPr>
              <a:t>Because if it is not good, it contaminates our body.  </a:t>
            </a:r>
          </a:p>
          <a:p>
            <a:pPr marL="457200" indent="-171450">
              <a:buFontTx/>
              <a:buAutoNum type="arabicPeriod"/>
            </a:pPr>
            <a:r>
              <a:rPr lang="en-US" sz="1200" dirty="0">
                <a:latin typeface="Arial" panose="020B0604020202020204" pitchFamily="34" charset="0"/>
                <a:cs typeface="Arial" panose="020B0604020202020204" pitchFamily="34" charset="0"/>
              </a:rPr>
              <a:t>How do we show who we really are? </a:t>
            </a:r>
            <a:r>
              <a:rPr lang="en-US" sz="1200" b="1" dirty="0">
                <a:solidFill>
                  <a:srgbClr val="FF0066"/>
                </a:solidFill>
                <a:latin typeface="Arial" panose="020B0604020202020204" pitchFamily="34" charset="0"/>
                <a:cs typeface="Arial" panose="020B0604020202020204" pitchFamily="34" charset="0"/>
              </a:rPr>
              <a:t>By what we speak and how we act, since the tree is known by its fruit.</a:t>
            </a:r>
          </a:p>
          <a:p>
            <a:pPr marL="285750" lvl="1" indent="-285750">
              <a:buFont typeface="Arial" panose="020B0604020202020204" pitchFamily="34" charset="0"/>
              <a:buChar char="•"/>
            </a:pPr>
            <a:r>
              <a:rPr lang="en-US" altLang="es-MX" sz="1200" dirty="0">
                <a:latin typeface="Arial" panose="020B0604020202020204" pitchFamily="34" charset="0"/>
                <a:cs typeface="Arial" panose="020B0604020202020204" pitchFamily="34" charset="0"/>
              </a:rPr>
              <a:t>The collaborator/parent should encourage the child to answer the questions while the candle is on the screen.</a:t>
            </a:r>
          </a:p>
          <a:p>
            <a:pPr marL="285750" lvl="1" indent="-285750">
              <a:buFont typeface="Arial" panose="020B0604020202020204" pitchFamily="34" charset="0"/>
              <a:buChar char="•"/>
            </a:pPr>
            <a:r>
              <a:rPr lang="en-US" altLang="es-MX" sz="1200" dirty="0">
                <a:latin typeface="Arial" panose="020B0604020202020204" pitchFamily="34" charset="0"/>
                <a:cs typeface="Arial" panose="020B0604020202020204" pitchFamily="34" charset="0"/>
              </a:rPr>
              <a:t>It is recommended to remind the children of how important it is to review the lessons at home</a:t>
            </a:r>
          </a:p>
          <a:p>
            <a:pPr marL="0" lvl="1"/>
            <a:endParaRPr lang="en-US" sz="1200" b="1" dirty="0">
              <a:latin typeface="Arial" panose="020B0604020202020204" pitchFamily="34" charset="0"/>
              <a:cs typeface="Arial" panose="020B0604020202020204" pitchFamily="34" charset="0"/>
            </a:endParaRPr>
          </a:p>
          <a:p>
            <a:pPr marL="0" lvl="1"/>
            <a:r>
              <a:rPr lang="en-US" sz="1200" b="1" dirty="0">
                <a:latin typeface="Arial" panose="020B0604020202020204" pitchFamily="34" charset="0"/>
                <a:cs typeface="Arial" panose="020B0604020202020204" pitchFamily="34" charset="0"/>
              </a:rPr>
              <a:t>Activity: Give bread and water</a:t>
            </a:r>
            <a:endParaRPr lang="en-US" sz="1200" dirty="0">
              <a:latin typeface="Arial" panose="020B0604020202020204" pitchFamily="34" charset="0"/>
              <a:cs typeface="Arial" panose="020B0604020202020204" pitchFamily="34" charset="0"/>
            </a:endParaRPr>
          </a:p>
          <a:p>
            <a:pPr marL="0" lvl="1"/>
            <a:r>
              <a:rPr lang="en-US" sz="1200" dirty="0">
                <a:latin typeface="Arial" panose="020B0604020202020204" pitchFamily="34" charset="0"/>
                <a:cs typeface="Arial" panose="020B0604020202020204" pitchFamily="34" charset="0"/>
              </a:rPr>
              <a:t>The children will form a bouquet of hearts expressing how they show that they love themselves and others.</a:t>
            </a:r>
          </a:p>
          <a:p>
            <a:pPr marL="342900" lvl="1" indent="-342900">
              <a:buFont typeface="+mj-lt"/>
              <a:buAutoNum type="arabicPeriod"/>
            </a:pPr>
            <a:r>
              <a:rPr lang="en-US" sz="1200" dirty="0">
                <a:latin typeface="Arial" panose="020B0604020202020204" pitchFamily="34" charset="0"/>
                <a:cs typeface="Arial" panose="020B0604020202020204" pitchFamily="34" charset="0"/>
              </a:rPr>
              <a:t>Cut out the heart from page 3</a:t>
            </a:r>
          </a:p>
          <a:p>
            <a:pPr marL="342900" lvl="1" indent="-342900">
              <a:buFont typeface="+mj-lt"/>
              <a:buAutoNum type="arabicPeriod"/>
            </a:pPr>
            <a:r>
              <a:rPr lang="en-US" sz="1200" dirty="0">
                <a:latin typeface="Arial" panose="020B0604020202020204" pitchFamily="34" charset="0"/>
                <a:cs typeface="Arial" panose="020B0604020202020204" pitchFamily="34" charset="0"/>
              </a:rPr>
              <a:t>Trace the heart 6 times on construction paper </a:t>
            </a:r>
          </a:p>
          <a:p>
            <a:pPr marL="342900" lvl="1" indent="-342900">
              <a:buFont typeface="+mj-lt"/>
              <a:buAutoNum type="arabicPeriod"/>
            </a:pPr>
            <a:r>
              <a:rPr lang="en-US" sz="1200" dirty="0">
                <a:latin typeface="Arial" panose="020B0604020202020204" pitchFamily="34" charset="0"/>
                <a:cs typeface="Arial" panose="020B0604020202020204" pitchFamily="34" charset="0"/>
              </a:rPr>
              <a:t>On each heart, write a way how you love yourself and others</a:t>
            </a:r>
          </a:p>
          <a:p>
            <a:pPr marL="342900" lvl="1" indent="-342900">
              <a:buFont typeface="+mj-lt"/>
              <a:buAutoNum type="arabicPeriod"/>
            </a:pPr>
            <a:r>
              <a:rPr lang="en-US" sz="1200" dirty="0">
                <a:latin typeface="Arial" panose="020B0604020202020204" pitchFamily="34" charset="0"/>
                <a:cs typeface="Arial" panose="020B0604020202020204" pitchFamily="34" charset="0"/>
              </a:rPr>
              <a:t>Glue each heart onto a popsicle stick</a:t>
            </a:r>
          </a:p>
          <a:p>
            <a:pPr marL="342900" lvl="1" indent="-342900">
              <a:buFont typeface="+mj-lt"/>
              <a:buAutoNum type="arabicPeriod"/>
            </a:pPr>
            <a:r>
              <a:rPr lang="en-US" sz="1200" dirty="0">
                <a:latin typeface="Arial" panose="020B0604020202020204" pitchFamily="34" charset="0"/>
                <a:cs typeface="Arial" panose="020B0604020202020204" pitchFamily="34" charset="0"/>
              </a:rPr>
              <a:t>Form a bouquet with the heart sticks and tie a rubber band around it  </a:t>
            </a:r>
          </a:p>
          <a:p>
            <a:pPr marL="342900" lvl="1" indent="-342900">
              <a:buFont typeface="+mj-lt"/>
              <a:buAutoNum type="arabicPeriod"/>
            </a:pPr>
            <a:r>
              <a:rPr lang="en-US" sz="1200" dirty="0">
                <a:latin typeface="Arial" panose="020B0604020202020204" pitchFamily="34" charset="0"/>
                <a:cs typeface="Arial" panose="020B0604020202020204" pitchFamily="34" charset="0"/>
              </a:rPr>
              <a:t>Place the tissue paper around the bouquet.</a:t>
            </a:r>
          </a:p>
          <a:p>
            <a:pPr marL="0" lvl="1"/>
            <a:r>
              <a:rPr lang="en-US" sz="1200" dirty="0">
                <a:latin typeface="Arial" panose="020B0604020202020204" pitchFamily="34" charset="0"/>
                <a:cs typeface="Arial" panose="020B0604020202020204" pitchFamily="34" charset="0"/>
              </a:rPr>
              <a:t>The children can give it as a gift or keep it for themselves</a:t>
            </a:r>
          </a:p>
          <a:p>
            <a:pPr marL="0" lvl="1"/>
            <a:r>
              <a:rPr lang="en-US" sz="1200" dirty="0">
                <a:latin typeface="Arial" panose="020B0604020202020204" pitchFamily="34" charset="0"/>
                <a:cs typeface="Arial" panose="020B0604020202020204" pitchFamily="34" charset="0"/>
              </a:rPr>
              <a:t>			</a:t>
            </a:r>
          </a:p>
          <a:p>
            <a:pPr marL="0" lvl="1"/>
            <a:r>
              <a:rPr lang="en-US" sz="1200" b="1" dirty="0">
                <a:latin typeface="Arial" panose="020B0604020202020204" pitchFamily="34" charset="0"/>
                <a:cs typeface="Arial" panose="020B0604020202020204" pitchFamily="34" charset="0"/>
              </a:rPr>
              <a:t>Materials:				Example</a:t>
            </a:r>
          </a:p>
          <a:p>
            <a:pPr marL="171450" lvl="1"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Markers</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Scissors			               </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Glue</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Wooden popsicle sticks</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Construction paper</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Tissue paper</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1 rubber band</a:t>
            </a:r>
          </a:p>
          <a:p>
            <a:endParaRPr lang="es-CR" sz="14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47850" y="134000"/>
            <a:ext cx="835915" cy="756198"/>
          </a:xfrm>
          <a:prstGeom prst="rect">
            <a:avLst/>
          </a:prstGeom>
        </p:spPr>
      </p:pic>
      <p:sp>
        <p:nvSpPr>
          <p:cNvPr id="2" name="Rectangle: Rounded Corners 1">
            <a:extLst>
              <a:ext uri="{FF2B5EF4-FFF2-40B4-BE49-F238E27FC236}">
                <a16:creationId xmlns:a16="http://schemas.microsoft.com/office/drawing/2014/main" id="{AB1C830D-7A32-3F5E-E029-CACDCC0F1B3A}"/>
              </a:ext>
            </a:extLst>
          </p:cNvPr>
          <p:cNvSpPr/>
          <p:nvPr/>
        </p:nvSpPr>
        <p:spPr>
          <a:xfrm>
            <a:off x="4995409" y="7962268"/>
            <a:ext cx="84221" cy="609775"/>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2FBE3F34-55C2-3F29-2EBF-CC57735B16D1}"/>
              </a:ext>
            </a:extLst>
          </p:cNvPr>
          <p:cNvSpPr/>
          <p:nvPr/>
        </p:nvSpPr>
        <p:spPr>
          <a:xfrm rot="20837036">
            <a:off x="4843009" y="7825500"/>
            <a:ext cx="84221" cy="609775"/>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1479EC56-6277-C284-2E45-051B8FEB6576}"/>
              </a:ext>
            </a:extLst>
          </p:cNvPr>
          <p:cNvSpPr/>
          <p:nvPr/>
        </p:nvSpPr>
        <p:spPr>
          <a:xfrm rot="440417">
            <a:off x="5105698" y="7825499"/>
            <a:ext cx="84221" cy="609775"/>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65D1BE60-26EE-0697-C7F5-326093D9B850}"/>
              </a:ext>
            </a:extLst>
          </p:cNvPr>
          <p:cNvSpPr/>
          <p:nvPr/>
        </p:nvSpPr>
        <p:spPr>
          <a:xfrm>
            <a:off x="4918192" y="7612938"/>
            <a:ext cx="63881" cy="615539"/>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Heart 14">
            <a:extLst>
              <a:ext uri="{FF2B5EF4-FFF2-40B4-BE49-F238E27FC236}">
                <a16:creationId xmlns:a16="http://schemas.microsoft.com/office/drawing/2014/main" id="{F8AC3BEF-C797-8892-17D9-AC4070A69676}"/>
              </a:ext>
            </a:extLst>
          </p:cNvPr>
          <p:cNvSpPr/>
          <p:nvPr/>
        </p:nvSpPr>
        <p:spPr>
          <a:xfrm rot="1598218">
            <a:off x="5022538" y="7632615"/>
            <a:ext cx="453441" cy="334908"/>
          </a:xfrm>
          <a:prstGeom prst="heart">
            <a:avLst/>
          </a:prstGeom>
          <a:solidFill>
            <a:srgbClr val="FF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Heart 15">
            <a:extLst>
              <a:ext uri="{FF2B5EF4-FFF2-40B4-BE49-F238E27FC236}">
                <a16:creationId xmlns:a16="http://schemas.microsoft.com/office/drawing/2014/main" id="{09D28552-2680-574A-2D8A-628882C45F15}"/>
              </a:ext>
            </a:extLst>
          </p:cNvPr>
          <p:cNvSpPr/>
          <p:nvPr/>
        </p:nvSpPr>
        <p:spPr>
          <a:xfrm>
            <a:off x="4775086" y="7727480"/>
            <a:ext cx="453441" cy="334908"/>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Heart 16">
            <a:extLst>
              <a:ext uri="{FF2B5EF4-FFF2-40B4-BE49-F238E27FC236}">
                <a16:creationId xmlns:a16="http://schemas.microsoft.com/office/drawing/2014/main" id="{A0F89F0D-EEA1-EC6E-9478-4A4ED8F4EF91}"/>
              </a:ext>
            </a:extLst>
          </p:cNvPr>
          <p:cNvSpPr/>
          <p:nvPr/>
        </p:nvSpPr>
        <p:spPr>
          <a:xfrm rot="19967194">
            <a:off x="4476428" y="7655163"/>
            <a:ext cx="453441" cy="334908"/>
          </a:xfrm>
          <a:prstGeom prst="hear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Heart 3">
            <a:extLst>
              <a:ext uri="{FF2B5EF4-FFF2-40B4-BE49-F238E27FC236}">
                <a16:creationId xmlns:a16="http://schemas.microsoft.com/office/drawing/2014/main" id="{C57C48D3-D13B-6211-A4D0-41B054F7CAB9}"/>
              </a:ext>
            </a:extLst>
          </p:cNvPr>
          <p:cNvSpPr/>
          <p:nvPr/>
        </p:nvSpPr>
        <p:spPr>
          <a:xfrm>
            <a:off x="4723411" y="7452320"/>
            <a:ext cx="453441" cy="334908"/>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85E73EC7-AFC3-6342-6420-A71A8A507504}"/>
              </a:ext>
            </a:extLst>
          </p:cNvPr>
          <p:cNvSpPr txBox="1"/>
          <p:nvPr/>
        </p:nvSpPr>
        <p:spPr>
          <a:xfrm>
            <a:off x="4807084" y="7740748"/>
            <a:ext cx="461432" cy="246221"/>
          </a:xfrm>
          <a:prstGeom prst="rect">
            <a:avLst/>
          </a:prstGeom>
          <a:noFill/>
        </p:spPr>
        <p:txBody>
          <a:bodyPr wrap="square" rtlCol="0">
            <a:spAutoFit/>
          </a:bodyPr>
          <a:lstStyle/>
          <a:p>
            <a:r>
              <a:rPr lang="en-US" sz="1000" dirty="0"/>
              <a:t>faith</a:t>
            </a:r>
          </a:p>
        </p:txBody>
      </p:sp>
      <p:sp>
        <p:nvSpPr>
          <p:cNvPr id="18" name="TextBox 17">
            <a:extLst>
              <a:ext uri="{FF2B5EF4-FFF2-40B4-BE49-F238E27FC236}">
                <a16:creationId xmlns:a16="http://schemas.microsoft.com/office/drawing/2014/main" id="{7A3F0B43-9234-665D-CE1B-3683E8B3FA06}"/>
              </a:ext>
            </a:extLst>
          </p:cNvPr>
          <p:cNvSpPr txBox="1"/>
          <p:nvPr/>
        </p:nvSpPr>
        <p:spPr>
          <a:xfrm>
            <a:off x="4668931" y="7483481"/>
            <a:ext cx="669441" cy="200055"/>
          </a:xfrm>
          <a:prstGeom prst="rect">
            <a:avLst/>
          </a:prstGeom>
          <a:noFill/>
        </p:spPr>
        <p:txBody>
          <a:bodyPr wrap="square" rtlCol="0">
            <a:spAutoFit/>
          </a:bodyPr>
          <a:lstStyle/>
          <a:p>
            <a:r>
              <a:rPr lang="es-CR" sz="700" dirty="0" err="1"/>
              <a:t>Sweetness</a:t>
            </a:r>
            <a:endParaRPr lang="es-CR" sz="700" dirty="0"/>
          </a:p>
        </p:txBody>
      </p:sp>
      <p:sp>
        <p:nvSpPr>
          <p:cNvPr id="19" name="TextBox 18">
            <a:extLst>
              <a:ext uri="{FF2B5EF4-FFF2-40B4-BE49-F238E27FC236}">
                <a16:creationId xmlns:a16="http://schemas.microsoft.com/office/drawing/2014/main" id="{6B708E23-F28F-8123-D951-CFE2FD8F4221}"/>
              </a:ext>
            </a:extLst>
          </p:cNvPr>
          <p:cNvSpPr txBox="1"/>
          <p:nvPr/>
        </p:nvSpPr>
        <p:spPr>
          <a:xfrm rot="2177261">
            <a:off x="5079381" y="7647453"/>
            <a:ext cx="406408" cy="215444"/>
          </a:xfrm>
          <a:prstGeom prst="rect">
            <a:avLst/>
          </a:prstGeom>
          <a:noFill/>
        </p:spPr>
        <p:txBody>
          <a:bodyPr wrap="square" rtlCol="0">
            <a:spAutoFit/>
          </a:bodyPr>
          <a:lstStyle/>
          <a:p>
            <a:r>
              <a:rPr lang="es-CR" sz="800" dirty="0"/>
              <a:t>trust</a:t>
            </a:r>
          </a:p>
        </p:txBody>
      </p:sp>
      <p:sp>
        <p:nvSpPr>
          <p:cNvPr id="20" name="TextBox 19">
            <a:extLst>
              <a:ext uri="{FF2B5EF4-FFF2-40B4-BE49-F238E27FC236}">
                <a16:creationId xmlns:a16="http://schemas.microsoft.com/office/drawing/2014/main" id="{0908E272-7741-3645-6691-7BAB5E22D5E6}"/>
              </a:ext>
            </a:extLst>
          </p:cNvPr>
          <p:cNvSpPr txBox="1"/>
          <p:nvPr/>
        </p:nvSpPr>
        <p:spPr>
          <a:xfrm rot="19941351">
            <a:off x="4378393" y="7661169"/>
            <a:ext cx="642863" cy="215444"/>
          </a:xfrm>
          <a:prstGeom prst="rect">
            <a:avLst/>
          </a:prstGeom>
          <a:noFill/>
        </p:spPr>
        <p:txBody>
          <a:bodyPr wrap="square" rtlCol="0">
            <a:spAutoFit/>
          </a:bodyPr>
          <a:lstStyle/>
          <a:p>
            <a:r>
              <a:rPr lang="es-CR" sz="800" dirty="0" err="1"/>
              <a:t>kindness</a:t>
            </a:r>
            <a:endParaRPr lang="es-CR" sz="800" dirty="0"/>
          </a:p>
        </p:txBody>
      </p:sp>
      <p:sp>
        <p:nvSpPr>
          <p:cNvPr id="21" name="Rectangle 20">
            <a:extLst>
              <a:ext uri="{FF2B5EF4-FFF2-40B4-BE49-F238E27FC236}">
                <a16:creationId xmlns:a16="http://schemas.microsoft.com/office/drawing/2014/main" id="{B80E06CE-794F-D86F-8633-26962CA5FE09}"/>
              </a:ext>
            </a:extLst>
          </p:cNvPr>
          <p:cNvSpPr/>
          <p:nvPr/>
        </p:nvSpPr>
        <p:spPr>
          <a:xfrm>
            <a:off x="1327189" y="755576"/>
            <a:ext cx="4423724" cy="523220"/>
          </a:xfrm>
          <a:prstGeom prst="rect">
            <a:avLst/>
          </a:prstGeom>
        </p:spPr>
        <p:txBody>
          <a:bodyPr wrap="square">
            <a:spAutoFit/>
          </a:bodyPr>
          <a:lstStyle/>
          <a:p>
            <a:pPr algn="ctr" eaLnBrk="1" hangingPunct="1"/>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Lesson</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#453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The</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Importance</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of</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Loving</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Ourselves</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like</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God</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loves</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us</a:t>
            </a:r>
            <a:endPar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endParaRPr>
          </a:p>
        </p:txBody>
      </p:sp>
      <p:sp>
        <p:nvSpPr>
          <p:cNvPr id="23" name="68 Rectángulo">
            <a:extLst>
              <a:ext uri="{FF2B5EF4-FFF2-40B4-BE49-F238E27FC236}">
                <a16:creationId xmlns:a16="http://schemas.microsoft.com/office/drawing/2014/main" id="{BCAF54DE-D9DA-FFC2-98A7-74D25EE65A23}"/>
              </a:ext>
            </a:extLst>
          </p:cNvPr>
          <p:cNvSpPr>
            <a:spLocks noChangeArrowheads="1"/>
          </p:cNvSpPr>
          <p:nvPr/>
        </p:nvSpPr>
        <p:spPr bwMode="auto">
          <a:xfrm>
            <a:off x="1880004" y="1396852"/>
            <a:ext cx="3349196"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Collaborator</a:t>
            </a:r>
            <a:r>
              <a:rPr lang="es-CR" altLang="es-MX" sz="1400" dirty="0">
                <a:latin typeface="Century Gothic" panose="020B0502020202020204" pitchFamily="34" charset="0"/>
                <a:cs typeface="Arial" panose="020B0604020202020204" pitchFamily="34" charset="0"/>
              </a:rPr>
              <a:t>/</a:t>
            </a:r>
            <a:r>
              <a:rPr lang="es-CR" altLang="es-MX" sz="1400" dirty="0" err="1">
                <a:latin typeface="Century Gothic" panose="020B0502020202020204" pitchFamily="34" charset="0"/>
                <a:cs typeface="Arial" panose="020B0604020202020204" pitchFamily="34" charset="0"/>
              </a:rPr>
              <a:t>Parent</a:t>
            </a:r>
            <a:endParaRPr lang="es-CR" altLang="es-MX" sz="1400" dirty="0">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a:extLst>
              <a:ext uri="{FF2B5EF4-FFF2-40B4-BE49-F238E27FC236}">
                <a16:creationId xmlns:a16="http://schemas.microsoft.com/office/drawing/2014/main" id="{937EE32B-E7D3-5B44-78A8-6DD24AD2B28F}"/>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60648" y="47247"/>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5" name="Picture 4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47850" y="134000"/>
            <a:ext cx="835915" cy="756198"/>
          </a:xfrm>
          <a:prstGeom prst="rect">
            <a:avLst/>
          </a:prstGeom>
        </p:spPr>
      </p:pic>
      <p:sp>
        <p:nvSpPr>
          <p:cNvPr id="2" name="Heart 1">
            <a:extLst>
              <a:ext uri="{FF2B5EF4-FFF2-40B4-BE49-F238E27FC236}">
                <a16:creationId xmlns:a16="http://schemas.microsoft.com/office/drawing/2014/main" id="{488448F3-448D-D26F-181A-2DF7B49A73E7}"/>
              </a:ext>
            </a:extLst>
          </p:cNvPr>
          <p:cNvSpPr/>
          <p:nvPr/>
        </p:nvSpPr>
        <p:spPr>
          <a:xfrm>
            <a:off x="2229215" y="1835696"/>
            <a:ext cx="2808312" cy="2448272"/>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37435FC-5182-7B8C-DE5A-407695E60C36}"/>
              </a:ext>
            </a:extLst>
          </p:cNvPr>
          <p:cNvSpPr/>
          <p:nvPr/>
        </p:nvSpPr>
        <p:spPr>
          <a:xfrm>
            <a:off x="1327189" y="755576"/>
            <a:ext cx="4423724" cy="523220"/>
          </a:xfrm>
          <a:prstGeom prst="rect">
            <a:avLst/>
          </a:prstGeom>
        </p:spPr>
        <p:txBody>
          <a:bodyPr wrap="square">
            <a:spAutoFit/>
          </a:bodyPr>
          <a:lstStyle/>
          <a:p>
            <a:pPr algn="ctr" eaLnBrk="1" hangingPunct="1"/>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Lesson</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#453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The</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Importance</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of</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Loving</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Ourselves</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like</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God</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loves</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us</a:t>
            </a:r>
            <a:endPar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endParaRPr>
          </a:p>
        </p:txBody>
      </p:sp>
    </p:spTree>
    <p:extLst>
      <p:ext uri="{BB962C8B-B14F-4D97-AF65-F5344CB8AC3E}">
        <p14:creationId xmlns:p14="http://schemas.microsoft.com/office/powerpoint/2010/main" val="4043494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BC42444B-9EB8-C6C1-0B84-E72C9FB38341}"/>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60648" y="47247"/>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5" name="Picture 4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47850" y="134000"/>
            <a:ext cx="835915" cy="756198"/>
          </a:xfrm>
          <a:prstGeom prst="rect">
            <a:avLst/>
          </a:prstGeom>
        </p:spPr>
      </p:pic>
      <p:sp>
        <p:nvSpPr>
          <p:cNvPr id="5" name="Rectangle 4">
            <a:extLst>
              <a:ext uri="{FF2B5EF4-FFF2-40B4-BE49-F238E27FC236}">
                <a16:creationId xmlns:a16="http://schemas.microsoft.com/office/drawing/2014/main" id="{1A431F6A-495E-68DE-BAD2-D678FA10A219}"/>
              </a:ext>
            </a:extLst>
          </p:cNvPr>
          <p:cNvSpPr/>
          <p:nvPr/>
        </p:nvSpPr>
        <p:spPr>
          <a:xfrm>
            <a:off x="1327189" y="755576"/>
            <a:ext cx="4423724" cy="523220"/>
          </a:xfrm>
          <a:prstGeom prst="rect">
            <a:avLst/>
          </a:prstGeom>
        </p:spPr>
        <p:txBody>
          <a:bodyPr wrap="square">
            <a:spAutoFit/>
          </a:bodyPr>
          <a:lstStyle/>
          <a:p>
            <a:pPr algn="ctr" eaLnBrk="1" hangingPunct="1"/>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Lesson</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#453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The</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Importance</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of</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Loving</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Ourselves</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like</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God</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loves</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us</a:t>
            </a:r>
            <a:endPar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endParaRPr>
          </a:p>
        </p:txBody>
      </p:sp>
      <p:pic>
        <p:nvPicPr>
          <p:cNvPr id="7" name="Picture 6">
            <a:extLst>
              <a:ext uri="{FF2B5EF4-FFF2-40B4-BE49-F238E27FC236}">
                <a16:creationId xmlns:a16="http://schemas.microsoft.com/office/drawing/2014/main" id="{518AE6D9-AA68-77D9-119F-2BD3642719FD}"/>
              </a:ext>
            </a:extLst>
          </p:cNvPr>
          <p:cNvPicPr>
            <a:picLocks noChangeAspect="1"/>
          </p:cNvPicPr>
          <p:nvPr/>
        </p:nvPicPr>
        <p:blipFill rotWithShape="1">
          <a:blip r:embed="rId5">
            <a:extLst>
              <a:ext uri="{28A0092B-C50C-407E-A947-70E740481C1C}">
                <a14:useLocalDpi xmlns:a14="http://schemas.microsoft.com/office/drawing/2010/main" val="0"/>
              </a:ext>
            </a:extLst>
          </a:blip>
          <a:srcRect l="8677" t="3041" r="5084" b="31402"/>
          <a:stretch/>
        </p:blipFill>
        <p:spPr>
          <a:xfrm>
            <a:off x="145433" y="1548498"/>
            <a:ext cx="6567133" cy="7425438"/>
          </a:xfrm>
          <a:prstGeom prst="rect">
            <a:avLst/>
          </a:prstGeom>
        </p:spPr>
      </p:pic>
    </p:spTree>
    <p:extLst>
      <p:ext uri="{BB962C8B-B14F-4D97-AF65-F5344CB8AC3E}">
        <p14:creationId xmlns:p14="http://schemas.microsoft.com/office/powerpoint/2010/main" val="3341448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BC42444B-9EB8-C6C1-0B84-E72C9FB38341}"/>
              </a:ext>
            </a:extLst>
          </p:cNvPr>
          <p:cNvPicPr>
            <a:picLocks noChangeAspect="1" noChangeArrowheads="1"/>
          </p:cNvPicPr>
          <p:nvPr/>
        </p:nvPicPr>
        <p:blipFill rotWithShape="1">
          <a:blip r:embed="rId2" cstate="print">
            <a:clrChange>
              <a:clrFrom>
                <a:srgbClr val="000000"/>
              </a:clrFrom>
              <a:clrTo>
                <a:srgbClr val="000000">
                  <a:alpha val="0"/>
                </a:srgbClr>
              </a:clrTo>
            </a:clrChange>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60648" y="47247"/>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5" name="Picture 4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47850" y="134000"/>
            <a:ext cx="835915" cy="756198"/>
          </a:xfrm>
          <a:prstGeom prst="rect">
            <a:avLst/>
          </a:prstGeom>
        </p:spPr>
      </p:pic>
      <p:sp>
        <p:nvSpPr>
          <p:cNvPr id="5" name="Rectangle 4">
            <a:extLst>
              <a:ext uri="{FF2B5EF4-FFF2-40B4-BE49-F238E27FC236}">
                <a16:creationId xmlns:a16="http://schemas.microsoft.com/office/drawing/2014/main" id="{1A431F6A-495E-68DE-BAD2-D678FA10A219}"/>
              </a:ext>
            </a:extLst>
          </p:cNvPr>
          <p:cNvSpPr/>
          <p:nvPr/>
        </p:nvSpPr>
        <p:spPr>
          <a:xfrm>
            <a:off x="1327189" y="755576"/>
            <a:ext cx="4423724" cy="523220"/>
          </a:xfrm>
          <a:prstGeom prst="rect">
            <a:avLst/>
          </a:prstGeom>
        </p:spPr>
        <p:txBody>
          <a:bodyPr wrap="square">
            <a:spAutoFit/>
          </a:bodyPr>
          <a:lstStyle/>
          <a:p>
            <a:pPr algn="ctr" eaLnBrk="1" hangingPunct="1"/>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Lesson</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#453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The</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Importance</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of</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Loving</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Ourselves</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like</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God</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loves</a:t>
            </a:r>
            <a:r>
              <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sz="1400" u="sng" dirty="0" err="1">
                <a:latin typeface="Century Gothic" panose="020B0502020202020204" pitchFamily="34" charset="0"/>
                <a:ea typeface="Kozuka Gothic Pr6N L" panose="020B0200000000000000" pitchFamily="34" charset="-128"/>
                <a:cs typeface="Gisha" panose="020B0502040204020203" pitchFamily="34" charset="-79"/>
              </a:rPr>
              <a:t>us</a:t>
            </a:r>
            <a:endParaRPr lang="es-CR" altLang="es-MX" sz="1400" u="sng" dirty="0">
              <a:latin typeface="Century Gothic" panose="020B0502020202020204" pitchFamily="34" charset="0"/>
              <a:ea typeface="Kozuka Gothic Pr6N L" panose="020B0200000000000000" pitchFamily="34" charset="-128"/>
              <a:cs typeface="Gisha" panose="020B0502040204020203" pitchFamily="34" charset="-79"/>
            </a:endParaRPr>
          </a:p>
        </p:txBody>
      </p:sp>
      <p:pic>
        <p:nvPicPr>
          <p:cNvPr id="7" name="Picture 6">
            <a:extLst>
              <a:ext uri="{FF2B5EF4-FFF2-40B4-BE49-F238E27FC236}">
                <a16:creationId xmlns:a16="http://schemas.microsoft.com/office/drawing/2014/main" id="{A940D76E-222A-397C-27CB-6304FFFE5EB5}"/>
              </a:ext>
            </a:extLst>
          </p:cNvPr>
          <p:cNvPicPr>
            <a:picLocks noChangeAspect="1"/>
          </p:cNvPicPr>
          <p:nvPr/>
        </p:nvPicPr>
        <p:blipFill rotWithShape="1">
          <a:blip r:embed="rId5">
            <a:extLst>
              <a:ext uri="{28A0092B-C50C-407E-A947-70E740481C1C}">
                <a14:useLocalDpi xmlns:a14="http://schemas.microsoft.com/office/drawing/2010/main" val="0"/>
              </a:ext>
            </a:extLst>
          </a:blip>
          <a:srcRect l="12661" t="1344" r="5306" b="31366"/>
          <a:stretch/>
        </p:blipFill>
        <p:spPr>
          <a:xfrm>
            <a:off x="494730" y="1527214"/>
            <a:ext cx="6088642" cy="7565719"/>
          </a:xfrm>
          <a:prstGeom prst="rect">
            <a:avLst/>
          </a:prstGeom>
        </p:spPr>
      </p:pic>
      <p:sp>
        <p:nvSpPr>
          <p:cNvPr id="2" name="TextBox 1">
            <a:extLst>
              <a:ext uri="{FF2B5EF4-FFF2-40B4-BE49-F238E27FC236}">
                <a16:creationId xmlns:a16="http://schemas.microsoft.com/office/drawing/2014/main" id="{601986DC-F922-3F03-39B7-C3ABD8A213E5}"/>
              </a:ext>
            </a:extLst>
          </p:cNvPr>
          <p:cNvSpPr txBox="1"/>
          <p:nvPr/>
        </p:nvSpPr>
        <p:spPr>
          <a:xfrm>
            <a:off x="1766026" y="1403648"/>
            <a:ext cx="3546049" cy="369332"/>
          </a:xfrm>
          <a:prstGeom prst="rect">
            <a:avLst/>
          </a:prstGeom>
          <a:noFill/>
        </p:spPr>
        <p:txBody>
          <a:bodyPr wrap="square" rtlCol="0">
            <a:spAutoFit/>
          </a:bodyPr>
          <a:lstStyle/>
          <a:p>
            <a:pPr algn="ctr"/>
            <a:r>
              <a:rPr lang="en-US" b="1" dirty="0"/>
              <a:t>Answers</a:t>
            </a:r>
          </a:p>
        </p:txBody>
      </p:sp>
    </p:spTree>
    <p:extLst>
      <p:ext uri="{BB962C8B-B14F-4D97-AF65-F5344CB8AC3E}">
        <p14:creationId xmlns:p14="http://schemas.microsoft.com/office/powerpoint/2010/main" val="2791432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1018670</TotalTime>
  <Words>867</Words>
  <Application>Microsoft Office PowerPoint</Application>
  <PresentationFormat>On-screen Show (4:3)</PresentationFormat>
  <Paragraphs>62</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Brush Script MT</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7680</cp:revision>
  <cp:lastPrinted>2018-09-10T19:54:12Z</cp:lastPrinted>
  <dcterms:created xsi:type="dcterms:W3CDTF">2011-04-01T14:17:38Z</dcterms:created>
  <dcterms:modified xsi:type="dcterms:W3CDTF">2023-07-08T13:48:25Z</dcterms:modified>
</cp:coreProperties>
</file>