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80" r:id="rId4"/>
    <p:sldId id="281" r:id="rId5"/>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B00"/>
    <a:srgbClr val="39F7AA"/>
    <a:srgbClr val="CC66FF"/>
    <a:srgbClr val="FCA2EF"/>
    <a:srgbClr val="FFFF00"/>
    <a:srgbClr val="FB9BE2"/>
    <a:srgbClr val="FF0066"/>
    <a:srgbClr val="669900"/>
    <a:srgbClr val="FFCCFF"/>
    <a:srgbClr val="F81D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697" autoAdjust="0"/>
    <p:restoredTop sz="94434" autoAdjust="0"/>
  </p:normalViewPr>
  <p:slideViewPr>
    <p:cSldViewPr>
      <p:cViewPr varScale="1">
        <p:scale>
          <a:sx n="64" d="100"/>
          <a:sy n="64" d="100"/>
        </p:scale>
        <p:origin x="2180" y="3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10/10/2020</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10/10/2020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10/10/2020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10/10/2020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10/10/2020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10/10/2020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10/10/2020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10/10/2020</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10/10/2020</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10/10/2020</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10/10/2020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10/10/2020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10/10/2020</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7.jp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1400" y="8244408"/>
            <a:ext cx="7211716" cy="1047476"/>
          </a:xfrm>
          <a:prstGeom prst="rect">
            <a:avLst/>
          </a:prstGeom>
        </p:spPr>
      </p:pic>
      <p:sp>
        <p:nvSpPr>
          <p:cNvPr id="21" name="2 CuadroTexto"/>
          <p:cNvSpPr txBox="1">
            <a:spLocks noChangeArrowheads="1"/>
          </p:cNvSpPr>
          <p:nvPr/>
        </p:nvSpPr>
        <p:spPr bwMode="auto">
          <a:xfrm>
            <a:off x="0" y="1084468"/>
            <a:ext cx="2340875" cy="430887"/>
          </a:xfrm>
          <a:prstGeom prst="rect">
            <a:avLst/>
          </a:prstGeom>
          <a:noFill/>
          <a:ln w="9525">
            <a:noFill/>
            <a:miter lim="800000"/>
            <a:headEnd/>
            <a:tailEnd/>
          </a:ln>
        </p:spPr>
        <p:txBody>
          <a:bodyPr wrap="square">
            <a:spAutoFit/>
          </a:bodyPr>
          <a:lstStyle/>
          <a:p>
            <a:pPr eaLnBrk="1" hangingPunct="1"/>
            <a:r>
              <a:rPr lang="es-CR" altLang="es-MX" sz="1100" b="1" dirty="0" err="1">
                <a:latin typeface="+mn-lt"/>
                <a:cs typeface="Arial" panose="020B0604020202020204" pitchFamily="34" charset="0"/>
              </a:rPr>
              <a:t>F</a:t>
            </a:r>
            <a:r>
              <a:rPr lang="es-CR" altLang="es-MX" sz="1100" b="1" dirty="0" err="1"/>
              <a:t>or</a:t>
            </a:r>
            <a:r>
              <a:rPr lang="es-CR" altLang="es-MX" sz="1100" b="1" dirty="0"/>
              <a:t> MelquisedecLisbet!</a:t>
            </a:r>
          </a:p>
          <a:p>
            <a:pPr eaLnBrk="1" hangingPunct="1"/>
            <a:r>
              <a:rPr lang="es-CR" altLang="es-MX" sz="1100" b="1" dirty="0" err="1">
                <a:cs typeface="Arial" panose="020B0604020202020204" pitchFamily="34" charset="0"/>
              </a:rPr>
              <a:t>F</a:t>
            </a:r>
            <a:r>
              <a:rPr lang="es-CR" altLang="es-MX" sz="1100" b="1" dirty="0" err="1"/>
              <a:t>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5276" y="190996"/>
            <a:ext cx="835915" cy="578665"/>
          </a:xfrm>
          <a:prstGeom prst="rect">
            <a:avLst/>
          </a:prstGeom>
        </p:spPr>
      </p:pic>
      <p:sp>
        <p:nvSpPr>
          <p:cNvPr id="2" name="TextBox 1"/>
          <p:cNvSpPr txBox="1"/>
          <p:nvPr/>
        </p:nvSpPr>
        <p:spPr>
          <a:xfrm>
            <a:off x="188641" y="1536869"/>
            <a:ext cx="6502550" cy="7325082"/>
          </a:xfrm>
          <a:prstGeom prst="rect">
            <a:avLst/>
          </a:prstGeom>
          <a:noFill/>
          <a:ln w="38100">
            <a:noFill/>
            <a:prstDash val="lgDash"/>
          </a:ln>
        </p:spPr>
        <p:txBody>
          <a:bodyPr wrap="square" rtlCol="0">
            <a:spAutoFit/>
          </a:bodyPr>
          <a:lstStyle/>
          <a:p>
            <a:pPr algn="ctr"/>
            <a:r>
              <a:rPr lang="en-US" sz="1100" dirty="0">
                <a:latin typeface="Arial" panose="020B0604020202020204" pitchFamily="34" charset="0"/>
                <a:cs typeface="Arial" panose="020B0604020202020204" pitchFamily="34" charset="0"/>
              </a:rPr>
              <a:t>Brothers and sisters, today Christ Lisbet explains how the resurrection of Christ happens</a:t>
            </a:r>
          </a:p>
          <a:p>
            <a:pPr algn="ctr"/>
            <a:r>
              <a:rPr lang="en-US" sz="1100" dirty="0">
                <a:latin typeface="Arial" panose="020B0604020202020204" pitchFamily="34" charset="0"/>
                <a:cs typeface="Arial" panose="020B0604020202020204" pitchFamily="34" charset="0"/>
              </a:rPr>
              <a:t> first and then She dies. We will see what the resurrection is and what we should </a:t>
            </a:r>
          </a:p>
          <a:p>
            <a:pPr algn="ctr"/>
            <a:r>
              <a:rPr lang="en-US" sz="1100" dirty="0">
                <a:latin typeface="Arial" panose="020B0604020202020204" pitchFamily="34" charset="0"/>
                <a:cs typeface="Arial" panose="020B0604020202020204" pitchFamily="34" charset="0"/>
              </a:rPr>
              <a:t>do to be able to resurrect and die like Christ has done. </a:t>
            </a:r>
          </a:p>
          <a:p>
            <a:pPr algn="ctr"/>
            <a:endParaRPr lang="en-US" sz="8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Christ Lisbet tells us that giving death to death, just like Christ did, means to conquer over everything that takes us to death, putting an end to that. To be able to achieve that, it takes time. We need the time of God and Their Wisdom to be able to conquer death.  </a:t>
            </a:r>
          </a:p>
          <a:p>
            <a:endParaRPr lang="en-US" sz="800" dirty="0">
              <a:latin typeface="Arial" panose="020B0604020202020204" pitchFamily="34" charset="0"/>
              <a:cs typeface="Arial" panose="020B0604020202020204" pitchFamily="34" charset="0"/>
            </a:endParaRPr>
          </a:p>
          <a:p>
            <a:r>
              <a:rPr lang="en-US" sz="1100" u="sng" dirty="0">
                <a:latin typeface="Arial" panose="020B0604020202020204" pitchFamily="34" charset="0"/>
                <a:cs typeface="Arial" panose="020B0604020202020204" pitchFamily="34" charset="0"/>
              </a:rPr>
              <a:t>It is necessary to be alive physically to reach resurrection and eternal life </a:t>
            </a:r>
            <a:r>
              <a:rPr lang="en-US" sz="1100" dirty="0">
                <a:latin typeface="Arial" panose="020B0604020202020204" pitchFamily="34" charset="0"/>
                <a:cs typeface="Arial" panose="020B0604020202020204" pitchFamily="34" charset="0"/>
              </a:rPr>
              <a:t> and that way conquer over </a:t>
            </a:r>
            <a:r>
              <a:rPr lang="en-US" sz="1100" dirty="0" err="1">
                <a:latin typeface="Arial" panose="020B0604020202020204" pitchFamily="34" charset="0"/>
                <a:cs typeface="Arial" panose="020B0604020202020204" pitchFamily="34" charset="0"/>
              </a:rPr>
              <a:t>sheol</a:t>
            </a:r>
            <a:r>
              <a:rPr lang="en-US" sz="1100" dirty="0">
                <a:latin typeface="Arial" panose="020B0604020202020204" pitchFamily="34" charset="0"/>
                <a:cs typeface="Arial" panose="020B0604020202020204" pitchFamily="34" charset="0"/>
              </a:rPr>
              <a:t>.  The </a:t>
            </a:r>
            <a:r>
              <a:rPr lang="en-US" sz="1100" dirty="0" err="1">
                <a:latin typeface="Arial" panose="020B0604020202020204" pitchFamily="34" charset="0"/>
                <a:cs typeface="Arial" panose="020B0604020202020204" pitchFamily="34" charset="0"/>
              </a:rPr>
              <a:t>Sheol</a:t>
            </a:r>
            <a:r>
              <a:rPr lang="en-US" sz="1100" dirty="0">
                <a:latin typeface="Arial" panose="020B0604020202020204" pitchFamily="34" charset="0"/>
                <a:cs typeface="Arial" panose="020B0604020202020204" pitchFamily="34" charset="0"/>
              </a:rPr>
              <a:t> are dense or powerful thoughts that separate us from God. We cannot pay attention to them and </a:t>
            </a:r>
            <a:r>
              <a:rPr lang="en-US" sz="1100" u="sng" dirty="0">
                <a:latin typeface="Arial" panose="020B0604020202020204" pitchFamily="34" charset="0"/>
                <a:cs typeface="Arial" panose="020B0604020202020204" pitchFamily="34" charset="0"/>
              </a:rPr>
              <a:t>Christ teaches us how to walk on the Waters and conquer over those thoughts</a:t>
            </a:r>
            <a:r>
              <a:rPr lang="en-US" sz="1100" dirty="0">
                <a:latin typeface="Arial" panose="020B0604020202020204" pitchFamily="34" charset="0"/>
                <a:cs typeface="Arial" panose="020B0604020202020204" pitchFamily="34" charset="0"/>
              </a:rPr>
              <a:t>. The purpose of the carnal mind is to keep you in those waters of bad thoughts to take you to physical death. </a:t>
            </a:r>
            <a:r>
              <a:rPr lang="en-US" sz="1100" u="sng" dirty="0">
                <a:latin typeface="Arial" panose="020B0604020202020204" pitchFamily="34" charset="0"/>
                <a:cs typeface="Arial" panose="020B0604020202020204" pitchFamily="34" charset="0"/>
              </a:rPr>
              <a:t>Only Christ Lisbet can teach us to conquer over those thoughts that try to destroy us</a:t>
            </a:r>
            <a:r>
              <a:rPr lang="en-US" sz="1100" dirty="0">
                <a:latin typeface="Arial" panose="020B0604020202020204" pitchFamily="34" charset="0"/>
                <a:cs typeface="Arial" panose="020B0604020202020204" pitchFamily="34" charset="0"/>
              </a:rPr>
              <a:t>. Just like God the Father Melquisedec taught Her to conquer.</a:t>
            </a:r>
          </a:p>
          <a:p>
            <a:endParaRPr lang="en-US" sz="8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Only in the resurrection can we become perfect like God wants us to be. </a:t>
            </a:r>
            <a:r>
              <a:rPr lang="en-US" sz="1100" u="sng" dirty="0">
                <a:latin typeface="Arial" panose="020B0604020202020204" pitchFamily="34" charset="0"/>
                <a:cs typeface="Arial" panose="020B0604020202020204" pitchFamily="34" charset="0"/>
              </a:rPr>
              <a:t>God expects perfection in Their Holiness and They know that we can achieve that. </a:t>
            </a:r>
            <a:r>
              <a:rPr lang="en-US" sz="1100" dirty="0" err="1">
                <a:latin typeface="Arial" panose="020B0604020202020204" pitchFamily="34" charset="0"/>
                <a:cs typeface="Arial" panose="020B0604020202020204" pitchFamily="34" charset="0"/>
              </a:rPr>
              <a:t>MelquisedecLisbet</a:t>
            </a:r>
            <a:r>
              <a:rPr lang="en-US" sz="1100" dirty="0">
                <a:latin typeface="Arial" panose="020B0604020202020204" pitchFamily="34" charset="0"/>
                <a:cs typeface="Arial" panose="020B0604020202020204" pitchFamily="34" charset="0"/>
              </a:rPr>
              <a:t> would not ask something of us that we could not achieve. That is why we have our Help mate our Spiritual Mother, Christ Lisbet. </a:t>
            </a:r>
            <a:r>
              <a:rPr lang="en-US" sz="1100" u="sng" dirty="0">
                <a:latin typeface="Arial" panose="020B0604020202020204" pitchFamily="34" charset="0"/>
                <a:cs typeface="Arial" panose="020B0604020202020204" pitchFamily="34" charset="0"/>
              </a:rPr>
              <a:t>She helps us to be perfect in front of God</a:t>
            </a:r>
            <a:r>
              <a:rPr lang="en-US" sz="1100" dirty="0">
                <a:latin typeface="Arial" panose="020B0604020202020204" pitchFamily="34" charset="0"/>
                <a:cs typeface="Arial" panose="020B0604020202020204" pitchFamily="34" charset="0"/>
              </a:rPr>
              <a:t>.</a:t>
            </a:r>
          </a:p>
          <a:p>
            <a:endParaRPr lang="en-US" sz="800" dirty="0">
              <a:latin typeface="Arial" panose="020B0604020202020204" pitchFamily="34" charset="0"/>
              <a:cs typeface="Arial" panose="020B0604020202020204" pitchFamily="34" charset="0"/>
            </a:endParaRPr>
          </a:p>
          <a:p>
            <a:r>
              <a:rPr lang="en-US" sz="1100" u="sng" dirty="0">
                <a:latin typeface="Arial" panose="020B0604020202020204" pitchFamily="34" charset="0"/>
                <a:cs typeface="Arial" panose="020B0604020202020204" pitchFamily="34" charset="0"/>
              </a:rPr>
              <a:t>The resurrection and the knowledge from the heavens are the same</a:t>
            </a:r>
            <a:r>
              <a:rPr lang="en-US" sz="1100" dirty="0">
                <a:latin typeface="Arial" panose="020B0604020202020204" pitchFamily="34" charset="0"/>
                <a:cs typeface="Arial" panose="020B0604020202020204" pitchFamily="34" charset="0"/>
              </a:rPr>
              <a:t>, because if it is because of lack of knowledge from God that the people perish, then by Them giving us the knowledge from the heavens, we are resurrected along with Christ Lisbet.  </a:t>
            </a:r>
            <a:r>
              <a:rPr lang="en-US" sz="1100" u="sng" dirty="0">
                <a:latin typeface="Arial" panose="020B0604020202020204" pitchFamily="34" charset="0"/>
                <a:cs typeface="Arial" panose="020B0604020202020204" pitchFamily="34" charset="0"/>
              </a:rPr>
              <a:t>It is the privilege of hearing the Word made flesh that resurrects us</a:t>
            </a:r>
            <a:r>
              <a:rPr lang="es-CR" sz="1100" dirty="0">
                <a:latin typeface="Arial" panose="020B0604020202020204" pitchFamily="34" charset="0"/>
                <a:cs typeface="Arial" panose="020B0604020202020204" pitchFamily="34" charset="0"/>
              </a:rPr>
              <a:t>.</a:t>
            </a:r>
          </a:p>
          <a:p>
            <a:endParaRPr lang="es-CR" sz="8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After Christ resurrects us with Her Wise words of Life, </a:t>
            </a:r>
            <a:r>
              <a:rPr lang="en-US" sz="1100" u="sng" dirty="0">
                <a:latin typeface="Arial" panose="020B0604020202020204" pitchFamily="34" charset="0"/>
                <a:cs typeface="Arial" panose="020B0604020202020204" pitchFamily="34" charset="0"/>
              </a:rPr>
              <a:t>She asks us to take our cross and follow Her in Her spiritual growth</a:t>
            </a:r>
            <a:r>
              <a:rPr lang="en-US" sz="1100" dirty="0">
                <a:latin typeface="Arial" panose="020B0604020202020204" pitchFamily="34" charset="0"/>
                <a:cs typeface="Arial" panose="020B0604020202020204" pitchFamily="34" charset="0"/>
              </a:rPr>
              <a:t>. Christ is our guide and example to follow of how to conquer over physical death and reach the Father to Live Eternally.</a:t>
            </a:r>
          </a:p>
          <a:p>
            <a:r>
              <a:rPr lang="es-CR" sz="1000"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You Resurrect through the Wise Words of Christ Lisbet, by knowing, listening, and seeing God, </a:t>
            </a:r>
          </a:p>
          <a:p>
            <a:r>
              <a:rPr lang="en-US" sz="1100" dirty="0">
                <a:latin typeface="Arial" panose="020B0604020202020204" pitchFamily="34" charset="0"/>
                <a:cs typeface="Arial" panose="020B0604020202020204" pitchFamily="34" charset="0"/>
              </a:rPr>
              <a:t>     we can know how to die to death and be able to be perfect in front of Their presence.  </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Taking our cross and following Christ is leaving behind what we knew and learned before- like bad behaviors and thoughts or any false doctrine that is not the Truth of God. By CONQUERING over everything that takes us to death, that is how we die to death.</a:t>
            </a:r>
          </a:p>
          <a:p>
            <a:endParaRPr lang="es-CR" sz="8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Brothers, </a:t>
            </a:r>
            <a:r>
              <a:rPr lang="en-US" sz="1100" u="sng" dirty="0">
                <a:latin typeface="Arial" panose="020B0604020202020204" pitchFamily="34" charset="0"/>
                <a:cs typeface="Arial" panose="020B0604020202020204" pitchFamily="34" charset="0"/>
              </a:rPr>
              <a:t>Christ has given us authority to conquer and has seated us by Her side</a:t>
            </a:r>
            <a:r>
              <a:rPr lang="en-US" sz="1100" dirty="0">
                <a:latin typeface="Arial" panose="020B0604020202020204" pitchFamily="34" charset="0"/>
                <a:cs typeface="Arial" panose="020B0604020202020204" pitchFamily="34" charset="0"/>
              </a:rPr>
              <a:t>. What a great privilege we have. </a:t>
            </a:r>
            <a:r>
              <a:rPr lang="en-US" sz="1100" u="sng" dirty="0">
                <a:latin typeface="Arial" panose="020B0604020202020204" pitchFamily="34" charset="0"/>
                <a:cs typeface="Arial" panose="020B0604020202020204" pitchFamily="34" charset="0"/>
              </a:rPr>
              <a:t>Nothing can take us out of the Reign in the mind. We show our love and gratefulness to our Spiritual Parents in front of everyone</a:t>
            </a:r>
            <a:r>
              <a:rPr lang="en-US" sz="1100" dirty="0">
                <a:latin typeface="Arial" panose="020B0604020202020204" pitchFamily="34" charset="0"/>
                <a:cs typeface="Arial" panose="020B0604020202020204" pitchFamily="34" charset="0"/>
              </a:rPr>
              <a:t>. In the Almighty name of </a:t>
            </a:r>
            <a:r>
              <a:rPr lang="en-US" sz="1100" dirty="0" err="1">
                <a:latin typeface="Arial" panose="020B0604020202020204" pitchFamily="34" charset="0"/>
                <a:cs typeface="Arial" panose="020B0604020202020204" pitchFamily="34" charset="0"/>
              </a:rPr>
              <a:t>MelquisedecLisbet</a:t>
            </a:r>
            <a:r>
              <a:rPr lang="en-US" sz="1100" dirty="0">
                <a:latin typeface="Arial" panose="020B0604020202020204" pitchFamily="34" charset="0"/>
                <a:cs typeface="Arial" panose="020B0604020202020204" pitchFamily="34" charset="0"/>
              </a:rPr>
              <a:t>, we can do a lot of Good for ourselves and for our environment. In the Justice and Holy Will of God, we receive what is just and for believing in Christ, we reap the Eternal Life of God.</a:t>
            </a:r>
          </a:p>
          <a:p>
            <a:pPr algn="ctr"/>
            <a:endParaRPr lang="en-US" sz="600" dirty="0">
              <a:solidFill>
                <a:schemeClr val="accent2">
                  <a:lumMod val="50000"/>
                </a:schemeClr>
              </a:solidFill>
              <a:latin typeface="Arial" panose="020B0604020202020204" pitchFamily="34" charset="0"/>
              <a:cs typeface="Arial" panose="020B0604020202020204" pitchFamily="34" charset="0"/>
            </a:endParaRPr>
          </a:p>
          <a:p>
            <a:pPr algn="ctr"/>
            <a:r>
              <a:rPr lang="en-US" sz="1300" b="1" dirty="0">
                <a:latin typeface="Arial" panose="020B0604020202020204" pitchFamily="34" charset="0"/>
                <a:cs typeface="Arial" panose="020B0604020202020204" pitchFamily="34" charset="0"/>
              </a:rPr>
              <a:t>Thank you Christ Lisbet, with Your Wise words, you teach me to conquer over all bad thoughts in my mind. Nothing takes me away from Your Rest. </a:t>
            </a:r>
          </a:p>
          <a:p>
            <a:pPr algn="ctr"/>
            <a:r>
              <a:rPr lang="en-US" sz="1300" b="1" dirty="0">
                <a:latin typeface="Arial" panose="020B0604020202020204" pitchFamily="34" charset="0"/>
                <a:cs typeface="Arial" panose="020B0604020202020204" pitchFamily="34" charset="0"/>
              </a:rPr>
              <a:t>Amen, Hallelujah!</a:t>
            </a:r>
          </a:p>
        </p:txBody>
      </p:sp>
      <p:sp>
        <p:nvSpPr>
          <p:cNvPr id="28" name="Rectangle 27"/>
          <p:cNvSpPr/>
          <p:nvPr/>
        </p:nvSpPr>
        <p:spPr>
          <a:xfrm>
            <a:off x="1124744" y="755576"/>
            <a:ext cx="4608512" cy="707886"/>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309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Resurrection</a:t>
            </a:r>
            <a:r>
              <a:rPr lang="es-CR" altLang="es-MX" sz="2000" b="1" u="sng" dirty="0">
                <a:latin typeface="Chaparral Pro Light" panose="02060403030505090203" pitchFamily="18" charset="0"/>
              </a:rPr>
              <a:t> and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Death</a:t>
            </a:r>
            <a:r>
              <a:rPr lang="es-CR" altLang="es-MX" sz="2000" b="1" u="sng" dirty="0">
                <a:latin typeface="Chaparral Pro Light" panose="02060403030505090203" pitchFamily="18" charset="0"/>
              </a:rPr>
              <a:t> P1</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19" name="Picture 18"/>
          <p:cNvPicPr/>
          <p:nvPr/>
        </p:nvPicPr>
        <p:blipFill>
          <a:blip r:embed="rId5" cstate="print">
            <a:extLst>
              <a:ext uri="{28A0092B-C50C-407E-A947-70E740481C1C}">
                <a14:useLocalDpi xmlns:a14="http://schemas.microsoft.com/office/drawing/2010/main" val="0"/>
              </a:ext>
            </a:extLst>
          </a:blip>
          <a:stretch>
            <a:fillRect/>
          </a:stretch>
        </p:blipFill>
        <p:spPr>
          <a:xfrm rot="20801081">
            <a:off x="39618" y="1501025"/>
            <a:ext cx="652401" cy="707338"/>
          </a:xfrm>
          <a:prstGeom prst="rect">
            <a:avLst/>
          </a:prstGeom>
        </p:spPr>
      </p:pic>
      <p:pic>
        <p:nvPicPr>
          <p:cNvPr id="20" name="Picture 19"/>
          <p:cNvPicPr/>
          <p:nvPr/>
        </p:nvPicPr>
        <p:blipFill>
          <a:blip r:embed="rId6" cstate="print">
            <a:extLst>
              <a:ext uri="{28A0092B-C50C-407E-A947-70E740481C1C}">
                <a14:useLocalDpi xmlns:a14="http://schemas.microsoft.com/office/drawing/2010/main" val="0"/>
              </a:ext>
            </a:extLst>
          </a:blip>
          <a:stretch>
            <a:fillRect/>
          </a:stretch>
        </p:blipFill>
        <p:spPr>
          <a:xfrm rot="1220285">
            <a:off x="6170891" y="1525572"/>
            <a:ext cx="642368" cy="688592"/>
          </a:xfrm>
          <a:prstGeom prst="rect">
            <a:avLst/>
          </a:prstGeom>
        </p:spPr>
      </p:pic>
      <p:pic>
        <p:nvPicPr>
          <p:cNvPr id="11" name="Picture 10"/>
          <p:cNvPicPr/>
          <p:nvPr/>
        </p:nvPicPr>
        <p:blipFill>
          <a:blip r:embed="rId7" cstate="print">
            <a:extLst>
              <a:ext uri="{28A0092B-C50C-407E-A947-70E740481C1C}">
                <a14:useLocalDpi xmlns:a14="http://schemas.microsoft.com/office/drawing/2010/main" val="0"/>
              </a:ext>
            </a:extLst>
          </a:blip>
          <a:stretch>
            <a:fillRect/>
          </a:stretch>
        </p:blipFill>
        <p:spPr>
          <a:xfrm>
            <a:off x="6319784" y="5840811"/>
            <a:ext cx="556434" cy="868927"/>
          </a:xfrm>
          <a:prstGeom prst="rect">
            <a:avLst/>
          </a:prstGeom>
        </p:spPr>
      </p:pic>
      <p:pic>
        <p:nvPicPr>
          <p:cNvPr id="13" name="Picture 12">
            <a:extLst>
              <a:ext uri="{FF2B5EF4-FFF2-40B4-BE49-F238E27FC236}">
                <a16:creationId xmlns:a16="http://schemas.microsoft.com/office/drawing/2014/main" id="{D495C8F4-ACB5-4D1B-826D-9D55CDF5EA76}"/>
              </a:ext>
            </a:extLst>
          </p:cNvPr>
          <p:cNvPicPr>
            <a:picLocks noChangeAspect="1" noChangeArrowheads="1"/>
          </p:cNvPicPr>
          <p:nvPr/>
        </p:nvPicPr>
        <p:blipFill rotWithShape="1">
          <a:blip r:embed="rId8" cstate="print">
            <a:clrChange>
              <a:clrFrom>
                <a:srgbClr val="000000"/>
              </a:clrFrom>
              <a:clrTo>
                <a:srgbClr val="000000">
                  <a:alpha val="0"/>
                </a:srgbClr>
              </a:clrTo>
            </a:clrChange>
            <a:extLst>
              <a:ext uri="{BEBA8EAE-BF5A-486C-A8C5-ECC9F3942E4B}">
                <a14:imgProps xmlns:a14="http://schemas.microsoft.com/office/drawing/2010/main">
                  <a14:imgLayer r:embed="rId9">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36697" y="36737"/>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708" y="1962508"/>
            <a:ext cx="6450057" cy="4616648"/>
          </a:xfrm>
          <a:prstGeom prst="rect">
            <a:avLst/>
          </a:prstGeom>
          <a:noFill/>
        </p:spPr>
        <p:txBody>
          <a:bodyPr wrap="square" rtlCol="0">
            <a:spAutoFit/>
          </a:bodyPr>
          <a:lstStyle/>
          <a:p>
            <a:r>
              <a:rPr lang="en-US" sz="1400" b="1" dirty="0">
                <a:latin typeface="Arial Narrow" panose="020B060602020203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and 3 for the younger children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and 4 for the older children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parent gives a brief introduction to the lesson</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Since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it</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is</a:t>
            </a:r>
            <a:r>
              <a:rPr lang="es-CR" sz="1400" dirty="0">
                <a:latin typeface="Arial" panose="020B0604020202020204" pitchFamily="34" charset="0"/>
                <a:cs typeface="Arial" panose="020B0604020202020204" pitchFamily="34" charset="0"/>
              </a:rPr>
              <a:t> a </a:t>
            </a:r>
            <a:r>
              <a:rPr lang="es-CR" sz="1400" dirty="0" err="1">
                <a:latin typeface="Arial" panose="020B0604020202020204" pitchFamily="34" charset="0"/>
                <a:cs typeface="Arial" panose="020B0604020202020204" pitchFamily="34" charset="0"/>
              </a:rPr>
              <a:t>longer</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class</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parent</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may</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need</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to</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reinforce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explanation</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of</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topic</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with</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younger</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children</a:t>
            </a:r>
            <a:r>
              <a:rPr lang="es-CR" sz="1400" dirty="0">
                <a:latin typeface="Arial" panose="020B0604020202020204" pitchFamily="34" charset="0"/>
                <a:cs typeface="Arial" panose="020B0604020202020204" pitchFamily="34" charset="0"/>
              </a:rPr>
              <a:t>.</a:t>
            </a:r>
            <a:endParaRPr lang="es-ES" sz="1400" dirty="0">
              <a:latin typeface="Arial" panose="020B0604020202020204" pitchFamily="34" charset="0"/>
              <a:cs typeface="Arial" panose="020B0604020202020204" pitchFamily="34" charset="0"/>
            </a:endParaRPr>
          </a:p>
          <a:p>
            <a:pPr marL="169863" indent="-169863">
              <a:buFont typeface="Arial" panose="020B0604020202020204" pitchFamily="34" charset="0"/>
              <a:buChar char="•"/>
            </a:pPr>
            <a:r>
              <a:rPr lang="en-US" sz="1400" dirty="0">
                <a:latin typeface="Arial" panose="020B0604020202020204" pitchFamily="34" charset="0"/>
                <a:cs typeface="Arial" panose="020B0604020202020204" pitchFamily="34" charset="0"/>
              </a:rPr>
              <a:t>You can ask the following questions to reinforce the topic</a:t>
            </a:r>
            <a:r>
              <a:rPr lang="es-CR" sz="1400" dirty="0">
                <a:latin typeface="Arial" panose="020B0604020202020204" pitchFamily="34" charset="0"/>
                <a:cs typeface="Arial" panose="020B0604020202020204" pitchFamily="34" charset="0"/>
              </a:rPr>
              <a:t>:</a:t>
            </a:r>
            <a:endParaRPr lang="es-CR" sz="1400" dirty="0">
              <a:solidFill>
                <a:schemeClr val="accent4"/>
              </a:solidFill>
              <a:latin typeface="Arial" panose="020B0604020202020204" pitchFamily="34" charset="0"/>
              <a:cs typeface="Arial" panose="020B0604020202020204" pitchFamily="34" charset="0"/>
            </a:endParaRPr>
          </a:p>
          <a:p>
            <a:pPr marL="169863" lvl="1" indent="-169863">
              <a:buFont typeface="+mj-lt"/>
              <a:buAutoNum type="arabicPeriod"/>
            </a:pPr>
            <a:r>
              <a:rPr lang="es-CR" sz="1400" dirty="0" err="1">
                <a:latin typeface="Arial" panose="020B0604020202020204" pitchFamily="34" charset="0"/>
                <a:cs typeface="Arial" panose="020B0604020202020204" pitchFamily="34" charset="0"/>
              </a:rPr>
              <a:t>How</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does</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Resurrection</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happen</a:t>
            </a:r>
            <a:r>
              <a:rPr lang="es-CR" sz="1400" dirty="0">
                <a:latin typeface="Arial" panose="020B0604020202020204" pitchFamily="34" charset="0"/>
                <a:cs typeface="Arial" panose="020B0604020202020204" pitchFamily="34" charset="0"/>
              </a:rPr>
              <a:t>? </a:t>
            </a:r>
            <a:r>
              <a:rPr lang="es-CR" sz="1400" b="1" dirty="0">
                <a:solidFill>
                  <a:schemeClr val="accent6">
                    <a:lumMod val="75000"/>
                  </a:schemeClr>
                </a:solidFill>
                <a:latin typeface="Arial" panose="020B0604020202020204" pitchFamily="34" charset="0"/>
                <a:cs typeface="Arial" panose="020B0604020202020204" pitchFamily="34" charset="0"/>
              </a:rPr>
              <a:t>T</a:t>
            </a:r>
            <a:r>
              <a:rPr lang="en-US" sz="1400" b="1" dirty="0" err="1">
                <a:solidFill>
                  <a:schemeClr val="accent6">
                    <a:lumMod val="75000"/>
                  </a:schemeClr>
                </a:solidFill>
                <a:latin typeface="Arial" panose="020B0604020202020204" pitchFamily="34" charset="0"/>
                <a:cs typeface="Arial" panose="020B0604020202020204" pitchFamily="34" charset="0"/>
              </a:rPr>
              <a:t>hrough</a:t>
            </a:r>
            <a:r>
              <a:rPr lang="en-US" sz="1400" b="1" dirty="0">
                <a:solidFill>
                  <a:schemeClr val="accent6">
                    <a:lumMod val="75000"/>
                  </a:schemeClr>
                </a:solidFill>
                <a:latin typeface="Arial" panose="020B0604020202020204" pitchFamily="34" charset="0"/>
                <a:cs typeface="Arial" panose="020B0604020202020204" pitchFamily="34" charset="0"/>
              </a:rPr>
              <a:t> listening to the Wise Words of Christ Lisbet, by knowing, listening, and seeing God, we can know how to die to death and be able to be perfect in front of Their presence</a:t>
            </a:r>
            <a:r>
              <a:rPr lang="es-CR" sz="1400" b="1" dirty="0">
                <a:solidFill>
                  <a:schemeClr val="accent6">
                    <a:lumMod val="75000"/>
                  </a:schemeClr>
                </a:solidFill>
                <a:latin typeface="Arial" panose="020B0604020202020204" pitchFamily="34" charset="0"/>
                <a:cs typeface="Arial" panose="020B0604020202020204" pitchFamily="34" charset="0"/>
              </a:rPr>
              <a:t>.</a:t>
            </a:r>
          </a:p>
          <a:p>
            <a:pPr marL="168275" lvl="1" indent="-168275"/>
            <a:r>
              <a:rPr lang="es-CR" sz="1400" dirty="0">
                <a:latin typeface="Arial" panose="020B0604020202020204" pitchFamily="34" charset="0"/>
                <a:cs typeface="Arial" panose="020B0604020202020204" pitchFamily="34" charset="0"/>
              </a:rPr>
              <a:t>2. </a:t>
            </a:r>
            <a:r>
              <a:rPr lang="es-CR" sz="1400" dirty="0" err="1">
                <a:latin typeface="Arial" panose="020B0604020202020204" pitchFamily="34" charset="0"/>
                <a:cs typeface="Arial" panose="020B0604020202020204" pitchFamily="34" charset="0"/>
              </a:rPr>
              <a:t>How</a:t>
            </a:r>
            <a:r>
              <a:rPr lang="es-CR" sz="1400" dirty="0">
                <a:latin typeface="Arial" panose="020B0604020202020204" pitchFamily="34" charset="0"/>
                <a:cs typeface="Arial" panose="020B0604020202020204" pitchFamily="34" charset="0"/>
              </a:rPr>
              <a:t> do </a:t>
            </a:r>
            <a:r>
              <a:rPr lang="es-CR" sz="1400" dirty="0" err="1">
                <a:latin typeface="Arial" panose="020B0604020202020204" pitchFamily="34" charset="0"/>
                <a:cs typeface="Arial" panose="020B0604020202020204" pitchFamily="34" charset="0"/>
              </a:rPr>
              <a:t>we</a:t>
            </a:r>
            <a:r>
              <a:rPr lang="es-CR" sz="1400" dirty="0">
                <a:latin typeface="Arial" panose="020B0604020202020204" pitchFamily="34" charset="0"/>
                <a:cs typeface="Arial" panose="020B0604020202020204" pitchFamily="34" charset="0"/>
              </a:rPr>
              <a:t> die to </a:t>
            </a:r>
            <a:r>
              <a:rPr lang="es-CR" sz="1400" dirty="0" err="1">
                <a:latin typeface="Arial" panose="020B0604020202020204" pitchFamily="34" charset="0"/>
                <a:cs typeface="Arial" panose="020B0604020202020204" pitchFamily="34" charset="0"/>
              </a:rPr>
              <a:t>death</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By</a:t>
            </a:r>
            <a:r>
              <a:rPr lang="es-CR" sz="1400" dirty="0">
                <a:latin typeface="Arial" panose="020B0604020202020204" pitchFamily="34" charset="0"/>
                <a:cs typeface="Arial" panose="020B0604020202020204" pitchFamily="34" charset="0"/>
              </a:rPr>
              <a:t> t</a:t>
            </a:r>
            <a:r>
              <a:rPr lang="en-US" sz="1400" b="1" dirty="0" err="1">
                <a:solidFill>
                  <a:schemeClr val="accent6">
                    <a:lumMod val="75000"/>
                  </a:schemeClr>
                </a:solidFill>
                <a:latin typeface="Arial" panose="020B0604020202020204" pitchFamily="34" charset="0"/>
                <a:cs typeface="Arial" panose="020B0604020202020204" pitchFamily="34" charset="0"/>
              </a:rPr>
              <a:t>aking</a:t>
            </a:r>
            <a:r>
              <a:rPr lang="en-US" sz="1400" b="1" dirty="0">
                <a:solidFill>
                  <a:schemeClr val="accent6">
                    <a:lumMod val="75000"/>
                  </a:schemeClr>
                </a:solidFill>
                <a:latin typeface="Arial" panose="020B0604020202020204" pitchFamily="34" charset="0"/>
                <a:cs typeface="Arial" panose="020B0604020202020204" pitchFamily="34" charset="0"/>
              </a:rPr>
              <a:t> our cross and following Christ, it is leaving behind what we knew and learned before- like bad behaviors and thoughts or any false doctrine that is not the Truth of God. By CONQUERING over everything that takes us to death, that is how we die to death</a:t>
            </a:r>
            <a:r>
              <a:rPr lang="es-CR" sz="1400" b="1" dirty="0">
                <a:solidFill>
                  <a:schemeClr val="accent6">
                    <a:lumMod val="75000"/>
                  </a:schemeClr>
                </a:solidFill>
                <a:latin typeface="Arial" panose="020B0604020202020204" pitchFamily="34" charset="0"/>
                <a:cs typeface="Arial" panose="020B0604020202020204" pitchFamily="34" charset="0"/>
              </a:rPr>
              <a:t>.  </a:t>
            </a:r>
            <a:endParaRPr lang="es-CR" sz="1400" dirty="0">
              <a:solidFill>
                <a:schemeClr val="accent4"/>
              </a:solidFill>
              <a:latin typeface="Arial" panose="020B0604020202020204" pitchFamily="34" charset="0"/>
              <a:cs typeface="Arial" panose="020B0604020202020204" pitchFamily="34" charset="0"/>
            </a:endParaRPr>
          </a:p>
          <a:p>
            <a:pPr marL="0" lvl="1"/>
            <a:endParaRPr lang="es-CR" sz="1400" b="1" dirty="0">
              <a:latin typeface="Arial" panose="020B0604020202020204" pitchFamily="34" charset="0"/>
              <a:cs typeface="Arial" panose="020B0604020202020204" pitchFamily="34" charset="0"/>
            </a:endParaRPr>
          </a:p>
          <a:p>
            <a:pPr marL="0" lvl="1"/>
            <a:r>
              <a:rPr lang="es-CR" sz="1400" b="1" dirty="0" err="1">
                <a:latin typeface="Arial" panose="020B0604020202020204" pitchFamily="34" charset="0"/>
                <a:cs typeface="Arial" panose="020B0604020202020204" pitchFamily="34" charset="0"/>
              </a:rPr>
              <a:t>Activity</a:t>
            </a:r>
            <a:r>
              <a:rPr lang="es-CR" sz="1400" b="1" dirty="0">
                <a:latin typeface="Arial" panose="020B0604020202020204" pitchFamily="34" charset="0"/>
                <a:cs typeface="Arial" panose="020B0604020202020204" pitchFamily="34" charset="0"/>
              </a:rPr>
              <a:t>: </a:t>
            </a:r>
          </a:p>
          <a:p>
            <a:pPr marL="0" lvl="1"/>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children</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will</a:t>
            </a:r>
            <a:r>
              <a:rPr lang="es-CR" sz="1400" dirty="0">
                <a:latin typeface="Arial" panose="020B0604020202020204" pitchFamily="34" charset="0"/>
                <a:cs typeface="Arial" panose="020B0604020202020204" pitchFamily="34" charset="0"/>
              </a:rPr>
              <a:t> color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drawing</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on</a:t>
            </a:r>
            <a:r>
              <a:rPr lang="es-CR" sz="1400" dirty="0">
                <a:latin typeface="Arial" panose="020B0604020202020204" pitchFamily="34" charset="0"/>
                <a:cs typeface="Arial" panose="020B0604020202020204" pitchFamily="34" charset="0"/>
              </a:rPr>
              <a:t> page 3.</a:t>
            </a:r>
          </a:p>
          <a:p>
            <a:pPr marL="0" lvl="1"/>
            <a:endParaRPr lang="es-CR" sz="1400" dirty="0">
              <a:latin typeface="Arial" panose="020B0604020202020204" pitchFamily="34" charset="0"/>
              <a:cs typeface="Arial" panose="020B0604020202020204" pitchFamily="34" charset="0"/>
            </a:endParaRPr>
          </a:p>
          <a:p>
            <a:pPr marL="0" lvl="1"/>
            <a:r>
              <a:rPr lang="es-CR" sz="1400" b="1" dirty="0" err="1">
                <a:latin typeface="Arial" panose="020B0604020202020204" pitchFamily="34" charset="0"/>
                <a:cs typeface="Arial" panose="020B0604020202020204" pitchFamily="34" charset="0"/>
              </a:rPr>
              <a:t>Materials</a:t>
            </a:r>
            <a:r>
              <a:rPr lang="es-CR" sz="1400" dirty="0">
                <a:latin typeface="Arial" panose="020B0604020202020204" pitchFamily="34" charset="0"/>
                <a:cs typeface="Arial" panose="020B0604020202020204" pitchFamily="34" charset="0"/>
              </a:rPr>
              <a:t>:		</a:t>
            </a:r>
          </a:p>
          <a:p>
            <a:pPr marL="285750" lvl="1" indent="-285750">
              <a:buFont typeface="Arial" panose="020B0604020202020204" pitchFamily="34" charset="0"/>
              <a:buChar char="•"/>
            </a:pPr>
            <a:r>
              <a:rPr lang="es-CR" sz="1400" dirty="0" err="1">
                <a:latin typeface="Arial" panose="020B0604020202020204" pitchFamily="34" charset="0"/>
                <a:cs typeface="Arial" panose="020B0604020202020204" pitchFamily="34" charset="0"/>
              </a:rPr>
              <a:t>Crayons</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colored</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pencils</a:t>
            </a:r>
            <a:r>
              <a:rPr lang="es-CR" sz="1400" dirty="0">
                <a:latin typeface="Arial" panose="020B0604020202020204" pitchFamily="34" charset="0"/>
                <a:cs typeface="Arial" panose="020B0604020202020204" pitchFamily="34" charset="0"/>
              </a:rPr>
              <a:t>             	</a:t>
            </a:r>
          </a:p>
        </p:txBody>
      </p:sp>
      <p:sp>
        <p:nvSpPr>
          <p:cNvPr id="7" name="68 Rectángulo"/>
          <p:cNvSpPr>
            <a:spLocks noChangeArrowheads="1"/>
          </p:cNvSpPr>
          <p:nvPr/>
        </p:nvSpPr>
        <p:spPr bwMode="auto">
          <a:xfrm>
            <a:off x="1799755" y="1546386"/>
            <a:ext cx="3258490"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Parents</a:t>
            </a:r>
            <a:endParaRPr lang="es-CR" altLang="es-MX" sz="1400" dirty="0">
              <a:latin typeface="Century Gothic" panose="020B0502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578665"/>
          </a:xfrm>
          <a:prstGeom prst="rect">
            <a:avLst/>
          </a:prstGeom>
        </p:spPr>
      </p:pic>
      <p:pic>
        <p:nvPicPr>
          <p:cNvPr id="8" name="Picture 7">
            <a:extLst>
              <a:ext uri="{FF2B5EF4-FFF2-40B4-BE49-F238E27FC236}">
                <a16:creationId xmlns:a16="http://schemas.microsoft.com/office/drawing/2014/main" id="{665B68E3-6617-4F49-9F9D-4B56D2DCC247}"/>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36697" y="36737"/>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a:extLst>
              <a:ext uri="{FF2B5EF4-FFF2-40B4-BE49-F238E27FC236}">
                <a16:creationId xmlns:a16="http://schemas.microsoft.com/office/drawing/2014/main" id="{20ABF756-17F0-4006-BCAB-9D2583616FE3}"/>
              </a:ext>
            </a:extLst>
          </p:cNvPr>
          <p:cNvSpPr/>
          <p:nvPr/>
        </p:nvSpPr>
        <p:spPr>
          <a:xfrm>
            <a:off x="1154480" y="730155"/>
            <a:ext cx="4608512" cy="707886"/>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309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Resurrection</a:t>
            </a:r>
            <a:r>
              <a:rPr lang="es-CR" altLang="es-MX" sz="2000" b="1" u="sng" dirty="0">
                <a:latin typeface="Chaparral Pro Light" panose="02060403030505090203" pitchFamily="18" charset="0"/>
              </a:rPr>
              <a:t> and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Death</a:t>
            </a:r>
            <a:r>
              <a:rPr lang="es-CR" altLang="es-MX" sz="2000" b="1" u="sng" dirty="0">
                <a:latin typeface="Chaparral Pro Light" panose="02060403030505090203" pitchFamily="18" charset="0"/>
              </a:rPr>
              <a:t> P1</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3" name="TextBox 2"/>
          <p:cNvSpPr txBox="1"/>
          <p:nvPr/>
        </p:nvSpPr>
        <p:spPr>
          <a:xfrm>
            <a:off x="339918" y="5004048"/>
            <a:ext cx="216024" cy="369332"/>
          </a:xfrm>
          <a:prstGeom prst="rect">
            <a:avLst/>
          </a:prstGeom>
          <a:solidFill>
            <a:schemeClr val="bg1"/>
          </a:solidFill>
        </p:spPr>
        <p:txBody>
          <a:bodyPr wrap="square" rtlCol="0">
            <a:spAutoFit/>
          </a:bodyPr>
          <a:lstStyle/>
          <a:p>
            <a:endParaRPr lang="en-US" dirty="0"/>
          </a:p>
        </p:txBody>
      </p:sp>
      <p:sp>
        <p:nvSpPr>
          <p:cNvPr id="10" name="TextBox 9"/>
          <p:cNvSpPr txBox="1"/>
          <p:nvPr/>
        </p:nvSpPr>
        <p:spPr>
          <a:xfrm>
            <a:off x="1668615" y="6866964"/>
            <a:ext cx="216024" cy="369332"/>
          </a:xfrm>
          <a:prstGeom prst="rect">
            <a:avLst/>
          </a:prstGeom>
          <a:solidFill>
            <a:schemeClr val="bg1"/>
          </a:solidFill>
        </p:spPr>
        <p:txBody>
          <a:bodyPr wrap="square" rtlCol="0">
            <a:spAutoFit/>
          </a:bodyPr>
          <a:lstStyle/>
          <a:p>
            <a:endParaRPr lang="en-US" dirty="0"/>
          </a:p>
        </p:txBody>
      </p:sp>
      <p:pic>
        <p:nvPicPr>
          <p:cNvPr id="7" name="Picture 6">
            <a:extLst>
              <a:ext uri="{FF2B5EF4-FFF2-40B4-BE49-F238E27FC236}">
                <a16:creationId xmlns:a16="http://schemas.microsoft.com/office/drawing/2014/main" id="{5ABC74F2-7B89-493B-B220-E4B95C4C07D4}"/>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36697" y="36737"/>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a:extLst>
              <a:ext uri="{FF2B5EF4-FFF2-40B4-BE49-F238E27FC236}">
                <a16:creationId xmlns:a16="http://schemas.microsoft.com/office/drawing/2014/main" id="{7C7D53D4-DE00-4CC2-AA12-B6F5C9923F38}"/>
              </a:ext>
            </a:extLst>
          </p:cNvPr>
          <p:cNvSpPr/>
          <p:nvPr/>
        </p:nvSpPr>
        <p:spPr>
          <a:xfrm>
            <a:off x="1124744" y="755576"/>
            <a:ext cx="4608512" cy="707886"/>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309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Resurrection</a:t>
            </a:r>
            <a:r>
              <a:rPr lang="es-CR" altLang="es-MX" sz="2000" b="1" u="sng" dirty="0">
                <a:latin typeface="Chaparral Pro Light" panose="02060403030505090203" pitchFamily="18" charset="0"/>
              </a:rPr>
              <a:t> and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Death</a:t>
            </a:r>
            <a:r>
              <a:rPr lang="es-CR" altLang="es-MX" sz="2000" b="1" u="sng" dirty="0">
                <a:latin typeface="Chaparral Pro Light" panose="02060403030505090203" pitchFamily="18" charset="0"/>
              </a:rPr>
              <a:t> P1</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9" name="Picture 8">
            <a:extLst>
              <a:ext uri="{FF2B5EF4-FFF2-40B4-BE49-F238E27FC236}">
                <a16:creationId xmlns:a16="http://schemas.microsoft.com/office/drawing/2014/main" id="{21BB20A9-8081-4448-85CC-8F375CE9EC29}"/>
              </a:ext>
            </a:extLst>
          </p:cNvPr>
          <p:cNvPicPr/>
          <p:nvPr/>
        </p:nvPicPr>
        <p:blipFill>
          <a:blip r:embed="rId5">
            <a:extLst>
              <a:ext uri="{28A0092B-C50C-407E-A947-70E740481C1C}">
                <a14:useLocalDpi xmlns:a14="http://schemas.microsoft.com/office/drawing/2010/main" val="0"/>
              </a:ext>
            </a:extLst>
          </a:blip>
          <a:stretch>
            <a:fillRect/>
          </a:stretch>
        </p:blipFill>
        <p:spPr>
          <a:xfrm>
            <a:off x="362447" y="2280394"/>
            <a:ext cx="6133106" cy="6108030"/>
          </a:xfrm>
          <a:prstGeom prst="rect">
            <a:avLst/>
          </a:prstGeom>
        </p:spPr>
      </p:pic>
      <p:sp>
        <p:nvSpPr>
          <p:cNvPr id="11" name="Text Box 7">
            <a:extLst>
              <a:ext uri="{FF2B5EF4-FFF2-40B4-BE49-F238E27FC236}">
                <a16:creationId xmlns:a16="http://schemas.microsoft.com/office/drawing/2014/main" id="{27A2A29A-F33E-4A4C-8C7C-EB6D3CB53E1E}"/>
              </a:ext>
            </a:extLst>
          </p:cNvPr>
          <p:cNvSpPr txBox="1"/>
          <p:nvPr/>
        </p:nvSpPr>
        <p:spPr>
          <a:xfrm>
            <a:off x="2603410" y="5172801"/>
            <a:ext cx="1844675" cy="3232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600" b="1" dirty="0" err="1">
                <a:effectLst/>
                <a:latin typeface="Calibri" panose="020F0502020204030204" pitchFamily="34" charset="0"/>
                <a:ea typeface="Calibri" panose="020F0502020204030204" pitchFamily="34" charset="0"/>
                <a:cs typeface="Times New Roman" panose="02020603050405020304" pitchFamily="18" charset="0"/>
              </a:rPr>
              <a:t>MelquisedecLisbet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613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3" name="TextBox 2"/>
          <p:cNvSpPr txBox="1"/>
          <p:nvPr/>
        </p:nvSpPr>
        <p:spPr>
          <a:xfrm>
            <a:off x="339918" y="5004048"/>
            <a:ext cx="216024" cy="369332"/>
          </a:xfrm>
          <a:prstGeom prst="rect">
            <a:avLst/>
          </a:prstGeom>
          <a:solidFill>
            <a:schemeClr val="bg1"/>
          </a:solidFill>
        </p:spPr>
        <p:txBody>
          <a:bodyPr wrap="square" rtlCol="0">
            <a:spAutoFit/>
          </a:bodyPr>
          <a:lstStyle/>
          <a:p>
            <a:endParaRPr lang="en-US" dirty="0"/>
          </a:p>
        </p:txBody>
      </p:sp>
      <p:sp>
        <p:nvSpPr>
          <p:cNvPr id="10" name="TextBox 9"/>
          <p:cNvSpPr txBox="1"/>
          <p:nvPr/>
        </p:nvSpPr>
        <p:spPr>
          <a:xfrm>
            <a:off x="1668615" y="6866964"/>
            <a:ext cx="216024" cy="369332"/>
          </a:xfrm>
          <a:prstGeom prst="rect">
            <a:avLst/>
          </a:prstGeom>
          <a:solidFill>
            <a:schemeClr val="bg1"/>
          </a:solidFill>
        </p:spPr>
        <p:txBody>
          <a:bodyPr wrap="square" rtlCol="0">
            <a:spAutoFit/>
          </a:bodyPr>
          <a:lstStyle/>
          <a:p>
            <a:endParaRPr lang="en-US" dirty="0"/>
          </a:p>
        </p:txBody>
      </p:sp>
      <p:pic>
        <p:nvPicPr>
          <p:cNvPr id="7" name="Picture 6">
            <a:extLst>
              <a:ext uri="{FF2B5EF4-FFF2-40B4-BE49-F238E27FC236}">
                <a16:creationId xmlns:a16="http://schemas.microsoft.com/office/drawing/2014/main" id="{BCAE9388-B8FD-42CC-84CC-9B5DA52527F3}"/>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36697" y="36737"/>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a:extLst>
              <a:ext uri="{FF2B5EF4-FFF2-40B4-BE49-F238E27FC236}">
                <a16:creationId xmlns:a16="http://schemas.microsoft.com/office/drawing/2014/main" id="{A5E52EF1-E300-4413-BEE1-7F5345C89A12}"/>
              </a:ext>
            </a:extLst>
          </p:cNvPr>
          <p:cNvSpPr/>
          <p:nvPr/>
        </p:nvSpPr>
        <p:spPr>
          <a:xfrm>
            <a:off x="980728" y="754658"/>
            <a:ext cx="5567417" cy="400110"/>
          </a:xfrm>
          <a:prstGeom prst="rect">
            <a:avLst/>
          </a:prstGeom>
        </p:spPr>
        <p:txBody>
          <a:bodyPr wrap="square">
            <a:spAutoFit/>
          </a:bodyPr>
          <a:lstStyle/>
          <a:p>
            <a:pPr algn="ctr" eaLnBrk="1" hangingPunct="1"/>
            <a:r>
              <a:rPr lang="en-US"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Lesson #</a:t>
            </a:r>
            <a:r>
              <a:rPr lang="en-US" altLang="es-MX" sz="2000" b="1" u="sng" dirty="0">
                <a:latin typeface="Chaparral Pro Light" panose="02060403030505090203" pitchFamily="18" charset="0"/>
              </a:rPr>
              <a:t>309 The Resurrection and the Death P1</a:t>
            </a:r>
            <a:endParaRPr lang="en-US"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9" name="Picture 2" descr="28 Free Printable Mazes for Kids and Adults | KittyBabyLove.co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 y="1567103"/>
            <a:ext cx="6857999" cy="693736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335747" y="1154768"/>
            <a:ext cx="6522253" cy="1077218"/>
          </a:xfrm>
          <a:prstGeom prst="rect">
            <a:avLst/>
          </a:prstGeom>
          <a:solidFill>
            <a:schemeClr val="bg1"/>
          </a:solidFill>
        </p:spPr>
        <p:txBody>
          <a:bodyPr wrap="square" rtlCol="0">
            <a:spAutoFit/>
          </a:bodyPr>
          <a:lstStyle/>
          <a:p>
            <a:pPr algn="ctr"/>
            <a:r>
              <a:rPr lang="en-US" sz="1600" dirty="0"/>
              <a:t>Christ Lisbet resurrected you, She is your Help Mate and now helps you conquer the  thoughts that want to destroy you, so you can have Eternal Life. She will help you cross the maze.</a:t>
            </a:r>
          </a:p>
          <a:p>
            <a:pPr algn="ctr"/>
            <a:endParaRPr lang="en-US" sz="1600" dirty="0"/>
          </a:p>
        </p:txBody>
      </p:sp>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2337" y="1763689"/>
            <a:ext cx="1828942" cy="1618496"/>
          </a:xfrm>
          <a:prstGeom prst="ellipse">
            <a:avLst/>
          </a:prstGeom>
          <a:solidFill>
            <a:schemeClr val="bg1"/>
          </a:solidFill>
          <a:ln>
            <a:noFill/>
          </a:ln>
          <a:effectLst>
            <a:softEdge rad="112500"/>
          </a:effectLst>
        </p:spPr>
      </p:pic>
      <p:sp>
        <p:nvSpPr>
          <p:cNvPr id="13" name="TextBox 12"/>
          <p:cNvSpPr txBox="1"/>
          <p:nvPr/>
        </p:nvSpPr>
        <p:spPr>
          <a:xfrm>
            <a:off x="2648144" y="8313003"/>
            <a:ext cx="2979945" cy="830997"/>
          </a:xfrm>
          <a:prstGeom prst="rect">
            <a:avLst/>
          </a:prstGeom>
          <a:noFill/>
        </p:spPr>
        <p:txBody>
          <a:bodyPr wrap="square" rtlCol="0">
            <a:spAutoFit/>
          </a:bodyPr>
          <a:lstStyle/>
          <a:p>
            <a:r>
              <a:rPr lang="en-US" sz="1600" dirty="0"/>
              <a:t>I took my cross and followed Christ Lisbet, I came out triumphant and reaped well.</a:t>
            </a:r>
          </a:p>
        </p:txBody>
      </p:sp>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45605" y="7324426"/>
            <a:ext cx="1612395" cy="1847092"/>
          </a:xfrm>
          <a:prstGeom prst="rect">
            <a:avLst/>
          </a:prstGeom>
        </p:spPr>
      </p:pic>
    </p:spTree>
    <p:extLst>
      <p:ext uri="{BB962C8B-B14F-4D97-AF65-F5344CB8AC3E}">
        <p14:creationId xmlns:p14="http://schemas.microsoft.com/office/powerpoint/2010/main" val="2297960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1180363</TotalTime>
  <Words>922</Words>
  <Application>Microsoft Office PowerPoint</Application>
  <PresentationFormat>On-screen Show (4:3)</PresentationFormat>
  <Paragraphs>46</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Arial Narrow</vt:lpstr>
      <vt:lpstr>Calibri</vt:lpstr>
      <vt:lpstr>Calibri Light</vt:lpstr>
      <vt:lpstr>Century Gothic</vt:lpstr>
      <vt:lpstr>Chaparral Pro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8580</cp:revision>
  <cp:lastPrinted>2018-09-10T19:54:12Z</cp:lastPrinted>
  <dcterms:created xsi:type="dcterms:W3CDTF">2011-04-01T14:17:38Z</dcterms:created>
  <dcterms:modified xsi:type="dcterms:W3CDTF">2020-10-10T21:13:13Z</dcterms:modified>
</cp:coreProperties>
</file>