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0" r:id="rId4"/>
    <p:sldId id="281"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9BE2"/>
    <a:srgbClr val="2006BA"/>
    <a:srgbClr val="F81D06"/>
    <a:srgbClr val="AF419F"/>
    <a:srgbClr val="FFFBEF"/>
    <a:srgbClr val="FFF9E7"/>
    <a:srgbClr val="178317"/>
    <a:srgbClr val="F26A1E"/>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88" autoAdjust="0"/>
    <p:restoredTop sz="94434" autoAdjust="0"/>
  </p:normalViewPr>
  <p:slideViewPr>
    <p:cSldViewPr>
      <p:cViewPr varScale="1">
        <p:scale>
          <a:sx n="61" d="100"/>
          <a:sy n="61" d="100"/>
        </p:scale>
        <p:origin x="2096" y="6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23/05/2020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23/05/2020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23/05/2020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microsoft.com/office/2007/relationships/hdphoto" Target="../media/hdphoto1.wdp"/><Relationship Id="rId7"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4BFBEC1E-C478-400A-ACFE-6201F5BBAAD0}"/>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16632" y="33434"/>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2 CuadroTexto"/>
          <p:cNvSpPr txBox="1">
            <a:spLocks noChangeArrowheads="1"/>
          </p:cNvSpPr>
          <p:nvPr/>
        </p:nvSpPr>
        <p:spPr bwMode="auto">
          <a:xfrm>
            <a:off x="0" y="972761"/>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46323" y="60776"/>
            <a:ext cx="835915" cy="578665"/>
          </a:xfrm>
          <a:prstGeom prst="rect">
            <a:avLst/>
          </a:prstGeom>
        </p:spPr>
      </p:pic>
      <p:sp>
        <p:nvSpPr>
          <p:cNvPr id="11" name="Rectangle 10"/>
          <p:cNvSpPr/>
          <p:nvPr/>
        </p:nvSpPr>
        <p:spPr>
          <a:xfrm>
            <a:off x="845458" y="628297"/>
            <a:ext cx="5455115"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289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Goddess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Nut</a:t>
            </a:r>
            <a:r>
              <a:rPr lang="es-CR" altLang="es-MX" sz="2000" b="1" u="sng" dirty="0">
                <a:latin typeface="Chaparral Pro Light" panose="02060403030505090203" pitchFamily="18" charset="0"/>
              </a:rPr>
              <a:t> &amp;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2" name="TextBox 1"/>
          <p:cNvSpPr txBox="1"/>
          <p:nvPr/>
        </p:nvSpPr>
        <p:spPr>
          <a:xfrm>
            <a:off x="77931" y="1353115"/>
            <a:ext cx="6663437" cy="7632859"/>
          </a:xfrm>
          <a:prstGeom prst="rect">
            <a:avLst/>
          </a:prstGeom>
          <a:noFill/>
          <a:ln w="28575">
            <a:noFill/>
            <a:prstDash val="lgDashDot"/>
          </a:ln>
        </p:spPr>
        <p:txBody>
          <a:bodyPr wrap="square" rtlCol="0">
            <a:spAutoFit/>
          </a:bodyPr>
          <a:lstStyle/>
          <a:p>
            <a:pPr algn="ctr"/>
            <a:r>
              <a:rPr lang="en-US" sz="1100" dirty="0">
                <a:latin typeface="Arial" panose="020B0604020202020204" pitchFamily="34" charset="0"/>
                <a:cs typeface="Arial" panose="020B0604020202020204" pitchFamily="34" charset="0"/>
              </a:rPr>
              <a:t>Holy angels, today we Will learn about the Goddess Nut from Egypt  that represents </a:t>
            </a:r>
          </a:p>
          <a:p>
            <a:pPr algn="ctr"/>
            <a:r>
              <a:rPr lang="en-US" sz="1100" dirty="0">
                <a:latin typeface="Arial" panose="020B0604020202020204" pitchFamily="34" charset="0"/>
                <a:cs typeface="Arial" panose="020B0604020202020204" pitchFamily="34" charset="0"/>
              </a:rPr>
              <a:t>another figure of Christ on Earth. Christ also reminds us of other biblical figures.</a:t>
            </a:r>
          </a:p>
          <a:p>
            <a:pPr algn="ctr"/>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The Egyptian story says that the Goddess “Nut” or “Nuit”, was to them the Mother of the gods and the Queen of the heavens. The Egyptians believed that the sky was a woman covered in stars. The Goddess Nut was the personification of </a:t>
            </a:r>
            <a:r>
              <a:rPr lang="en-US" sz="1100" u="sng" dirty="0">
                <a:latin typeface="Arial" panose="020B0604020202020204" pitchFamily="34" charset="0"/>
                <a:cs typeface="Arial" panose="020B0604020202020204" pitchFamily="34" charset="0"/>
              </a:rPr>
              <a:t>The Creative Divinity of the Universe</a:t>
            </a:r>
            <a:r>
              <a:rPr lang="en-US" sz="1100" dirty="0">
                <a:latin typeface="Arial" panose="020B0604020202020204" pitchFamily="34" charset="0"/>
                <a:cs typeface="Arial" panose="020B0604020202020204" pitchFamily="34" charset="0"/>
              </a:rPr>
              <a:t>. She was the Mother of all the heavenly bodies that entered through Her mouth and came out as if she had given birth to them, like stars. Some of the titles that they gave Nut were:</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Lady of All</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The One Who Sustains the Thousands of Souls</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The Protectress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The Great One who birthed the gods</a:t>
            </a:r>
          </a:p>
          <a:p>
            <a:endParaRPr lang="en-US" sz="800" i="1"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The Egyptians organized their gods in family groups, first in pairs, man and woman as representation for the ones that formed the Creation. Nut was a friend to the dead, a Maternal Guardian that helped the souls unite with Her. It is said that Nut made the dead, that approached Her, reborn to protect them. Then those would become stars within Her Body.</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Christ Lisbet has clarified that Egypt is a figure of the carnal mind and is figure of where Christ is taken from and resurrected by God the Father. When God speaks of Egypt, Israel, the Garden of Eden, etc. They are not referring to a physical place, instead they are spiritual figures. When They speak about death, it means dying to the carnal mind.</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In 2010, in the past dispensation, Christ Lisbet went to her gynecologist (a women’s doctor) for a medical procedure and while the doctor examined her he said that he had “never seen something like this before.” Our Mother asked if there was something wrong? He said he needed to bring in two other doctors to ask their opinion. Our Mother asked him what he saw and he answered that he saw many blue dots, like lights, on the walls of her uterus. Our Mother asked to see it and when She saw the screen she said that “It looked like the night sky full of stars”. The doctors couldn’t explain what they had seen.</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How beautiful brothers and sisters, how the signs follow Christ Lisbet. Not even the doctor could explain how our Mother could have lights like stars in Her womb. Christ has always been the same like it says in   Hebrews 13:8. That is why we can understand why the Egyptians believed in that the Sky was a Woman covered in stars. That identifies Christ Lisbet, </a:t>
            </a:r>
            <a:r>
              <a:rPr lang="en-US" sz="1100" u="sng" dirty="0">
                <a:latin typeface="Arial" panose="020B0604020202020204" pitchFamily="34" charset="0"/>
                <a:cs typeface="Arial" panose="020B0604020202020204" pitchFamily="34" charset="0"/>
              </a:rPr>
              <a:t>the only one that gives birth to children of the promise and with Her Word she makes us shine as her stars</a:t>
            </a:r>
            <a:r>
              <a:rPr lang="en-US" sz="1100" dirty="0">
                <a:latin typeface="Arial" panose="020B0604020202020204" pitchFamily="34" charset="0"/>
                <a:cs typeface="Arial" panose="020B0604020202020204" pitchFamily="34" charset="0"/>
              </a:rPr>
              <a:t>. We are those immortal children that God the Father Melquisedec engendered in God the Mother Christ Lisbet and She gives birth to the spiritual children to create Her descendants, Her strong people.  </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Genesis 26:4 and Job 38:7. All of this is fulfilled today because Christ is manifested and we are with Her like the stars in Her womb. </a:t>
            </a:r>
            <a:r>
              <a:rPr lang="en-US" sz="1100" u="sng" dirty="0">
                <a:latin typeface="Arial" panose="020B0604020202020204" pitchFamily="34" charset="0"/>
                <a:cs typeface="Arial" panose="020B0604020202020204" pitchFamily="34" charset="0"/>
              </a:rPr>
              <a:t>Christ Lisbet is the Lady of All, Sustains the Thousands of Souls, and the Protectress</a:t>
            </a:r>
            <a:r>
              <a:rPr lang="en-US" sz="1100" dirty="0">
                <a:latin typeface="Arial" panose="020B0604020202020204" pitchFamily="34" charset="0"/>
                <a:cs typeface="Arial" panose="020B0604020202020204" pitchFamily="34" charset="0"/>
              </a:rPr>
              <a:t>. Her Wisdom allows us be reborn from Her spiritual womb to be freed from physical death. </a:t>
            </a:r>
            <a:r>
              <a:rPr lang="en-US" sz="1100" u="sng" dirty="0">
                <a:latin typeface="Arial" panose="020B0604020202020204" pitchFamily="34" charset="0"/>
                <a:cs typeface="Arial" panose="020B0604020202020204" pitchFamily="34" charset="0"/>
              </a:rPr>
              <a:t>She is the Queen of Egypt because She reigns over the carnal mind</a:t>
            </a:r>
            <a:r>
              <a:rPr lang="en-US" sz="1100" dirty="0">
                <a:latin typeface="Arial" panose="020B0604020202020204" pitchFamily="34" charset="0"/>
                <a:cs typeface="Arial" panose="020B0604020202020204" pitchFamily="34" charset="0"/>
              </a:rPr>
              <a:t>.</a:t>
            </a:r>
          </a:p>
          <a:p>
            <a:endParaRPr lang="en-US" sz="800" dirty="0">
              <a:latin typeface="Arial" panose="020B0604020202020204" pitchFamily="34" charset="0"/>
              <a:cs typeface="Arial" panose="020B0604020202020204" pitchFamily="34" charset="0"/>
            </a:endParaRPr>
          </a:p>
          <a:p>
            <a:pPr algn="ctr"/>
            <a:r>
              <a:rPr lang="en-US" sz="1400" b="1" dirty="0">
                <a:solidFill>
                  <a:srgbClr val="FB9BE2"/>
                </a:solidFill>
                <a:latin typeface="Arial" panose="020B0604020202020204" pitchFamily="34" charset="0"/>
                <a:cs typeface="Arial" panose="020B0604020202020204" pitchFamily="34" charset="0"/>
              </a:rPr>
              <a:t>Thank you Christ Lisbet for taking me to die to the carnal mind and that way be alive for God and be able to enjoy Your eternity. Amen, Hallelujah!</a:t>
            </a:r>
            <a:endParaRPr lang="en-US" sz="1400" b="1" dirty="0">
              <a:solidFill>
                <a:srgbClr val="FB9BE2"/>
              </a:solidFill>
            </a:endParaRPr>
          </a:p>
        </p:txBody>
      </p:sp>
      <p:pic>
        <p:nvPicPr>
          <p:cNvPr id="18" name="Picture 17"/>
          <p:cNvPicPr/>
          <p:nvPr/>
        </p:nvPicPr>
        <p:blipFill>
          <a:blip r:embed="rId6" cstate="print">
            <a:extLst>
              <a:ext uri="{28A0092B-C50C-407E-A947-70E740481C1C}">
                <a14:useLocalDpi xmlns:a14="http://schemas.microsoft.com/office/drawing/2010/main" val="0"/>
              </a:ext>
            </a:extLst>
          </a:blip>
          <a:stretch>
            <a:fillRect/>
          </a:stretch>
        </p:blipFill>
        <p:spPr>
          <a:xfrm rot="2359831">
            <a:off x="6324071" y="1187473"/>
            <a:ext cx="470070" cy="576606"/>
          </a:xfrm>
          <a:prstGeom prst="rect">
            <a:avLst/>
          </a:prstGeom>
        </p:spPr>
      </p:pic>
      <p:pic>
        <p:nvPicPr>
          <p:cNvPr id="19" name="Picture 18"/>
          <p:cNvPicPr/>
          <p:nvPr/>
        </p:nvPicPr>
        <p:blipFill>
          <a:blip r:embed="rId7" cstate="print">
            <a:extLst>
              <a:ext uri="{28A0092B-C50C-407E-A947-70E740481C1C}">
                <a14:useLocalDpi xmlns:a14="http://schemas.microsoft.com/office/drawing/2010/main" val="0"/>
              </a:ext>
            </a:extLst>
          </a:blip>
          <a:stretch>
            <a:fillRect/>
          </a:stretch>
        </p:blipFill>
        <p:spPr>
          <a:xfrm>
            <a:off x="144016" y="1341999"/>
            <a:ext cx="332656" cy="493697"/>
          </a:xfrm>
          <a:prstGeom prst="rect">
            <a:avLst/>
          </a:prstGeom>
        </p:spPr>
      </p:pic>
      <p:pic>
        <p:nvPicPr>
          <p:cNvPr id="20" name="Picture 19"/>
          <p:cNvPicPr/>
          <p:nvPr/>
        </p:nvPicPr>
        <p:blipFill>
          <a:blip r:embed="rId8" cstate="print">
            <a:extLst>
              <a:ext uri="{28A0092B-C50C-407E-A947-70E740481C1C}">
                <a14:useLocalDpi xmlns:a14="http://schemas.microsoft.com/office/drawing/2010/main" val="0"/>
              </a:ext>
            </a:extLst>
          </a:blip>
          <a:stretch>
            <a:fillRect/>
          </a:stretch>
        </p:blipFill>
        <p:spPr>
          <a:xfrm>
            <a:off x="1" y="8748464"/>
            <a:ext cx="332656" cy="424540"/>
          </a:xfrm>
          <a:prstGeom prst="rect">
            <a:avLst/>
          </a:prstGeom>
        </p:spPr>
      </p:pic>
      <p:pic>
        <p:nvPicPr>
          <p:cNvPr id="22" name="Picture 21"/>
          <p:cNvPicPr/>
          <p:nvPr/>
        </p:nvPicPr>
        <p:blipFill>
          <a:blip r:embed="rId9" cstate="print">
            <a:extLst>
              <a:ext uri="{28A0092B-C50C-407E-A947-70E740481C1C}">
                <a14:useLocalDpi xmlns:a14="http://schemas.microsoft.com/office/drawing/2010/main" val="0"/>
              </a:ext>
            </a:extLst>
          </a:blip>
          <a:stretch>
            <a:fillRect/>
          </a:stretch>
        </p:blipFill>
        <p:spPr>
          <a:xfrm rot="2359831">
            <a:off x="6502852" y="8651592"/>
            <a:ext cx="318257" cy="474267"/>
          </a:xfrm>
          <a:prstGeom prst="rect">
            <a:avLst/>
          </a:prstGeom>
        </p:spPr>
      </p:pic>
      <p:pic>
        <p:nvPicPr>
          <p:cNvPr id="23" name="Picture 22"/>
          <p:cNvPicPr/>
          <p:nvPr/>
        </p:nvPicPr>
        <p:blipFill>
          <a:blip r:embed="rId10" cstate="print">
            <a:extLst>
              <a:ext uri="{28A0092B-C50C-407E-A947-70E740481C1C}">
                <a14:useLocalDpi xmlns:a14="http://schemas.microsoft.com/office/drawing/2010/main" val="0"/>
              </a:ext>
            </a:extLst>
          </a:blip>
          <a:stretch>
            <a:fillRect/>
          </a:stretch>
        </p:blipFill>
        <p:spPr>
          <a:xfrm>
            <a:off x="3573016" y="2627784"/>
            <a:ext cx="1384300" cy="741680"/>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6631" y="1574993"/>
            <a:ext cx="6567133" cy="6093976"/>
          </a:xfrm>
          <a:prstGeom prst="rect">
            <a:avLst/>
          </a:prstGeom>
          <a:noFill/>
        </p:spPr>
        <p:txBody>
          <a:bodyPr wrap="square" rtlCol="0">
            <a:spAutoFit/>
          </a:bodyPr>
          <a:lstStyle/>
          <a:p>
            <a:r>
              <a:rPr lang="es-CR" sz="1400" b="1" dirty="0" err="1">
                <a:latin typeface="Arial" panose="020B0604020202020204" pitchFamily="34" charset="0"/>
                <a:cs typeface="Arial" panose="020B0604020202020204" pitchFamily="34" charset="0"/>
              </a:rPr>
              <a:t>Instructions</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for</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the</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class</a:t>
            </a:r>
            <a:r>
              <a:rPr lang="es-CR" sz="1400" b="1" dirty="0">
                <a:latin typeface="Arial" panose="020B0604020202020204" pitchFamily="34" charset="0"/>
                <a:cs typeface="Arial" panose="020B0604020202020204" pitchFamily="34" charset="0"/>
              </a:rPr>
              <a:t>:</a:t>
            </a:r>
          </a:p>
          <a:p>
            <a:r>
              <a:rPr lang="es-CR"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for the younger children, make copies of pages 1 and 4 for the older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gives a brief introduction to the lesson and shares the following definition</a:t>
            </a:r>
            <a:r>
              <a:rPr lang="es-CR" sz="1200" dirty="0">
                <a:latin typeface="Arial" panose="020B0604020202020204" pitchFamily="34" charset="0"/>
                <a:cs typeface="Arial" panose="020B0604020202020204" pitchFamily="34" charset="0"/>
              </a:rPr>
              <a:t>:</a:t>
            </a:r>
          </a:p>
          <a:p>
            <a:r>
              <a:rPr lang="es-CR" sz="1200" dirty="0">
                <a:latin typeface="Arial" panose="020B0604020202020204" pitchFamily="34" charset="0"/>
                <a:cs typeface="Arial" panose="020B0604020202020204" pitchFamily="34" charset="0"/>
              </a:rPr>
              <a:t>      </a:t>
            </a:r>
            <a:r>
              <a:rPr lang="es-CR" sz="1200" b="1" u="sng" dirty="0">
                <a:latin typeface="Arial" panose="020B0604020202020204" pitchFamily="34" charset="0"/>
                <a:cs typeface="Arial" panose="020B0604020202020204" pitchFamily="34" charset="0"/>
              </a:rPr>
              <a:t>Maternal Guardian</a:t>
            </a:r>
            <a:r>
              <a:rPr lang="es-CR" sz="1200" dirty="0">
                <a:latin typeface="Arial" panose="020B0604020202020204" pitchFamily="34" charset="0"/>
                <a:cs typeface="Arial" panose="020B0604020202020204" pitchFamily="34" charset="0"/>
              </a:rPr>
              <a:t>: A </a:t>
            </a:r>
            <a:r>
              <a:rPr lang="es-CR" sz="1200" dirty="0" err="1">
                <a:latin typeface="Arial" panose="020B0604020202020204" pitchFamily="34" charset="0"/>
                <a:cs typeface="Arial" panose="020B0604020202020204" pitchFamily="34" charset="0"/>
              </a:rPr>
              <a:t>mother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that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takes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care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of</a:t>
            </a:r>
            <a:r>
              <a:rPr lang="es-CR" sz="1200" dirty="0">
                <a:latin typeface="Arial" panose="020B0604020202020204" pitchFamily="34" charset="0"/>
                <a:cs typeface="Arial" panose="020B0604020202020204" pitchFamily="34" charset="0"/>
              </a:rPr>
              <a:t> and </a:t>
            </a:r>
            <a:r>
              <a:rPr lang="es-CR" sz="1200" dirty="0" err="1">
                <a:latin typeface="Arial" panose="020B0604020202020204" pitchFamily="34" charset="0"/>
                <a:cs typeface="Arial" panose="020B0604020202020204" pitchFamily="34" charset="0"/>
              </a:rPr>
              <a:t>helps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children</a:t>
            </a:r>
            <a:r>
              <a:rPr lang="es-CR" sz="1200" dirty="0">
                <a:latin typeface="Arial" panose="020B0604020202020204" pitchFamily="34" charset="0"/>
                <a:cs typeface="Arial" panose="020B0604020202020204" pitchFamily="34" charset="0"/>
              </a:rPr>
              <a:t>.</a:t>
            </a:r>
          </a:p>
          <a:p>
            <a:r>
              <a:rPr lang="es-CR" sz="1200" b="1" dirty="0">
                <a:latin typeface="Arial" panose="020B0604020202020204" pitchFamily="34" charset="0"/>
                <a:cs typeface="Arial" panose="020B0604020202020204" pitchFamily="34" charset="0"/>
              </a:rPr>
              <a:t>      </a:t>
            </a:r>
            <a:r>
              <a:rPr lang="es-CR" sz="1200" b="1" u="sng" dirty="0">
                <a:latin typeface="Arial" panose="020B0604020202020204" pitchFamily="34" charset="0"/>
                <a:cs typeface="Arial" panose="020B0604020202020204" pitchFamily="34" charset="0"/>
              </a:rPr>
              <a:t>Medical </a:t>
            </a:r>
            <a:r>
              <a:rPr lang="es-CR" sz="1200" b="1" u="sng" dirty="0" err="1">
                <a:latin typeface="Arial" panose="020B0604020202020204" pitchFamily="34" charset="0"/>
                <a:cs typeface="Arial" panose="020B0604020202020204" pitchFamily="34" charset="0"/>
              </a:rPr>
              <a:t>Procedure</a:t>
            </a:r>
            <a:r>
              <a:rPr lang="es-CR" sz="1200" dirty="0">
                <a:latin typeface="Arial" panose="020B0604020202020204" pitchFamily="34" charset="0"/>
                <a:cs typeface="Arial" panose="020B0604020202020204" pitchFamily="34" charset="0"/>
              </a:rPr>
              <a:t>: A medical </a:t>
            </a:r>
            <a:r>
              <a:rPr lang="es-CR" sz="1200" dirty="0" err="1">
                <a:latin typeface="Arial" panose="020B0604020202020204" pitchFamily="34" charset="0"/>
                <a:cs typeface="Arial" panose="020B0604020202020204" pitchFamily="34" charset="0"/>
              </a:rPr>
              <a:t>exam</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operation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surgery</a:t>
            </a:r>
            <a:r>
              <a:rPr lang="es-CR" sz="1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children the following questions if you do not have access to the video</a:t>
            </a:r>
            <a:r>
              <a:rPr lang="es-CR" sz="1200" dirty="0">
                <a:latin typeface="Arial" panose="020B0604020202020204" pitchFamily="34" charset="0"/>
                <a:cs typeface="Arial" panose="020B0604020202020204" pitchFamily="34" charset="0"/>
              </a:rPr>
              <a:t>: </a:t>
            </a:r>
            <a:endParaRPr lang="es-CR" sz="1200" dirty="0">
              <a:solidFill>
                <a:srgbClr val="F26A1E"/>
              </a:solidFill>
              <a:latin typeface="Arial" panose="020B0604020202020204" pitchFamily="34" charset="0"/>
              <a:cs typeface="Arial" panose="020B0604020202020204" pitchFamily="34" charset="0"/>
            </a:endParaRPr>
          </a:p>
          <a:p>
            <a:pPr marL="631825" indent="-342900">
              <a:buFont typeface="+mj-lt"/>
              <a:buAutoNum type="arabicPeriod"/>
            </a:pPr>
            <a:r>
              <a:rPr lang="en-US" sz="1200" dirty="0">
                <a:latin typeface="Arial" panose="020B0604020202020204" pitchFamily="34" charset="0"/>
                <a:cs typeface="Arial" panose="020B0604020202020204" pitchFamily="34" charset="0"/>
              </a:rPr>
              <a:t>Who was Nut for the </a:t>
            </a:r>
            <a:r>
              <a:rPr lang="en-US" sz="1200" dirty="0" err="1">
                <a:latin typeface="Arial" panose="020B0604020202020204" pitchFamily="34" charset="0"/>
                <a:cs typeface="Arial" panose="020B0604020202020204" pitchFamily="34" charset="0"/>
              </a:rPr>
              <a:t>egyptians</a:t>
            </a:r>
            <a:r>
              <a:rPr lang="en-US" sz="1200" dirty="0">
                <a:latin typeface="Arial" panose="020B0604020202020204" pitchFamily="34" charset="0"/>
                <a:cs typeface="Arial" panose="020B0604020202020204" pitchFamily="34" charset="0"/>
              </a:rPr>
              <a:t>? </a:t>
            </a:r>
            <a:r>
              <a:rPr lang="en-US" sz="1200" dirty="0">
                <a:solidFill>
                  <a:srgbClr val="FF0066"/>
                </a:solidFill>
                <a:latin typeface="Arial" panose="020B0604020202020204" pitchFamily="34" charset="0"/>
                <a:cs typeface="Arial" panose="020B0604020202020204" pitchFamily="34" charset="0"/>
              </a:rPr>
              <a:t>The Mother of the gods and the Queen of the Heavens. </a:t>
            </a:r>
          </a:p>
          <a:p>
            <a:pPr marL="631825" indent="-342900">
              <a:buFont typeface="+mj-lt"/>
              <a:buAutoNum type="arabicPeriod"/>
            </a:pPr>
            <a:r>
              <a:rPr lang="en-US" sz="1200" dirty="0">
                <a:latin typeface="Arial" panose="020B0604020202020204" pitchFamily="34" charset="0"/>
                <a:cs typeface="Arial" panose="020B0604020202020204" pitchFamily="34" charset="0"/>
              </a:rPr>
              <a:t>What did the </a:t>
            </a:r>
            <a:r>
              <a:rPr lang="en-US" sz="1200" dirty="0" err="1">
                <a:latin typeface="Arial" panose="020B0604020202020204" pitchFamily="34" charset="0"/>
                <a:cs typeface="Arial" panose="020B0604020202020204" pitchFamily="34" charset="0"/>
              </a:rPr>
              <a:t>egyptians</a:t>
            </a:r>
            <a:r>
              <a:rPr lang="en-US" sz="1200" dirty="0">
                <a:latin typeface="Arial" panose="020B0604020202020204" pitchFamily="34" charset="0"/>
                <a:cs typeface="Arial" panose="020B0604020202020204" pitchFamily="34" charset="0"/>
              </a:rPr>
              <a:t> believe was the Sky? </a:t>
            </a:r>
            <a:r>
              <a:rPr lang="en-US" sz="1200" dirty="0">
                <a:solidFill>
                  <a:srgbClr val="FF0066"/>
                </a:solidFill>
                <a:latin typeface="Arial" panose="020B0604020202020204" pitchFamily="34" charset="0"/>
                <a:cs typeface="Arial" panose="020B0604020202020204" pitchFamily="34" charset="0"/>
              </a:rPr>
              <a:t>They believed the Sky was a woman covered in stars.</a:t>
            </a:r>
          </a:p>
          <a:p>
            <a:pPr marL="631825" indent="-342900">
              <a:buFont typeface="+mj-lt"/>
              <a:buAutoNum type="arabicPeriod"/>
            </a:pPr>
            <a:r>
              <a:rPr lang="en-US" sz="1200" dirty="0">
                <a:latin typeface="Arial" panose="020B0604020202020204" pitchFamily="34" charset="0"/>
                <a:cs typeface="Arial" panose="020B0604020202020204" pitchFamily="34" charset="0"/>
              </a:rPr>
              <a:t>How are Nut and Christ Lisbet alike? </a:t>
            </a:r>
            <a:r>
              <a:rPr lang="en-US" sz="1200" dirty="0">
                <a:solidFill>
                  <a:srgbClr val="FF0066"/>
                </a:solidFill>
                <a:latin typeface="Arial" panose="020B0604020202020204" pitchFamily="34" charset="0"/>
                <a:cs typeface="Arial" panose="020B0604020202020204" pitchFamily="34" charset="0"/>
              </a:rPr>
              <a:t>Nut means heaven and Christ Lisbet is God’s Heaven. Mother of spiritual children, Her stars. They have seen both of them as Lady of All, The One Who Sustains the Thousands of Souls, and the Protectress. Nut was the Queen of Egypt and Christ Lisbet is the Queen of Egypt because she reign over the carnal mind.</a:t>
            </a: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 should motivate the children to answer the questions while the timer is on the screen</a:t>
            </a:r>
            <a:r>
              <a:rPr lang="es-CR" altLang="es-MX" sz="1200" dirty="0">
                <a:latin typeface="Arial" panose="020B0604020202020204" pitchFamily="34" charset="0"/>
                <a:cs typeface="Arial" panose="020B0604020202020204" pitchFamily="34" charset="0"/>
              </a:rPr>
              <a:t>.</a:t>
            </a:r>
          </a:p>
          <a:p>
            <a:endParaRPr lang="es-CR" sz="1400" b="1"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Activity</a:t>
            </a:r>
            <a:r>
              <a:rPr lang="es-CR" sz="1400" b="1" dirty="0">
                <a:latin typeface="Arial" panose="020B0604020202020204" pitchFamily="34" charset="0"/>
                <a:cs typeface="Arial" panose="020B0604020202020204" pitchFamily="34" charset="0"/>
              </a:rPr>
              <a:t>: </a:t>
            </a:r>
            <a:r>
              <a:rPr lang="es-CR" sz="1200" b="1" dirty="0" err="1">
                <a:latin typeface="Arial" panose="020B0604020202020204" pitchFamily="34" charset="0"/>
                <a:cs typeface="Arial" panose="020B0604020202020204" pitchFamily="34" charset="0"/>
              </a:rPr>
              <a:t>Christ</a:t>
            </a:r>
            <a:r>
              <a:rPr lang="es-CR" sz="1200" b="1" dirty="0">
                <a:latin typeface="Arial" panose="020B0604020202020204" pitchFamily="34" charset="0"/>
                <a:cs typeface="Arial" panose="020B0604020202020204" pitchFamily="34" charset="0"/>
              </a:rPr>
              <a:t> Lisbet </a:t>
            </a:r>
            <a:r>
              <a:rPr lang="es-CR" sz="1200" b="1" dirty="0" err="1">
                <a:latin typeface="Arial" panose="020B0604020202020204" pitchFamily="34" charset="0"/>
                <a:cs typeface="Arial" panose="020B0604020202020204" pitchFamily="34" charset="0"/>
              </a:rPr>
              <a:t>is</a:t>
            </a:r>
            <a:r>
              <a:rPr lang="es-CR" sz="1200" b="1" dirty="0">
                <a:latin typeface="Arial" panose="020B0604020202020204" pitchFamily="34" charset="0"/>
                <a:cs typeface="Arial" panose="020B0604020202020204" pitchFamily="34" charset="0"/>
              </a:rPr>
              <a:t> True Love</a:t>
            </a:r>
            <a:endParaRPr lang="es-CR" sz="1200" dirty="0">
              <a:latin typeface="Arial" panose="020B0604020202020204" pitchFamily="34" charset="0"/>
              <a:cs typeface="Arial" panose="020B0604020202020204" pitchFamily="34" charset="0"/>
            </a:endParaRPr>
          </a:p>
          <a:p>
            <a:pPr marL="0" lvl="1"/>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children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will</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create</a:t>
            </a:r>
            <a:r>
              <a:rPr lang="es-CR" sz="1200" dirty="0">
                <a:latin typeface="Arial" panose="020B0604020202020204" pitchFamily="34" charset="0"/>
                <a:cs typeface="Arial" panose="020B0604020202020204" pitchFamily="34" charset="0"/>
              </a:rPr>
              <a:t> a </a:t>
            </a:r>
            <a:r>
              <a:rPr lang="es-CR" sz="1200" dirty="0" err="1">
                <a:latin typeface="Arial" panose="020B0604020202020204" pitchFamily="34" charset="0"/>
                <a:cs typeface="Arial" panose="020B0604020202020204" pitchFamily="34" charset="0"/>
              </a:rPr>
              <a:t>scenery</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of</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night’s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stars</a:t>
            </a:r>
            <a:r>
              <a:rPr lang="es-CR" sz="1200" dirty="0">
                <a:latin typeface="Arial" panose="020B0604020202020204" pitchFamily="34" charset="0"/>
                <a:cs typeface="Arial" panose="020B0604020202020204" pitchFamily="34" charset="0"/>
              </a:rPr>
              <a:t>. Just </a:t>
            </a:r>
            <a:r>
              <a:rPr lang="es-CR" sz="1200" dirty="0" err="1">
                <a:latin typeface="Arial" panose="020B0604020202020204" pitchFamily="34" charset="0"/>
                <a:cs typeface="Arial" panose="020B0604020202020204" pitchFamily="34" charset="0"/>
              </a:rPr>
              <a:t>like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our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Mother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saw</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it</a:t>
            </a:r>
            <a:r>
              <a:rPr lang="es-CR" sz="1200" dirty="0">
                <a:latin typeface="Arial" panose="020B0604020202020204" pitchFamily="34" charset="0"/>
                <a:cs typeface="Arial" panose="020B0604020202020204" pitchFamily="34" charset="0"/>
              </a:rPr>
              <a:t>.</a:t>
            </a:r>
          </a:p>
          <a:p>
            <a:pPr marL="0" lvl="1"/>
            <a:r>
              <a:rPr lang="es-CR" sz="1200" dirty="0" err="1">
                <a:latin typeface="Arial" panose="020B0604020202020204" pitchFamily="34" charset="0"/>
                <a:cs typeface="Arial" panose="020B0604020202020204" pitchFamily="34" charset="0"/>
              </a:rPr>
              <a:t>If</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children</a:t>
            </a:r>
            <a:r>
              <a:rPr lang="es-CR" sz="1200" dirty="0">
                <a:latin typeface="Arial" panose="020B0604020202020204" pitchFamily="34" charset="0"/>
                <a:cs typeface="Arial" panose="020B0604020202020204" pitchFamily="34" charset="0"/>
              </a:rPr>
              <a:t> are </a:t>
            </a:r>
            <a:r>
              <a:rPr lang="es-CR" sz="1200" dirty="0" err="1">
                <a:latin typeface="Arial" panose="020B0604020202020204" pitchFamily="34" charset="0"/>
                <a:cs typeface="Arial" panose="020B0604020202020204" pitchFamily="34" charset="0"/>
              </a:rPr>
              <a:t>too</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young</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they</a:t>
            </a:r>
            <a:r>
              <a:rPr lang="es-CR" sz="1200" dirty="0">
                <a:latin typeface="Arial" panose="020B0604020202020204" pitchFamily="34" charset="0"/>
                <a:cs typeface="Arial" panose="020B0604020202020204" pitchFamily="34" charset="0"/>
              </a:rPr>
              <a:t> can use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cutouts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from</a:t>
            </a:r>
            <a:r>
              <a:rPr lang="es-CR" sz="1200" dirty="0">
                <a:latin typeface="Arial" panose="020B0604020202020204" pitchFamily="34" charset="0"/>
                <a:cs typeface="Arial" panose="020B0604020202020204" pitchFamily="34" charset="0"/>
              </a:rPr>
              <a:t> page 3 </a:t>
            </a:r>
            <a:r>
              <a:rPr lang="es-CR" sz="1200" dirty="0" err="1">
                <a:latin typeface="Arial" panose="020B0604020202020204" pitchFamily="34" charset="0"/>
                <a:cs typeface="Arial" panose="020B0604020202020204" pitchFamily="34" charset="0"/>
              </a:rPr>
              <a:t>to</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make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scenery</a:t>
            </a:r>
            <a:r>
              <a:rPr lang="es-CR" sz="1200" dirty="0">
                <a:latin typeface="Arial" panose="020B0604020202020204" pitchFamily="34" charset="0"/>
                <a:cs typeface="Arial" panose="020B0604020202020204" pitchFamily="34" charset="0"/>
              </a:rPr>
              <a:t>.</a:t>
            </a:r>
          </a:p>
          <a:p>
            <a:pPr marL="171450" lvl="1" indent="-171450">
              <a:buFont typeface="Arial" panose="020B0604020202020204" pitchFamily="34" charset="0"/>
              <a:buChar char="•"/>
            </a:pPr>
            <a:r>
              <a:rPr lang="es-CR" sz="1200" dirty="0" err="1">
                <a:latin typeface="Arial" panose="020B0604020202020204" pitchFamily="34" charset="0"/>
                <a:cs typeface="Arial" panose="020B0604020202020204" pitchFamily="34" charset="0"/>
              </a:rPr>
              <a:t>Cut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out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stars</a:t>
            </a:r>
            <a:r>
              <a:rPr lang="es-CR" sz="1200" dirty="0">
                <a:latin typeface="Arial" panose="020B0604020202020204" pitchFamily="34" charset="0"/>
                <a:cs typeface="Arial" panose="020B0604020202020204" pitchFamily="34" charset="0"/>
              </a:rPr>
              <a:t> and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moon</a:t>
            </a:r>
            <a:r>
              <a:rPr lang="es-CR" sz="1200" dirty="0">
                <a:latin typeface="Arial" panose="020B0604020202020204" pitchFamily="34" charset="0"/>
                <a:cs typeface="Arial" panose="020B0604020202020204" pitchFamily="34" charset="0"/>
              </a:rPr>
              <a:t> and </a:t>
            </a:r>
            <a:r>
              <a:rPr lang="es-CR" sz="1200" dirty="0" err="1">
                <a:latin typeface="Arial" panose="020B0604020202020204" pitchFamily="34" charset="0"/>
                <a:cs typeface="Arial" panose="020B0604020202020204" pitchFamily="34" charset="0"/>
              </a:rPr>
              <a:t>glue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it</a:t>
            </a:r>
            <a:r>
              <a:rPr lang="es-CR" sz="1200" dirty="0">
                <a:latin typeface="Arial" panose="020B0604020202020204" pitchFamily="34" charset="0"/>
                <a:cs typeface="Arial" panose="020B0604020202020204" pitchFamily="34" charset="0"/>
              </a:rPr>
              <a:t> onto </a:t>
            </a:r>
            <a:r>
              <a:rPr lang="es-CR" sz="1200" dirty="0" err="1">
                <a:latin typeface="Arial" panose="020B0604020202020204" pitchFamily="34" charset="0"/>
                <a:cs typeface="Arial" panose="020B0604020202020204" pitchFamily="34" charset="0"/>
              </a:rPr>
              <a:t>construction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paper</a:t>
            </a:r>
            <a:r>
              <a:rPr lang="es-CR" sz="1200" dirty="0">
                <a:latin typeface="Arial" panose="020B0604020202020204" pitchFamily="34" charset="0"/>
                <a:cs typeface="Arial" panose="020B0604020202020204" pitchFamily="34" charset="0"/>
              </a:rPr>
              <a:t>. </a:t>
            </a:r>
          </a:p>
          <a:p>
            <a:pPr marL="171450" lvl="1" indent="-171450">
              <a:buFont typeface="Arial" panose="020B0604020202020204" pitchFamily="34" charset="0"/>
              <a:buChar char="•"/>
            </a:pPr>
            <a:r>
              <a:rPr lang="es-CR" sz="1200" dirty="0" err="1">
                <a:latin typeface="Arial" panose="020B0604020202020204" pitchFamily="34" charset="0"/>
                <a:cs typeface="Arial" panose="020B0604020202020204" pitchFamily="34" charset="0"/>
              </a:rPr>
              <a:t>You</a:t>
            </a:r>
            <a:r>
              <a:rPr lang="es-CR" sz="1200" dirty="0">
                <a:latin typeface="Arial" panose="020B0604020202020204" pitchFamily="34" charset="0"/>
                <a:cs typeface="Arial" panose="020B0604020202020204" pitchFamily="34" charset="0"/>
              </a:rPr>
              <a:t> can </a:t>
            </a:r>
            <a:r>
              <a:rPr lang="es-CR" sz="1200" dirty="0" err="1">
                <a:latin typeface="Arial" panose="020B0604020202020204" pitchFamily="34" charset="0"/>
                <a:cs typeface="Arial" panose="020B0604020202020204" pitchFamily="34" charset="0"/>
              </a:rPr>
              <a:t>cutout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super </a:t>
            </a:r>
            <a:r>
              <a:rPr lang="es-CR" sz="1200" dirty="0" err="1">
                <a:latin typeface="Arial" panose="020B0604020202020204" pitchFamily="34" charset="0"/>
                <a:cs typeface="Arial" panose="020B0604020202020204" pitchFamily="34" charset="0"/>
              </a:rPr>
              <a:t>hero</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Christ</a:t>
            </a:r>
            <a:r>
              <a:rPr lang="es-CR" sz="1200" dirty="0">
                <a:latin typeface="Arial" panose="020B0604020202020204" pitchFamily="34" charset="0"/>
                <a:cs typeface="Arial" panose="020B0604020202020204" pitchFamily="34" charset="0"/>
              </a:rPr>
              <a:t> Lisbet and </a:t>
            </a:r>
            <a:r>
              <a:rPr lang="es-CR" sz="1200" dirty="0" err="1">
                <a:latin typeface="Arial" panose="020B0604020202020204" pitchFamily="34" charset="0"/>
                <a:cs typeface="Arial" panose="020B0604020202020204" pitchFamily="34" charset="0"/>
              </a:rPr>
              <a:t>glue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to</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your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scenery</a:t>
            </a:r>
            <a:r>
              <a:rPr lang="es-CR" sz="1200" dirty="0">
                <a:latin typeface="Arial" panose="020B0604020202020204" pitchFamily="34" charset="0"/>
                <a:cs typeface="Arial" panose="020B0604020202020204" pitchFamily="34" charset="0"/>
              </a:rPr>
              <a:t>. </a:t>
            </a:r>
          </a:p>
          <a:p>
            <a:pPr marL="0" lvl="1"/>
            <a:r>
              <a:rPr lang="es-CR" sz="1400" dirty="0">
                <a:latin typeface="Arial" panose="020B0604020202020204" pitchFamily="34" charset="0"/>
                <a:cs typeface="Arial" panose="020B0604020202020204" pitchFamily="34" charset="0"/>
              </a:rPr>
              <a:t>	</a:t>
            </a:r>
          </a:p>
          <a:p>
            <a:pPr marL="0" lvl="1"/>
            <a:r>
              <a:rPr lang="es-CR" sz="1400" b="1" dirty="0" err="1">
                <a:latin typeface="Arial" panose="020B0604020202020204" pitchFamily="34" charset="0"/>
                <a:cs typeface="Arial" panose="020B0604020202020204" pitchFamily="34" charset="0"/>
              </a:rPr>
              <a:t>Materials</a:t>
            </a:r>
            <a:r>
              <a:rPr lang="es-CR" sz="1400" dirty="0">
                <a:latin typeface="Arial" panose="020B0604020202020204" pitchFamily="34" charset="0"/>
                <a:cs typeface="Arial" panose="020B0604020202020204" pitchFamily="34" charset="0"/>
              </a:rPr>
              <a:t>:		</a:t>
            </a:r>
            <a:endParaRPr lang="es-CR" sz="10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200" dirty="0" err="1">
                <a:latin typeface="Arial" panose="020B0604020202020204" pitchFamily="34" charset="0"/>
                <a:cs typeface="Arial" panose="020B0604020202020204" pitchFamily="34" charset="0"/>
              </a:rPr>
              <a:t>Crayons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colored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pencils</a:t>
            </a:r>
            <a:endParaRPr lang="es-CR"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Blue </a:t>
            </a:r>
            <a:r>
              <a:rPr lang="es-CR" sz="1200" dirty="0" err="1">
                <a:latin typeface="Arial" panose="020B0604020202020204" pitchFamily="34" charset="0"/>
                <a:cs typeface="Arial" panose="020B0604020202020204" pitchFamily="34" charset="0"/>
              </a:rPr>
              <a:t>construction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paper</a:t>
            </a:r>
            <a:endParaRPr lang="es-CR"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200" dirty="0" err="1">
                <a:latin typeface="Arial" panose="020B0604020202020204" pitchFamily="34" charset="0"/>
                <a:cs typeface="Arial" panose="020B0604020202020204" pitchFamily="34" charset="0"/>
              </a:rPr>
              <a:t>Scissors</a:t>
            </a:r>
            <a:endParaRPr lang="es-CR"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200" dirty="0" err="1">
                <a:latin typeface="Arial" panose="020B0604020202020204" pitchFamily="34" charset="0"/>
                <a:cs typeface="Arial" panose="020B0604020202020204" pitchFamily="34" charset="0"/>
              </a:rPr>
              <a:t>Glue</a:t>
            </a:r>
            <a:r>
              <a:rPr lang="es-CR" sz="1400" dirty="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1763751" y="1231899"/>
            <a:ext cx="3330498"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8" name="Picture 2">
            <a:extLst>
              <a:ext uri="{FF2B5EF4-FFF2-40B4-BE49-F238E27FC236}">
                <a16:creationId xmlns:a16="http://schemas.microsoft.com/office/drawing/2014/main" id="{04455E5E-B3EC-42BB-BF51-F173F00A6977}"/>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16632" y="33434"/>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A1D20BF7-D6A9-40B3-8790-147E1173AEFC}"/>
              </a:ext>
            </a:extLst>
          </p:cNvPr>
          <p:cNvSpPr/>
          <p:nvPr/>
        </p:nvSpPr>
        <p:spPr>
          <a:xfrm>
            <a:off x="845458" y="715506"/>
            <a:ext cx="5455115"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289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Goddess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Nut</a:t>
            </a:r>
            <a:r>
              <a:rPr lang="es-CR" altLang="es-MX" sz="2000" b="1" u="sng" dirty="0">
                <a:latin typeface="Chaparral Pro Light" panose="02060403030505090203" pitchFamily="18" charset="0"/>
              </a:rPr>
              <a:t> &amp;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a:extLst>
              <a:ext uri="{FF2B5EF4-FFF2-40B4-BE49-F238E27FC236}">
                <a16:creationId xmlns:a16="http://schemas.microsoft.com/office/drawing/2014/main" id="{0E48835B-D4B6-4735-AAD1-65E0BD506279}"/>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16632" y="70621"/>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rot="2354105">
            <a:off x="3346729" y="2153967"/>
            <a:ext cx="933564" cy="635050"/>
          </a:xfrm>
          <a:prstGeom prst="rect">
            <a:avLst/>
          </a:prstGeom>
          <a:solidFill>
            <a:schemeClr val="bg1"/>
          </a:solidFill>
        </p:spPr>
        <p:txBody>
          <a:bodyPr wrap="square" rtlCol="0">
            <a:spAutoFit/>
          </a:bodyPr>
          <a:lstStyle/>
          <a:p>
            <a:endParaRPr lang="en-US" dirty="0"/>
          </a:p>
        </p:txBody>
      </p:sp>
      <p:pic>
        <p:nvPicPr>
          <p:cNvPr id="17" name="Picture 16"/>
          <p:cNvPicPr/>
          <p:nvPr/>
        </p:nvPicPr>
        <p:blipFill>
          <a:blip r:embed="rId5" cstate="print">
            <a:biLevel thresh="50000"/>
            <a:extLst>
              <a:ext uri="{28A0092B-C50C-407E-A947-70E740481C1C}">
                <a14:useLocalDpi xmlns:a14="http://schemas.microsoft.com/office/drawing/2010/main" val="0"/>
              </a:ext>
            </a:extLst>
          </a:blip>
          <a:stretch>
            <a:fillRect/>
          </a:stretch>
        </p:blipFill>
        <p:spPr>
          <a:xfrm>
            <a:off x="25355" y="1169299"/>
            <a:ext cx="2379129" cy="3193784"/>
          </a:xfrm>
          <a:prstGeom prst="rect">
            <a:avLst/>
          </a:prstGeom>
        </p:spPr>
      </p:pic>
      <p:pic>
        <p:nvPicPr>
          <p:cNvPr id="18" name="Picture 17"/>
          <p:cNvPicPr/>
          <p:nvPr/>
        </p:nvPicPr>
        <p:blipFill>
          <a:blip r:embed="rId6" cstate="print">
            <a:extLst>
              <a:ext uri="{28A0092B-C50C-407E-A947-70E740481C1C}">
                <a14:useLocalDpi xmlns:a14="http://schemas.microsoft.com/office/drawing/2010/main" val="0"/>
              </a:ext>
            </a:extLst>
          </a:blip>
          <a:stretch>
            <a:fillRect/>
          </a:stretch>
        </p:blipFill>
        <p:spPr>
          <a:xfrm rot="6519988">
            <a:off x="1860024" y="4415429"/>
            <a:ext cx="1494059" cy="1408388"/>
          </a:xfrm>
          <a:prstGeom prst="rect">
            <a:avLst/>
          </a:prstGeom>
        </p:spPr>
      </p:pic>
      <p:pic>
        <p:nvPicPr>
          <p:cNvPr id="23" name="Picture 22"/>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2097044" y="1148240"/>
            <a:ext cx="1545910" cy="1698567"/>
          </a:xfrm>
          <a:prstGeom prst="rect">
            <a:avLst/>
          </a:prstGeom>
        </p:spPr>
      </p:pic>
      <p:pic>
        <p:nvPicPr>
          <p:cNvPr id="25" name="Picture 24"/>
          <p:cNvPicPr/>
          <p:nvPr/>
        </p:nvPicPr>
        <p:blipFill>
          <a:blip r:embed="rId8" cstate="print">
            <a:biLevel thresh="50000"/>
            <a:extLst>
              <a:ext uri="{28A0092B-C50C-407E-A947-70E740481C1C}">
                <a14:useLocalDpi xmlns:a14="http://schemas.microsoft.com/office/drawing/2010/main" val="0"/>
              </a:ext>
            </a:extLst>
          </a:blip>
          <a:stretch>
            <a:fillRect/>
          </a:stretch>
        </p:blipFill>
        <p:spPr>
          <a:xfrm>
            <a:off x="5262073" y="1381913"/>
            <a:ext cx="1606592" cy="1622163"/>
          </a:xfrm>
          <a:prstGeom prst="rect">
            <a:avLst/>
          </a:prstGeom>
        </p:spPr>
      </p:pic>
      <p:pic>
        <p:nvPicPr>
          <p:cNvPr id="26" name="Picture 25"/>
          <p:cNvPicPr/>
          <p:nvPr/>
        </p:nvPicPr>
        <p:blipFill>
          <a:blip r:embed="rId6" cstate="print">
            <a:extLst>
              <a:ext uri="{28A0092B-C50C-407E-A947-70E740481C1C}">
                <a14:useLocalDpi xmlns:a14="http://schemas.microsoft.com/office/drawing/2010/main" val="0"/>
              </a:ext>
            </a:extLst>
          </a:blip>
          <a:stretch>
            <a:fillRect/>
          </a:stretch>
        </p:blipFill>
        <p:spPr>
          <a:xfrm rot="6519988">
            <a:off x="1893684" y="6073625"/>
            <a:ext cx="1494059" cy="1408388"/>
          </a:xfrm>
          <a:prstGeom prst="rect">
            <a:avLst/>
          </a:prstGeom>
        </p:spPr>
      </p:pic>
      <p:pic>
        <p:nvPicPr>
          <p:cNvPr id="27" name="Picture 26"/>
          <p:cNvPicPr/>
          <p:nvPr/>
        </p:nvPicPr>
        <p:blipFill>
          <a:blip r:embed="rId6" cstate="print">
            <a:extLst>
              <a:ext uri="{28A0092B-C50C-407E-A947-70E740481C1C}">
                <a14:useLocalDpi xmlns:a14="http://schemas.microsoft.com/office/drawing/2010/main" val="0"/>
              </a:ext>
            </a:extLst>
          </a:blip>
          <a:stretch>
            <a:fillRect/>
          </a:stretch>
        </p:blipFill>
        <p:spPr>
          <a:xfrm rot="6519988">
            <a:off x="159215" y="4534370"/>
            <a:ext cx="1494059" cy="1408388"/>
          </a:xfrm>
          <a:prstGeom prst="rect">
            <a:avLst/>
          </a:prstGeom>
        </p:spPr>
      </p:pic>
      <p:pic>
        <p:nvPicPr>
          <p:cNvPr id="28" name="Picture 27"/>
          <p:cNvPicPr/>
          <p:nvPr/>
        </p:nvPicPr>
        <p:blipFill>
          <a:blip r:embed="rId6" cstate="print">
            <a:extLst>
              <a:ext uri="{28A0092B-C50C-407E-A947-70E740481C1C}">
                <a14:useLocalDpi xmlns:a14="http://schemas.microsoft.com/office/drawing/2010/main" val="0"/>
              </a:ext>
            </a:extLst>
          </a:blip>
          <a:stretch>
            <a:fillRect/>
          </a:stretch>
        </p:blipFill>
        <p:spPr>
          <a:xfrm rot="6519988">
            <a:off x="1893685" y="7681244"/>
            <a:ext cx="1494059" cy="1408388"/>
          </a:xfrm>
          <a:prstGeom prst="rect">
            <a:avLst/>
          </a:prstGeom>
        </p:spPr>
      </p:pic>
      <p:pic>
        <p:nvPicPr>
          <p:cNvPr id="29" name="Picture 28"/>
          <p:cNvPicPr/>
          <p:nvPr/>
        </p:nvPicPr>
        <p:blipFill>
          <a:blip r:embed="rId8" cstate="print">
            <a:biLevel thresh="50000"/>
            <a:extLst>
              <a:ext uri="{28A0092B-C50C-407E-A947-70E740481C1C}">
                <a14:useLocalDpi xmlns:a14="http://schemas.microsoft.com/office/drawing/2010/main" val="0"/>
              </a:ext>
            </a:extLst>
          </a:blip>
          <a:stretch>
            <a:fillRect/>
          </a:stretch>
        </p:blipFill>
        <p:spPr>
          <a:xfrm>
            <a:off x="2796313" y="2967370"/>
            <a:ext cx="1606592" cy="1622163"/>
          </a:xfrm>
          <a:prstGeom prst="rect">
            <a:avLst/>
          </a:prstGeom>
        </p:spPr>
      </p:pic>
      <p:pic>
        <p:nvPicPr>
          <p:cNvPr id="30" name="Picture 29"/>
          <p:cNvPicPr/>
          <p:nvPr/>
        </p:nvPicPr>
        <p:blipFill>
          <a:blip r:embed="rId8" cstate="print">
            <a:biLevel thresh="50000"/>
            <a:extLst>
              <a:ext uri="{28A0092B-C50C-407E-A947-70E740481C1C}">
                <a14:useLocalDpi xmlns:a14="http://schemas.microsoft.com/office/drawing/2010/main" val="0"/>
              </a:ext>
            </a:extLst>
          </a:blip>
          <a:stretch>
            <a:fillRect/>
          </a:stretch>
        </p:blipFill>
        <p:spPr>
          <a:xfrm>
            <a:off x="4583432" y="3033359"/>
            <a:ext cx="1606592" cy="1622163"/>
          </a:xfrm>
          <a:prstGeom prst="rect">
            <a:avLst/>
          </a:prstGeom>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89040" y="5119623"/>
            <a:ext cx="3031661" cy="3980276"/>
          </a:xfrm>
          <a:prstGeom prst="rect">
            <a:avLst/>
          </a:prstGeom>
        </p:spPr>
      </p:pic>
      <p:pic>
        <p:nvPicPr>
          <p:cNvPr id="31" name="Picture 30"/>
          <p:cNvPicPr/>
          <p:nvPr/>
        </p:nvPicPr>
        <p:blipFill>
          <a:blip r:embed="rId8" cstate="print">
            <a:biLevel thresh="50000"/>
            <a:extLst>
              <a:ext uri="{28A0092B-C50C-407E-A947-70E740481C1C}">
                <a14:useLocalDpi xmlns:a14="http://schemas.microsoft.com/office/drawing/2010/main" val="0"/>
              </a:ext>
            </a:extLst>
          </a:blip>
          <a:stretch>
            <a:fillRect/>
          </a:stretch>
        </p:blipFill>
        <p:spPr>
          <a:xfrm>
            <a:off x="3642954" y="1389219"/>
            <a:ext cx="1606592" cy="1622163"/>
          </a:xfrm>
          <a:prstGeom prst="rect">
            <a:avLst/>
          </a:prstGeom>
        </p:spPr>
      </p:pic>
      <p:pic>
        <p:nvPicPr>
          <p:cNvPr id="32" name="Picture 31"/>
          <p:cNvPicPr/>
          <p:nvPr/>
        </p:nvPicPr>
        <p:blipFill>
          <a:blip r:embed="rId6" cstate="print">
            <a:extLst>
              <a:ext uri="{28A0092B-C50C-407E-A947-70E740481C1C}">
                <a14:useLocalDpi xmlns:a14="http://schemas.microsoft.com/office/drawing/2010/main" val="0"/>
              </a:ext>
            </a:extLst>
          </a:blip>
          <a:stretch>
            <a:fillRect/>
          </a:stretch>
        </p:blipFill>
        <p:spPr>
          <a:xfrm rot="6519988">
            <a:off x="159214" y="6096886"/>
            <a:ext cx="1494059" cy="1408388"/>
          </a:xfrm>
          <a:prstGeom prst="rect">
            <a:avLst/>
          </a:prstGeom>
        </p:spPr>
      </p:pic>
      <p:pic>
        <p:nvPicPr>
          <p:cNvPr id="33" name="Picture 32"/>
          <p:cNvPicPr/>
          <p:nvPr/>
        </p:nvPicPr>
        <p:blipFill>
          <a:blip r:embed="rId6" cstate="print">
            <a:extLst>
              <a:ext uri="{28A0092B-C50C-407E-A947-70E740481C1C}">
                <a14:useLocalDpi xmlns:a14="http://schemas.microsoft.com/office/drawing/2010/main" val="0"/>
              </a:ext>
            </a:extLst>
          </a:blip>
          <a:stretch>
            <a:fillRect/>
          </a:stretch>
        </p:blipFill>
        <p:spPr>
          <a:xfrm rot="6519988">
            <a:off x="110242" y="7681244"/>
            <a:ext cx="1494059" cy="1408388"/>
          </a:xfrm>
          <a:prstGeom prst="rect">
            <a:avLst/>
          </a:prstGeom>
        </p:spPr>
      </p:pic>
      <p:sp>
        <p:nvSpPr>
          <p:cNvPr id="21" name="Rectangle 20">
            <a:extLst>
              <a:ext uri="{FF2B5EF4-FFF2-40B4-BE49-F238E27FC236}">
                <a16:creationId xmlns:a16="http://schemas.microsoft.com/office/drawing/2014/main" id="{405511AF-E515-49BE-857C-9A32A89C0A56}"/>
              </a:ext>
            </a:extLst>
          </p:cNvPr>
          <p:cNvSpPr/>
          <p:nvPr/>
        </p:nvSpPr>
        <p:spPr>
          <a:xfrm>
            <a:off x="845458" y="643498"/>
            <a:ext cx="5455115"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289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Goddess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Nut</a:t>
            </a:r>
            <a:r>
              <a:rPr lang="es-CR" altLang="es-MX" sz="2000" b="1" u="sng" dirty="0">
                <a:latin typeface="Chaparral Pro Light" panose="02060403030505090203" pitchFamily="18" charset="0"/>
              </a:rPr>
              <a:t> &amp;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D9861B4-7B4D-4BFB-8008-E7D52BA187CF}"/>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16632" y="33434"/>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rot="2354105">
            <a:off x="3346729" y="2153967"/>
            <a:ext cx="933564" cy="635050"/>
          </a:xfrm>
          <a:prstGeom prst="rect">
            <a:avLst/>
          </a:prstGeom>
          <a:solidFill>
            <a:schemeClr val="bg1"/>
          </a:solidFill>
        </p:spPr>
        <p:txBody>
          <a:bodyPr wrap="square" rtlCol="0">
            <a:spAutoFit/>
          </a:bodyPr>
          <a:lstStyle/>
          <a:p>
            <a:endParaRPr lang="en-US" dirty="0"/>
          </a:p>
        </p:txBody>
      </p:sp>
      <p:sp>
        <p:nvSpPr>
          <p:cNvPr id="24" name="TextBox 23"/>
          <p:cNvSpPr txBox="1"/>
          <p:nvPr/>
        </p:nvSpPr>
        <p:spPr>
          <a:xfrm rot="2320842">
            <a:off x="3239173" y="3004774"/>
            <a:ext cx="933564" cy="635050"/>
          </a:xfrm>
          <a:prstGeom prst="rect">
            <a:avLst/>
          </a:prstGeom>
          <a:solidFill>
            <a:schemeClr val="bg1"/>
          </a:solidFill>
        </p:spPr>
        <p:txBody>
          <a:bodyPr wrap="square" rtlCol="0">
            <a:spAutoFit/>
          </a:bodyPr>
          <a:lstStyle/>
          <a:p>
            <a:endParaRPr lang="en-US" dirty="0"/>
          </a:p>
        </p:txBody>
      </p:sp>
      <p:sp>
        <p:nvSpPr>
          <p:cNvPr id="12" name="Rectangle 11">
            <a:extLst>
              <a:ext uri="{FF2B5EF4-FFF2-40B4-BE49-F238E27FC236}">
                <a16:creationId xmlns:a16="http://schemas.microsoft.com/office/drawing/2014/main" id="{5CAED305-C6D4-4EFF-B9C8-24B8BF7084F7}"/>
              </a:ext>
            </a:extLst>
          </p:cNvPr>
          <p:cNvSpPr/>
          <p:nvPr/>
        </p:nvSpPr>
        <p:spPr>
          <a:xfrm>
            <a:off x="845458" y="643498"/>
            <a:ext cx="5455115"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289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Goddess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Nut</a:t>
            </a:r>
            <a:r>
              <a:rPr lang="es-CR" altLang="es-MX" sz="2000" b="1" u="sng" dirty="0">
                <a:latin typeface="Chaparral Pro Light" panose="02060403030505090203" pitchFamily="18" charset="0"/>
              </a:rPr>
              <a:t> &amp;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3" name="Picture 2">
            <a:extLst>
              <a:ext uri="{FF2B5EF4-FFF2-40B4-BE49-F238E27FC236}">
                <a16:creationId xmlns:a16="http://schemas.microsoft.com/office/drawing/2014/main" id="{13D83E86-DE2B-4545-8433-3C1CBF8CD912}"/>
              </a:ext>
            </a:extLst>
          </p:cNvPr>
          <p:cNvPicPr>
            <a:picLocks noChangeAspect="1"/>
          </p:cNvPicPr>
          <p:nvPr/>
        </p:nvPicPr>
        <p:blipFill rotWithShape="1">
          <a:blip r:embed="rId5"/>
          <a:srcRect t="17367" r="73100" b="16926"/>
          <a:stretch/>
        </p:blipFill>
        <p:spPr>
          <a:xfrm>
            <a:off x="670384" y="1645915"/>
            <a:ext cx="5517232" cy="7460250"/>
          </a:xfrm>
          <a:prstGeom prst="rect">
            <a:avLst/>
          </a:prstGeom>
        </p:spPr>
      </p:pic>
      <p:sp>
        <p:nvSpPr>
          <p:cNvPr id="5" name="TextBox 4">
            <a:extLst>
              <a:ext uri="{FF2B5EF4-FFF2-40B4-BE49-F238E27FC236}">
                <a16:creationId xmlns:a16="http://schemas.microsoft.com/office/drawing/2014/main" id="{071CC8AD-BCB8-4C6E-9D19-7F1B112FA355}"/>
              </a:ext>
            </a:extLst>
          </p:cNvPr>
          <p:cNvSpPr txBox="1"/>
          <p:nvPr/>
        </p:nvSpPr>
        <p:spPr>
          <a:xfrm>
            <a:off x="670384" y="1187624"/>
            <a:ext cx="5455115" cy="369332"/>
          </a:xfrm>
          <a:prstGeom prst="rect">
            <a:avLst/>
          </a:prstGeom>
          <a:noFill/>
        </p:spPr>
        <p:txBody>
          <a:bodyPr wrap="square" rtlCol="0">
            <a:spAutoFit/>
          </a:bodyPr>
          <a:lstStyle/>
          <a:p>
            <a:pPr algn="ctr"/>
            <a:r>
              <a:rPr lang="en-US" dirty="0"/>
              <a:t>Bright stars, complete the word search.</a:t>
            </a:r>
          </a:p>
        </p:txBody>
      </p:sp>
    </p:spTree>
    <p:extLst>
      <p:ext uri="{BB962C8B-B14F-4D97-AF65-F5344CB8AC3E}">
        <p14:creationId xmlns:p14="http://schemas.microsoft.com/office/powerpoint/2010/main" val="345927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1059692</TotalTime>
  <Words>1009</Words>
  <Application>Microsoft Office PowerPoint</Application>
  <PresentationFormat>On-screen Show (4:3)</PresentationFormat>
  <Paragraphs>52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Chaparral Pro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7939</cp:revision>
  <cp:lastPrinted>2018-09-10T19:54:12Z</cp:lastPrinted>
  <dcterms:created xsi:type="dcterms:W3CDTF">2011-04-01T14:17:38Z</dcterms:created>
  <dcterms:modified xsi:type="dcterms:W3CDTF">2020-05-23T14:47:13Z</dcterms:modified>
</cp:coreProperties>
</file>