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6"/>
  </p:notesMasterIdLst>
  <p:sldIdLst>
    <p:sldId id="270" r:id="rId2"/>
    <p:sldId id="276" r:id="rId3"/>
    <p:sldId id="279" r:id="rId4"/>
    <p:sldId id="280" r:id="rId5"/>
  </p:sldIdLst>
  <p:sldSz cx="6858000" cy="9144000" type="screen4x3"/>
  <p:notesSz cx="7010400" cy="92964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81D06"/>
    <a:srgbClr val="2006BA"/>
    <a:srgbClr val="AF419F"/>
    <a:srgbClr val="178317"/>
    <a:srgbClr val="F26A1E"/>
    <a:srgbClr val="F6BB00"/>
    <a:srgbClr val="F2B800"/>
    <a:srgbClr val="009A46"/>
    <a:srgbClr val="652B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582" autoAdjust="0"/>
    <p:restoredTop sz="94434" autoAdjust="0"/>
  </p:normalViewPr>
  <p:slideViewPr>
    <p:cSldViewPr>
      <p:cViewPr>
        <p:scale>
          <a:sx n="70" d="100"/>
          <a:sy n="70" d="100"/>
        </p:scale>
        <p:origin x="66" y="-24"/>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2928"/>
        <p:guide pos="22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463" cy="465409"/>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71321" y="0"/>
            <a:ext cx="3037463" cy="465409"/>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15/07/2019</a:t>
            </a:fld>
            <a:endParaRPr lang="es-PE" dirty="0"/>
          </a:p>
        </p:txBody>
      </p:sp>
      <p:sp>
        <p:nvSpPr>
          <p:cNvPr id="4" name="3 Marcador de imagen de diapositiva"/>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701202" y="4415496"/>
            <a:ext cx="5607997" cy="4184264"/>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PE" noProof="0"/>
          </a:p>
        </p:txBody>
      </p:sp>
      <p:sp>
        <p:nvSpPr>
          <p:cNvPr id="6" name="5 Marcador de pie de página"/>
          <p:cNvSpPr>
            <a:spLocks noGrp="1"/>
          </p:cNvSpPr>
          <p:nvPr>
            <p:ph type="ftr" sz="quarter" idx="4"/>
          </p:nvPr>
        </p:nvSpPr>
        <p:spPr>
          <a:xfrm>
            <a:off x="0" y="8829519"/>
            <a:ext cx="3037463" cy="465409"/>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71321" y="8829519"/>
            <a:ext cx="3037463" cy="465409"/>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smtClean="0"/>
              <a:t>Click to edit Master title style</a:t>
            </a:r>
            <a:endParaRPr lang="en-US"/>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15/07/2019</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15/07/2019</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15/07/2019</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15/07/2019</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smtClean="0"/>
              <a:t>Click to edit Master title style</a:t>
            </a:r>
            <a:endParaRPr lang="en-US"/>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15/07/2019</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15/07/2019</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15/07/2019</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15/07/2019</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15/07/2019</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smtClean="0"/>
              <a:t>Click to edit Master title style</a:t>
            </a:r>
            <a:endParaRPr lang="en-US"/>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15/07/2019</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smtClean="0"/>
              <a:t>Click to edit Master title style</a:t>
            </a:r>
            <a:endParaRPr lang="en-US"/>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15/07/2019</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15/07/2019</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9.jp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 CuadroTexto"/>
          <p:cNvSpPr txBox="1">
            <a:spLocks noChangeArrowheads="1"/>
          </p:cNvSpPr>
          <p:nvPr/>
        </p:nvSpPr>
        <p:spPr bwMode="auto">
          <a:xfrm>
            <a:off x="0" y="895835"/>
            <a:ext cx="2340875" cy="430887"/>
          </a:xfrm>
          <a:prstGeom prst="rect">
            <a:avLst/>
          </a:prstGeom>
          <a:noFill/>
          <a:ln w="9525">
            <a:noFill/>
            <a:miter lim="800000"/>
            <a:headEnd/>
            <a:tailEnd/>
          </a:ln>
        </p:spPr>
        <p:txBody>
          <a:bodyPr wrap="square">
            <a:spAutoFit/>
          </a:bodyPr>
          <a:lstStyle/>
          <a:p>
            <a:pPr eaLnBrk="1" hangingPunct="1"/>
            <a:r>
              <a:rPr lang="es-CR" altLang="es-MX" sz="1100" b="1" dirty="0" smtClean="0"/>
              <a:t>Por MelquisedecLisbet!!</a:t>
            </a:r>
          </a:p>
          <a:p>
            <a:pPr eaLnBrk="1" hangingPunct="1"/>
            <a:r>
              <a:rPr lang="es-CR" altLang="es-MX" sz="1100" b="1" dirty="0" smtClean="0"/>
              <a:t>Por nuestro Padre y nuestra Madre!!</a:t>
            </a:r>
            <a:endParaRPr lang="es-CR" altLang="es-MX" sz="1100" b="1" dirty="0"/>
          </a:p>
        </p:txBody>
      </p:sp>
      <p:sp>
        <p:nvSpPr>
          <p:cNvPr id="7" name="68 Rectángulo"/>
          <p:cNvSpPr>
            <a:spLocks noChangeArrowheads="1"/>
          </p:cNvSpPr>
          <p:nvPr/>
        </p:nvSpPr>
        <p:spPr bwMode="auto">
          <a:xfrm>
            <a:off x="188640" y="1489593"/>
            <a:ext cx="6493598" cy="7863691"/>
          </a:xfrm>
          <a:prstGeom prst="rect">
            <a:avLst/>
          </a:prstGeom>
          <a:solidFill>
            <a:schemeClr val="bg1"/>
          </a:solidFill>
          <a:ln w="38100">
            <a:noFill/>
            <a:prstDash val="lgDashDotDot"/>
            <a:miter lim="800000"/>
            <a:headEnd/>
            <a:tailEnd/>
          </a:ln>
        </p:spPr>
        <p:txBody>
          <a:bodyPr wrap="square">
            <a:spAutoFit/>
          </a:bodyPr>
          <a:lstStyle/>
          <a:p>
            <a:pPr algn="ctr"/>
            <a:r>
              <a:rPr lang="es-CR" sz="1100" dirty="0" smtClean="0">
                <a:latin typeface="Arial" panose="020B0604020202020204" pitchFamily="34" charset="0"/>
                <a:cs typeface="Arial" panose="020B0604020202020204" pitchFamily="34" charset="0"/>
              </a:rPr>
              <a:t> Hermanos de luz</a:t>
            </a:r>
            <a:r>
              <a:rPr lang="es-CR" sz="1100" dirty="0" smtClean="0">
                <a:latin typeface="Arial" panose="020B0604020202020204" pitchFamily="34" charset="0"/>
                <a:cs typeface="Arial" panose="020B0604020202020204" pitchFamily="34" charset="0"/>
              </a:rPr>
              <a:t>, hoy Cristo </a:t>
            </a:r>
            <a:r>
              <a:rPr lang="es-CR" sz="1100" dirty="0" smtClean="0">
                <a:latin typeface="Arial" panose="020B0604020202020204" pitchFamily="34" charset="0"/>
                <a:cs typeface="Arial" panose="020B0604020202020204" pitchFamily="34" charset="0"/>
              </a:rPr>
              <a:t>nos dice como el saltamontes insensato es una figura de los hijos insensatos, y las hormigas sensatas son figura de los santos ángeles de MelquisedecLisbet.</a:t>
            </a:r>
          </a:p>
          <a:p>
            <a:pPr algn="ctr"/>
            <a:endParaRPr lang="es-CR" sz="800" dirty="0">
              <a:latin typeface="Arial" panose="020B0604020202020204" pitchFamily="34" charset="0"/>
              <a:cs typeface="Arial" panose="020B0604020202020204" pitchFamily="34" charset="0"/>
            </a:endParaRPr>
          </a:p>
          <a:p>
            <a:r>
              <a:rPr lang="es-CR" sz="1100" dirty="0" smtClean="0">
                <a:latin typeface="Arial" panose="020B0604020202020204" pitchFamily="34" charset="0"/>
                <a:cs typeface="Arial" panose="020B0604020202020204" pitchFamily="34" charset="0"/>
              </a:rPr>
              <a:t>Cristo nos conto que en un día de verano el saltamontes tocaba su violín, cantaba y saltaba disfrutando de los deleites terrenales como el quería.  Sin embargo las hormigas trabajadoras, recogían mucha comida para cuando llegara el invierno.  Paso una hormiga llevando, con mucho esfuerzo, una mazorca de maíz para el nido. Cristo nos explico que las </a:t>
            </a:r>
            <a:r>
              <a:rPr lang="es-CR" sz="1100" dirty="0">
                <a:latin typeface="Arial" panose="020B0604020202020204" pitchFamily="34" charset="0"/>
                <a:cs typeface="Arial" panose="020B0604020202020204" pitchFamily="34" charset="0"/>
              </a:rPr>
              <a:t>insensatas son como el saltamontes, que en un día como hoy, que es un día de trabajar para la vida eterna prefieren disfrutar de los deleites temporales de la carne.  La hormiga con la mazorca es como </a:t>
            </a:r>
            <a:r>
              <a:rPr lang="es-CR" sz="1100" dirty="0" smtClean="0">
                <a:latin typeface="Arial" panose="020B0604020202020204" pitchFamily="34" charset="0"/>
                <a:cs typeface="Arial" panose="020B0604020202020204" pitchFamily="34" charset="0"/>
              </a:rPr>
              <a:t>nosotros que </a:t>
            </a:r>
            <a:r>
              <a:rPr lang="es-CR" sz="1100" dirty="0">
                <a:latin typeface="Arial" panose="020B0604020202020204" pitchFamily="34" charset="0"/>
                <a:cs typeface="Arial" panose="020B0604020202020204" pitchFamily="34" charset="0"/>
              </a:rPr>
              <a:t>cuidamos nuestra salvación al meditar en la ley santa y justa de MelquisedecLisbet, de día y de noche. </a:t>
            </a:r>
            <a:endParaRPr lang="es-CR" sz="1100" dirty="0" smtClean="0">
              <a:latin typeface="Arial" panose="020B0604020202020204" pitchFamily="34" charset="0"/>
              <a:cs typeface="Arial" panose="020B0604020202020204" pitchFamily="34" charset="0"/>
            </a:endParaRPr>
          </a:p>
          <a:p>
            <a:endParaRPr lang="es-CR" sz="800" dirty="0">
              <a:latin typeface="Arial" panose="020B0604020202020204" pitchFamily="34" charset="0"/>
              <a:cs typeface="Arial" panose="020B0604020202020204" pitchFamily="34" charset="0"/>
            </a:endParaRPr>
          </a:p>
          <a:p>
            <a:r>
              <a:rPr lang="es-CR" sz="1100" dirty="0" smtClean="0">
                <a:latin typeface="Arial" panose="020B0604020202020204" pitchFamily="34" charset="0"/>
                <a:cs typeface="Arial" panose="020B0604020202020204" pitchFamily="34" charset="0"/>
              </a:rPr>
              <a:t>El saltamontes le pregunta a la hormiga ¿Porque no vienes a disfrutar de los deleites temporales que dejo el anticristo en ves de esforzarte y trabajar de esa manera?  La Hormiga le responde que esta ayudando a guardar comida para cuando llegue el invierno. Así como nuestros </a:t>
            </a:r>
            <a:r>
              <a:rPr lang="es-CR" sz="1100" dirty="0">
                <a:latin typeface="Arial" panose="020B0604020202020204" pitchFamily="34" charset="0"/>
                <a:cs typeface="Arial" panose="020B0604020202020204" pitchFamily="34" charset="0"/>
              </a:rPr>
              <a:t>P</a:t>
            </a:r>
            <a:r>
              <a:rPr lang="es-CR" sz="1100" dirty="0" smtClean="0">
                <a:latin typeface="Arial" panose="020B0604020202020204" pitchFamily="34" charset="0"/>
                <a:cs typeface="Arial" panose="020B0604020202020204" pitchFamily="34" charset="0"/>
              </a:rPr>
              <a:t>adres espirituales aun trabajan por nuestra vida eterna, nosotros sus hijos fieles también trabajamos junto a ellos. Somos como el </a:t>
            </a:r>
            <a:r>
              <a:rPr lang="es-CR" sz="1100" dirty="0">
                <a:latin typeface="Arial" panose="020B0604020202020204" pitchFamily="34" charset="0"/>
                <a:cs typeface="Arial" panose="020B0604020202020204" pitchFamily="34" charset="0"/>
              </a:rPr>
              <a:t>hijo bueno y obediente </a:t>
            </a:r>
            <a:r>
              <a:rPr lang="es-CR" sz="1100" dirty="0" smtClean="0">
                <a:latin typeface="Arial" panose="020B0604020202020204" pitchFamily="34" charset="0"/>
                <a:cs typeface="Arial" panose="020B0604020202020204" pitchFamily="34" charset="0"/>
              </a:rPr>
              <a:t>que cuida de la vina de su Señor, como MelquisedecLisbet nos ha dicho que lo hagamos.  </a:t>
            </a:r>
            <a:r>
              <a:rPr lang="es-CR" sz="1100" dirty="0">
                <a:latin typeface="Arial" panose="020B0604020202020204" pitchFamily="34" charset="0"/>
                <a:cs typeface="Arial" panose="020B0604020202020204" pitchFamily="34" charset="0"/>
              </a:rPr>
              <a:t>El insensato saltamontes descuido la salvación y no tenia comida espiritual, se estaba muriendo de hambre, mientras que veía a las hormigas repartiendo el maíz que habían recogido en el verano. </a:t>
            </a:r>
          </a:p>
          <a:p>
            <a:endParaRPr lang="es-CR" sz="1100" dirty="0" smtClean="0">
              <a:latin typeface="Arial" panose="020B0604020202020204" pitchFamily="34" charset="0"/>
              <a:cs typeface="Arial" panose="020B0604020202020204" pitchFamily="34" charset="0"/>
            </a:endParaRPr>
          </a:p>
          <a:p>
            <a:endParaRPr lang="es-CR" sz="2000" dirty="0" smtClean="0">
              <a:latin typeface="Arial" panose="020B0604020202020204" pitchFamily="34" charset="0"/>
              <a:cs typeface="Arial" panose="020B0604020202020204" pitchFamily="34" charset="0"/>
            </a:endParaRPr>
          </a:p>
          <a:p>
            <a:endParaRPr lang="es-CR" sz="2000" dirty="0" smtClean="0">
              <a:latin typeface="Arial" panose="020B0604020202020204" pitchFamily="34" charset="0"/>
              <a:cs typeface="Arial" panose="020B0604020202020204" pitchFamily="34" charset="0"/>
            </a:endParaRPr>
          </a:p>
          <a:p>
            <a:endParaRPr lang="es-CR" sz="2000" dirty="0">
              <a:latin typeface="Arial" panose="020B0604020202020204" pitchFamily="34" charset="0"/>
              <a:cs typeface="Arial" panose="020B0604020202020204" pitchFamily="34" charset="0"/>
            </a:endParaRPr>
          </a:p>
          <a:p>
            <a:r>
              <a:rPr lang="es-CR" sz="1100" dirty="0" smtClean="0">
                <a:latin typeface="Arial" panose="020B0604020202020204" pitchFamily="34" charset="0"/>
                <a:cs typeface="Arial" panose="020B0604020202020204" pitchFamily="34" charset="0"/>
              </a:rPr>
              <a:t>Sabes, vienen días malos y debemos prepararnos.  </a:t>
            </a:r>
            <a:r>
              <a:rPr lang="es-CR" sz="1100" u="sng" dirty="0" smtClean="0">
                <a:latin typeface="Arial" panose="020B0604020202020204" pitchFamily="34" charset="0"/>
                <a:cs typeface="Arial" panose="020B0604020202020204" pitchFamily="34" charset="0"/>
              </a:rPr>
              <a:t>Debemos tomar toda la armadura de Dios MelquisedecLisbet para poder resistir en el día malo</a:t>
            </a:r>
            <a:r>
              <a:rPr lang="es-CR" sz="1100" dirty="0" smtClean="0">
                <a:latin typeface="Arial" panose="020B0604020202020204" pitchFamily="34" charset="0"/>
                <a:cs typeface="Arial" panose="020B0604020202020204" pitchFamily="34" charset="0"/>
              </a:rPr>
              <a:t>. Debemos estar bien pegados a la Vid Verdadera para que en el día malo Dios nos proteja y nos ponga a salvo y </a:t>
            </a:r>
            <a:r>
              <a:rPr lang="es-CR" sz="1100" u="sng" dirty="0" smtClean="0">
                <a:latin typeface="Arial" panose="020B0604020202020204" pitchFamily="34" charset="0"/>
                <a:cs typeface="Arial" panose="020B0604020202020204" pitchFamily="34" charset="0"/>
              </a:rPr>
              <a:t>cuando otros no tengan comida espiritual, a nosotros nos sobrar</a:t>
            </a:r>
            <a:r>
              <a:rPr lang="es-CR" sz="1100" u="sng" dirty="0">
                <a:latin typeface="Arial" panose="020B0604020202020204" pitchFamily="34" charset="0"/>
                <a:cs typeface="Arial" panose="020B0604020202020204" pitchFamily="34" charset="0"/>
              </a:rPr>
              <a:t>á</a:t>
            </a:r>
            <a:r>
              <a:rPr lang="es-CR" sz="1100" dirty="0" smtClean="0">
                <a:latin typeface="Arial" panose="020B0604020202020204" pitchFamily="34" charset="0"/>
                <a:cs typeface="Arial" panose="020B0604020202020204" pitchFamily="34" charset="0"/>
              </a:rPr>
              <a:t>. </a:t>
            </a:r>
          </a:p>
          <a:p>
            <a:endParaRPr lang="es-CR" sz="800" dirty="0">
              <a:latin typeface="Arial" panose="020B0604020202020204" pitchFamily="34" charset="0"/>
              <a:cs typeface="Arial" panose="020B0604020202020204" pitchFamily="34" charset="0"/>
            </a:endParaRPr>
          </a:p>
          <a:p>
            <a:r>
              <a:rPr lang="es-CR" sz="1100" dirty="0" smtClean="0">
                <a:latin typeface="Arial" panose="020B0604020202020204" pitchFamily="34" charset="0"/>
                <a:cs typeface="Arial" panose="020B0604020202020204" pitchFamily="34" charset="0"/>
              </a:rPr>
              <a:t>No debemos ser como el saltamontes que no se quiso preparar y sigue repitiendo las enseñanzas del anticristo porque cree que no necesita comida nueva.  Sino que </a:t>
            </a:r>
            <a:r>
              <a:rPr lang="es-CR" sz="1100" u="sng" dirty="0" smtClean="0">
                <a:latin typeface="Arial" panose="020B0604020202020204" pitchFamily="34" charset="0"/>
                <a:cs typeface="Arial" panose="020B0604020202020204" pitchFamily="34" charset="0"/>
              </a:rPr>
              <a:t>debemos ser como la hormiga sabia y prudente, que escucha a Cristo Lisbet todos los días y retiene sus Palabras</a:t>
            </a:r>
            <a:r>
              <a:rPr lang="es-CR" sz="1100" dirty="0" smtClean="0">
                <a:latin typeface="Arial" panose="020B0604020202020204" pitchFamily="34" charset="0"/>
                <a:cs typeface="Arial" panose="020B0604020202020204" pitchFamily="34" charset="0"/>
              </a:rPr>
              <a:t>, porque sabe que la comida de la pasada dispensación no sirve. </a:t>
            </a:r>
            <a:r>
              <a:rPr lang="es-CR" sz="1100" u="sng" dirty="0" smtClean="0">
                <a:latin typeface="Arial" panose="020B0604020202020204" pitchFamily="34" charset="0"/>
                <a:cs typeface="Arial" panose="020B0604020202020204" pitchFamily="34" charset="0"/>
              </a:rPr>
              <a:t>Pero las sabias palabras de Cristo Lisbet son un buen alimento y nos ayudan a ser fuertes, se quedan en nuestra mente y podemos vivir eternamente</a:t>
            </a:r>
            <a:r>
              <a:rPr lang="es-CR" sz="1100" dirty="0" smtClean="0">
                <a:latin typeface="Arial" panose="020B0604020202020204" pitchFamily="34" charset="0"/>
                <a:cs typeface="Arial" panose="020B0604020202020204" pitchFamily="34" charset="0"/>
              </a:rPr>
              <a:t>.</a:t>
            </a:r>
          </a:p>
          <a:p>
            <a:endParaRPr lang="es-CR" sz="800" dirty="0">
              <a:latin typeface="Arial" panose="020B0604020202020204" pitchFamily="34" charset="0"/>
              <a:cs typeface="Arial" panose="020B0604020202020204" pitchFamily="34" charset="0"/>
            </a:endParaRPr>
          </a:p>
          <a:p>
            <a:r>
              <a:rPr lang="es-CR" sz="1100" dirty="0" smtClean="0">
                <a:latin typeface="Arial" panose="020B0604020202020204" pitchFamily="34" charset="0"/>
                <a:cs typeface="Arial" panose="020B0604020202020204" pitchFamily="34" charset="0"/>
              </a:rPr>
              <a:t>Cristo nos dice que viene el tiempo donde no va a haber oportunidad para que los impíos sean limpiados,  </a:t>
            </a:r>
            <a:r>
              <a:rPr lang="es-CR" sz="1100" u="sng" dirty="0" smtClean="0">
                <a:latin typeface="Arial" panose="020B0604020202020204" pitchFamily="34" charset="0"/>
                <a:cs typeface="Arial" panose="020B0604020202020204" pitchFamily="34" charset="0"/>
              </a:rPr>
              <a:t>Es importante prepararse para el día de necesidad y trabajar cuando Dios trabaja</a:t>
            </a:r>
            <a:r>
              <a:rPr lang="es-CR" sz="1100" dirty="0" smtClean="0">
                <a:latin typeface="Arial" panose="020B0604020202020204" pitchFamily="34" charset="0"/>
                <a:cs typeface="Arial" panose="020B0604020202020204" pitchFamily="34" charset="0"/>
              </a:rPr>
              <a:t> porque no vale la pena disfrutar de los deleites temporales de la carne para después quedarse sin comida y sin abrigo del cielo.  Al quedarse sin Cristo Lisbet el hombre muere por eso </a:t>
            </a:r>
            <a:r>
              <a:rPr lang="es-CR" sz="1100" u="sng" dirty="0" smtClean="0">
                <a:latin typeface="Arial" panose="020B0604020202020204" pitchFamily="34" charset="0"/>
                <a:cs typeface="Arial" panose="020B0604020202020204" pitchFamily="34" charset="0"/>
              </a:rPr>
              <a:t>debemos orar por las insensatas para que puedan regresar a Cristo Lisbet</a:t>
            </a:r>
            <a:r>
              <a:rPr lang="es-CR" sz="1100" dirty="0" smtClean="0">
                <a:latin typeface="Arial" panose="020B0604020202020204" pitchFamily="34" charset="0"/>
                <a:cs typeface="Arial" panose="020B0604020202020204" pitchFamily="34" charset="0"/>
              </a:rPr>
              <a:t>. </a:t>
            </a:r>
            <a:endParaRPr lang="es-CR" sz="1100" dirty="0">
              <a:latin typeface="Arial" panose="020B0604020202020204" pitchFamily="34" charset="0"/>
              <a:cs typeface="Arial" panose="020B0604020202020204" pitchFamily="34" charset="0"/>
            </a:endParaRPr>
          </a:p>
          <a:p>
            <a:endParaRPr lang="es-CR" sz="800" dirty="0" smtClean="0">
              <a:latin typeface="Arial" panose="020B0604020202020204" pitchFamily="34" charset="0"/>
              <a:cs typeface="Arial" panose="020B0604020202020204" pitchFamily="34" charset="0"/>
            </a:endParaRPr>
          </a:p>
          <a:p>
            <a:pPr algn="ctr"/>
            <a:r>
              <a:rPr lang="es-CR" sz="1400" b="1" dirty="0" smtClean="0">
                <a:solidFill>
                  <a:srgbClr val="00B050"/>
                </a:solidFill>
              </a:rPr>
              <a:t>¡MelquisedecLisbet, nosotros entendemos que hay tiempo para todo.  Nosotros estamos contentos de esforzarnos para retener Tus </a:t>
            </a:r>
            <a:r>
              <a:rPr lang="es-CR" sz="1400" b="1" dirty="0" smtClean="0">
                <a:solidFill>
                  <a:srgbClr val="00B050"/>
                </a:solidFill>
              </a:rPr>
              <a:t>s</a:t>
            </a:r>
            <a:r>
              <a:rPr lang="es-CR" sz="1400" b="1" dirty="0" smtClean="0">
                <a:solidFill>
                  <a:srgbClr val="00B050"/>
                </a:solidFill>
              </a:rPr>
              <a:t>abias palabras en nuestra </a:t>
            </a:r>
          </a:p>
          <a:p>
            <a:pPr algn="ctr"/>
            <a:r>
              <a:rPr lang="es-CR" sz="1400" b="1" dirty="0" smtClean="0">
                <a:solidFill>
                  <a:srgbClr val="00B050"/>
                </a:solidFill>
              </a:rPr>
              <a:t>mente, y poder vivir eternamente</a:t>
            </a:r>
            <a:r>
              <a:rPr lang="es-CR" sz="1400" b="1" dirty="0" smtClean="0">
                <a:solidFill>
                  <a:srgbClr val="00B050"/>
                </a:solidFill>
              </a:rPr>
              <a:t>.</a:t>
            </a:r>
            <a:r>
              <a:rPr lang="es-CR" sz="1400" b="1" dirty="0" smtClean="0">
                <a:solidFill>
                  <a:srgbClr val="00B050"/>
                </a:solidFill>
              </a:rPr>
              <a:t>  </a:t>
            </a:r>
            <a:r>
              <a:rPr lang="es-CR" sz="1400" b="1" dirty="0" smtClean="0">
                <a:solidFill>
                  <a:srgbClr val="00B050"/>
                </a:solidFill>
              </a:rPr>
              <a:t>Amen, Aleluya!</a:t>
            </a:r>
            <a:endParaRPr lang="es-CR" sz="1400" b="1" dirty="0">
              <a:solidFill>
                <a:srgbClr val="00B050"/>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46323" y="60776"/>
            <a:ext cx="835915" cy="578665"/>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7930" y="-6864"/>
            <a:ext cx="4836105" cy="902699"/>
          </a:xfrm>
          <a:prstGeom prst="rect">
            <a:avLst/>
          </a:prstGeom>
        </p:spPr>
      </p:pic>
      <p:sp>
        <p:nvSpPr>
          <p:cNvPr id="11" name="Rectangle 10"/>
          <p:cNvSpPr/>
          <p:nvPr/>
        </p:nvSpPr>
        <p:spPr>
          <a:xfrm>
            <a:off x="927026" y="606156"/>
            <a:ext cx="5476614" cy="707886"/>
          </a:xfrm>
          <a:prstGeom prst="rect">
            <a:avLst/>
          </a:prstGeom>
        </p:spPr>
        <p:txBody>
          <a:bodyPr wrap="square">
            <a:spAutoFit/>
          </a:bodyPr>
          <a:lstStyle/>
          <a:p>
            <a:pPr algn="ctr" eaLnBrk="1" hangingPunct="1"/>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Clase </a:t>
            </a:r>
            <a:r>
              <a:rPr lang="es-CR" altLang="es-MX" sz="2000" b="1" u="sng" dirty="0" smtClean="0">
                <a:latin typeface="Chaparral Pro Light" panose="02060403030505090203" pitchFamily="18" charset="0"/>
                <a:ea typeface="Kozuka Gothic Pr6N L" panose="020B0200000000000000" pitchFamily="34" charset="-128"/>
                <a:cs typeface="Gisha" panose="020B0502040204020203" pitchFamily="34" charset="-79"/>
              </a:rPr>
              <a:t>#</a:t>
            </a:r>
            <a:r>
              <a:rPr lang="es-CR" altLang="es-MX" sz="2000" b="1" u="sng" dirty="0" smtClean="0">
                <a:latin typeface="Chaparral Pro Light" panose="02060403030505090203" pitchFamily="18" charset="0"/>
              </a:rPr>
              <a:t>246 El saltamontes insensato y </a:t>
            </a:r>
          </a:p>
          <a:p>
            <a:pPr algn="ctr" eaLnBrk="1" hangingPunct="1"/>
            <a:r>
              <a:rPr lang="es-CR" altLang="es-MX" sz="2000" b="1" u="sng" dirty="0" smtClean="0">
                <a:latin typeface="Chaparral Pro Light" panose="02060403030505090203" pitchFamily="18" charset="0"/>
              </a:rPr>
              <a:t>las hormigas sensatas</a:t>
            </a:r>
            <a:endParaRPr lang="es-CR" altLang="es-MX" sz="2000" b="1" u="sng" dirty="0" smtClean="0">
              <a:latin typeface="Chaparral Pro Light" panose="02060403030505090203" pitchFamily="18" charset="0"/>
              <a:ea typeface="Kozuka Gothic Pr6N L" panose="020B0200000000000000" pitchFamily="34" charset="-128"/>
              <a:cs typeface="Gisha" panose="020B0502040204020203" pitchFamily="34" charset="-79"/>
            </a:endParaRPr>
          </a:p>
        </p:txBody>
      </p:sp>
      <p:pic>
        <p:nvPicPr>
          <p:cNvPr id="32" name="Picture 31"/>
          <p:cNvPicPr/>
          <p:nvPr/>
        </p:nvPicPr>
        <p:blipFill>
          <a:blip r:embed="rId5" cstate="print">
            <a:extLst>
              <a:ext uri="{28A0092B-C50C-407E-A947-70E740481C1C}">
                <a14:useLocalDpi xmlns:a14="http://schemas.microsoft.com/office/drawing/2010/main" val="0"/>
              </a:ext>
            </a:extLst>
          </a:blip>
          <a:stretch>
            <a:fillRect/>
          </a:stretch>
        </p:blipFill>
        <p:spPr>
          <a:xfrm rot="1696756">
            <a:off x="-43399" y="1380226"/>
            <a:ext cx="558697" cy="601549"/>
          </a:xfrm>
          <a:prstGeom prst="rect">
            <a:avLst/>
          </a:prstGeom>
        </p:spPr>
      </p:pic>
      <p:pic>
        <p:nvPicPr>
          <p:cNvPr id="33" name="Picture 32"/>
          <p:cNvPicPr/>
          <p:nvPr/>
        </p:nvPicPr>
        <p:blipFill>
          <a:blip r:embed="rId5" cstate="print">
            <a:extLst>
              <a:ext uri="{28A0092B-C50C-407E-A947-70E740481C1C}">
                <a14:useLocalDpi xmlns:a14="http://schemas.microsoft.com/office/drawing/2010/main" val="0"/>
              </a:ext>
            </a:extLst>
          </a:blip>
          <a:stretch>
            <a:fillRect/>
          </a:stretch>
        </p:blipFill>
        <p:spPr>
          <a:xfrm rot="19903244" flipH="1">
            <a:off x="6355580" y="1424498"/>
            <a:ext cx="558697" cy="601549"/>
          </a:xfrm>
          <a:prstGeom prst="rect">
            <a:avLst/>
          </a:prstGeom>
        </p:spPr>
      </p:pic>
      <p:pic>
        <p:nvPicPr>
          <p:cNvPr id="34" name="Picture 33"/>
          <p:cNvPicPr/>
          <p:nvPr/>
        </p:nvPicPr>
        <p:blipFill>
          <a:blip r:embed="rId6">
            <a:extLst>
              <a:ext uri="{28A0092B-C50C-407E-A947-70E740481C1C}">
                <a14:useLocalDpi xmlns:a14="http://schemas.microsoft.com/office/drawing/2010/main" val="0"/>
              </a:ext>
            </a:extLst>
          </a:blip>
          <a:stretch>
            <a:fillRect/>
          </a:stretch>
        </p:blipFill>
        <p:spPr>
          <a:xfrm>
            <a:off x="938989" y="4572000"/>
            <a:ext cx="4646930" cy="1046410"/>
          </a:xfrm>
          <a:prstGeom prst="rect">
            <a:avLst/>
          </a:prstGeom>
        </p:spPr>
      </p:pic>
      <p:pic>
        <p:nvPicPr>
          <p:cNvPr id="35" name="Picture 34"/>
          <p:cNvPicPr/>
          <p:nvPr/>
        </p:nvPicPr>
        <p:blipFill>
          <a:blip r:embed="rId5" cstate="print">
            <a:extLst>
              <a:ext uri="{28A0092B-C50C-407E-A947-70E740481C1C}">
                <a14:useLocalDpi xmlns:a14="http://schemas.microsoft.com/office/drawing/2010/main" val="0"/>
              </a:ext>
            </a:extLst>
          </a:blip>
          <a:stretch>
            <a:fillRect/>
          </a:stretch>
        </p:blipFill>
        <p:spPr>
          <a:xfrm rot="19903244" flipH="1">
            <a:off x="6355579" y="8479864"/>
            <a:ext cx="558697" cy="601549"/>
          </a:xfrm>
          <a:prstGeom prst="rect">
            <a:avLst/>
          </a:prstGeom>
        </p:spPr>
      </p:pic>
      <p:pic>
        <p:nvPicPr>
          <p:cNvPr id="36" name="Picture 35"/>
          <p:cNvPicPr/>
          <p:nvPr/>
        </p:nvPicPr>
        <p:blipFill>
          <a:blip r:embed="rId5" cstate="print">
            <a:extLst>
              <a:ext uri="{28A0092B-C50C-407E-A947-70E740481C1C}">
                <a14:useLocalDpi xmlns:a14="http://schemas.microsoft.com/office/drawing/2010/main" val="0"/>
              </a:ext>
            </a:extLst>
          </a:blip>
          <a:stretch>
            <a:fillRect/>
          </a:stretch>
        </p:blipFill>
        <p:spPr>
          <a:xfrm rot="1696756">
            <a:off x="-45829" y="8479862"/>
            <a:ext cx="558697" cy="601549"/>
          </a:xfrm>
          <a:prstGeom prst="rect">
            <a:avLst/>
          </a:prstGeom>
        </p:spPr>
      </p:pic>
    </p:spTree>
    <p:extLst>
      <p:ext uri="{BB962C8B-B14F-4D97-AF65-F5344CB8AC3E}">
        <p14:creationId xmlns:p14="http://schemas.microsoft.com/office/powerpoint/2010/main" val="3036525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1642" y="1735198"/>
            <a:ext cx="6501058" cy="7140416"/>
          </a:xfrm>
          <a:prstGeom prst="rect">
            <a:avLst/>
          </a:prstGeom>
          <a:noFill/>
        </p:spPr>
        <p:txBody>
          <a:bodyPr wrap="square" rtlCol="0">
            <a:spAutoFit/>
          </a:bodyPr>
          <a:lstStyle/>
          <a:p>
            <a:r>
              <a:rPr lang="es-CR" sz="1400" b="1" dirty="0" smtClean="0">
                <a:latin typeface="Arial" panose="020B0604020202020204" pitchFamily="34" charset="0"/>
                <a:cs typeface="Arial" panose="020B0604020202020204" pitchFamily="34" charset="0"/>
              </a:rPr>
              <a:t>Instrucciones para la clase:</a:t>
            </a:r>
          </a:p>
          <a:p>
            <a:r>
              <a:rPr lang="es-CR" sz="1400" dirty="0" smtClean="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s-CR" sz="1400" dirty="0" smtClean="0">
                <a:latin typeface="Arial" panose="020B0604020202020204" pitchFamily="34" charset="0"/>
                <a:cs typeface="Arial" panose="020B0604020202020204" pitchFamily="34" charset="0"/>
              </a:rPr>
              <a:t>Hacer copias de la pagina </a:t>
            </a:r>
            <a:r>
              <a:rPr lang="es-CR" sz="1400" dirty="0" smtClean="0">
                <a:latin typeface="Arial" panose="020B0604020202020204" pitchFamily="34" charset="0"/>
                <a:cs typeface="Arial" panose="020B0604020202020204" pitchFamily="34" charset="0"/>
              </a:rPr>
              <a:t>1 y 3 a color para </a:t>
            </a:r>
            <a:r>
              <a:rPr lang="es-CR" sz="1400" dirty="0" smtClean="0">
                <a:latin typeface="Arial" panose="020B0604020202020204" pitchFamily="34" charset="0"/>
                <a:cs typeface="Arial" panose="020B0604020202020204" pitchFamily="34" charset="0"/>
              </a:rPr>
              <a:t>los niños menores </a:t>
            </a:r>
          </a:p>
          <a:p>
            <a:pPr marL="285750"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Hacer copias de la pagina 1 y </a:t>
            </a:r>
            <a:r>
              <a:rPr lang="es-CR" sz="1400" dirty="0" smtClean="0">
                <a:latin typeface="Arial" panose="020B0604020202020204" pitchFamily="34" charset="0"/>
                <a:cs typeface="Arial" panose="020B0604020202020204" pitchFamily="34" charset="0"/>
              </a:rPr>
              <a:t>4</a:t>
            </a:r>
            <a:r>
              <a:rPr lang="es-CR" sz="1400" dirty="0" smtClean="0">
                <a:latin typeface="Arial" panose="020B0604020202020204" pitchFamily="34" charset="0"/>
                <a:cs typeface="Arial" panose="020B0604020202020204" pitchFamily="34" charset="0"/>
              </a:rPr>
              <a:t> </a:t>
            </a:r>
            <a:r>
              <a:rPr lang="es-CR" sz="1400" dirty="0">
                <a:latin typeface="Arial" panose="020B0604020202020204" pitchFamily="34" charset="0"/>
                <a:cs typeface="Arial" panose="020B0604020202020204" pitchFamily="34" charset="0"/>
              </a:rPr>
              <a:t>para </a:t>
            </a:r>
            <a:r>
              <a:rPr lang="es-CR" sz="1400" dirty="0" smtClean="0">
                <a:latin typeface="Arial" panose="020B0604020202020204" pitchFamily="34" charset="0"/>
                <a:cs typeface="Arial" panose="020B0604020202020204" pitchFamily="34" charset="0"/>
              </a:rPr>
              <a:t>los </a:t>
            </a:r>
            <a:r>
              <a:rPr lang="es-CR" sz="1400" dirty="0">
                <a:latin typeface="Arial" panose="020B0604020202020204" pitchFamily="34" charset="0"/>
                <a:cs typeface="Arial" panose="020B0604020202020204" pitchFamily="34" charset="0"/>
              </a:rPr>
              <a:t>niños </a:t>
            </a:r>
            <a:r>
              <a:rPr lang="es-CR" sz="1400" dirty="0" smtClean="0">
                <a:latin typeface="Arial" panose="020B0604020202020204" pitchFamily="34" charset="0"/>
                <a:cs typeface="Arial" panose="020B0604020202020204" pitchFamily="34" charset="0"/>
              </a:rPr>
              <a:t>mayores</a:t>
            </a:r>
          </a:p>
          <a:p>
            <a:pPr marL="285750" indent="-285750">
              <a:buFont typeface="Arial" panose="020B0604020202020204" pitchFamily="34" charset="0"/>
              <a:buChar char="•"/>
            </a:pPr>
            <a:r>
              <a:rPr lang="es-CR" sz="1400" dirty="0" smtClean="0">
                <a:latin typeface="Arial" panose="020B0604020202020204" pitchFamily="34" charset="0"/>
                <a:cs typeface="Arial" panose="020B0604020202020204" pitchFamily="34" charset="0"/>
              </a:rPr>
              <a:t>El colaborador da una breve introducción al tema y le comparte a los niños </a:t>
            </a:r>
            <a:r>
              <a:rPr lang="es-CR" sz="1400" dirty="0" smtClean="0">
                <a:latin typeface="Arial" panose="020B0604020202020204" pitchFamily="34" charset="0"/>
                <a:cs typeface="Arial" panose="020B0604020202020204" pitchFamily="34" charset="0"/>
              </a:rPr>
              <a:t>el siguiente significado: </a:t>
            </a:r>
            <a:endParaRPr lang="es-CR" sz="1400" dirty="0" smtClean="0">
              <a:latin typeface="Arial" panose="020B0604020202020204" pitchFamily="34" charset="0"/>
              <a:cs typeface="Arial" panose="020B0604020202020204" pitchFamily="34" charset="0"/>
            </a:endParaRPr>
          </a:p>
          <a:p>
            <a:r>
              <a:rPr lang="es-CR" sz="1400" dirty="0" smtClean="0">
                <a:latin typeface="Arial" panose="020B0604020202020204" pitchFamily="34" charset="0"/>
                <a:cs typeface="Arial" panose="020B0604020202020204" pitchFamily="34" charset="0"/>
              </a:rPr>
              <a:t>      </a:t>
            </a:r>
            <a:r>
              <a:rPr lang="es-CR" sz="1400" b="1" u="sng" dirty="0" smtClean="0">
                <a:latin typeface="Arial" panose="020B0604020202020204" pitchFamily="34" charset="0"/>
                <a:cs typeface="Arial" panose="020B0604020202020204" pitchFamily="34" charset="0"/>
              </a:rPr>
              <a:t>Meditar</a:t>
            </a:r>
            <a:r>
              <a:rPr lang="es-CR" sz="1400" dirty="0" smtClean="0">
                <a:latin typeface="Arial" panose="020B0604020202020204" pitchFamily="34" charset="0"/>
                <a:cs typeface="Arial" panose="020B0604020202020204" pitchFamily="34" charset="0"/>
              </a:rPr>
              <a:t>: Pensar profundamente en algo, prestarle mucha atención. </a:t>
            </a:r>
            <a:endParaRPr lang="es-CR" sz="14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CR" sz="1400" dirty="0" smtClean="0">
                <a:latin typeface="Arial" panose="020B0604020202020204" pitchFamily="34" charset="0"/>
                <a:cs typeface="Arial" panose="020B0604020202020204" pitchFamily="34" charset="0"/>
              </a:rPr>
              <a:t>Pueden hacer las siguientes preguntas para reforzar el tema si no tienen acceso al video: </a:t>
            </a:r>
          </a:p>
          <a:p>
            <a:pPr marL="342900" indent="-342900">
              <a:buFont typeface="+mj-lt"/>
              <a:buAutoNum type="arabicPeriod"/>
            </a:pPr>
            <a:r>
              <a:rPr lang="es-CR" sz="1400" dirty="0" smtClean="0">
                <a:latin typeface="Arial" panose="020B0604020202020204" pitchFamily="34" charset="0"/>
                <a:cs typeface="Arial" panose="020B0604020202020204" pitchFamily="34" charset="0"/>
              </a:rPr>
              <a:t>¿</a:t>
            </a:r>
            <a:r>
              <a:rPr lang="es-CR" sz="1400" dirty="0" smtClean="0">
                <a:latin typeface="Arial" panose="020B0604020202020204" pitchFamily="34" charset="0"/>
                <a:cs typeface="Arial" panose="020B0604020202020204" pitchFamily="34" charset="0"/>
              </a:rPr>
              <a:t>Qué significa guardar comida para el invierno</a:t>
            </a:r>
            <a:r>
              <a:rPr lang="es-CR" sz="1400" dirty="0" smtClean="0">
                <a:latin typeface="Arial" panose="020B0604020202020204" pitchFamily="34" charset="0"/>
                <a:cs typeface="Arial" panose="020B0604020202020204" pitchFamily="34" charset="0"/>
              </a:rPr>
              <a:t>? </a:t>
            </a:r>
            <a:r>
              <a:rPr lang="es-CR" sz="1400" b="1" dirty="0" smtClean="0">
                <a:solidFill>
                  <a:srgbClr val="00B050"/>
                </a:solidFill>
                <a:latin typeface="Arial" panose="020B0604020202020204" pitchFamily="34" charset="0"/>
                <a:cs typeface="Arial" panose="020B0604020202020204" pitchFamily="34" charset="0"/>
              </a:rPr>
              <a:t>Es retener las sabias enseñanzas de Cristo Lisbet que son un buen alimento y nos ayudan a ser fuertes en el día malo. Para poder vencer y vivir eternamente</a:t>
            </a:r>
            <a:r>
              <a:rPr lang="es-CR" sz="1400" b="1" dirty="0" smtClean="0">
                <a:solidFill>
                  <a:srgbClr val="00B050"/>
                </a:solidFill>
                <a:latin typeface="Arial" panose="020B0604020202020204" pitchFamily="34" charset="0"/>
                <a:cs typeface="Arial" panose="020B0604020202020204" pitchFamily="34" charset="0"/>
              </a:rPr>
              <a:t>. </a:t>
            </a:r>
            <a:endParaRPr lang="es-CR" sz="1400" b="1" dirty="0">
              <a:solidFill>
                <a:srgbClr val="00B050"/>
              </a:solidFill>
              <a:latin typeface="Arial" panose="020B0604020202020204" pitchFamily="34" charset="0"/>
              <a:cs typeface="Arial" panose="020B0604020202020204" pitchFamily="34" charset="0"/>
            </a:endParaRPr>
          </a:p>
          <a:p>
            <a:pPr marL="342900" indent="-342900">
              <a:buFont typeface="+mj-lt"/>
              <a:buAutoNum type="arabicPeriod"/>
            </a:pPr>
            <a:r>
              <a:rPr lang="es-CR" sz="1400" dirty="0" smtClean="0">
                <a:latin typeface="Arial" panose="020B0604020202020204" pitchFamily="34" charset="0"/>
                <a:cs typeface="Arial" panose="020B0604020202020204" pitchFamily="34" charset="0"/>
              </a:rPr>
              <a:t>¿Qué nos pide Cristo Lisbet que hagamos por los insensatos</a:t>
            </a:r>
            <a:r>
              <a:rPr lang="es-CR" sz="1400" dirty="0" smtClean="0">
                <a:latin typeface="Arial" panose="020B0604020202020204" pitchFamily="34" charset="0"/>
                <a:cs typeface="Arial" panose="020B0604020202020204" pitchFamily="34" charset="0"/>
              </a:rPr>
              <a:t>? </a:t>
            </a:r>
            <a:r>
              <a:rPr lang="es-CR" sz="1400" b="1" dirty="0" smtClean="0">
                <a:solidFill>
                  <a:srgbClr val="00B050"/>
                </a:solidFill>
                <a:latin typeface="Arial" panose="020B0604020202020204" pitchFamily="34" charset="0"/>
                <a:cs typeface="Arial" panose="020B0604020202020204" pitchFamily="34" charset="0"/>
              </a:rPr>
              <a:t>Orar por ellos para que regresen a Cristo Lisbet y no mueran.</a:t>
            </a:r>
            <a:endParaRPr lang="es-CR" sz="1400" b="1" dirty="0" smtClean="0">
              <a:solidFill>
                <a:srgbClr val="00B0F0"/>
              </a:solidFill>
              <a:latin typeface="Arial" panose="020B0604020202020204" pitchFamily="34" charset="0"/>
              <a:cs typeface="Arial" panose="020B0604020202020204" pitchFamily="34" charset="0"/>
            </a:endParaRPr>
          </a:p>
          <a:p>
            <a:pPr marL="285750" lvl="1" indent="-285750">
              <a:buFont typeface="Arial" panose="020B0604020202020204" pitchFamily="34" charset="0"/>
              <a:buChar char="•"/>
            </a:pPr>
            <a:r>
              <a:rPr lang="es-CR" altLang="es-MX" sz="1400" dirty="0" smtClean="0">
                <a:latin typeface="Arial" panose="020B0604020202020204" pitchFamily="34" charset="0"/>
                <a:cs typeface="Arial" panose="020B0604020202020204" pitchFamily="34" charset="0"/>
              </a:rPr>
              <a:t>El colaborador debe motivar a los niños a contestar las preguntas mientras aparece el reloj en la pantalla.</a:t>
            </a:r>
          </a:p>
          <a:p>
            <a:pPr lvl="1"/>
            <a:endParaRPr lang="es-CR" sz="1000" b="1" dirty="0" smtClean="0">
              <a:latin typeface="Arial" panose="020B0604020202020204" pitchFamily="34" charset="0"/>
              <a:cs typeface="Arial" panose="020B0604020202020204" pitchFamily="34" charset="0"/>
            </a:endParaRPr>
          </a:p>
          <a:p>
            <a:pPr marL="0" lvl="1"/>
            <a:r>
              <a:rPr lang="es-CR" sz="1400" b="1" dirty="0" smtClean="0">
                <a:latin typeface="Arial" panose="020B0604020202020204" pitchFamily="34" charset="0"/>
                <a:cs typeface="Arial" panose="020B0604020202020204" pitchFamily="34" charset="0"/>
              </a:rPr>
              <a:t>Actividad: </a:t>
            </a:r>
            <a:r>
              <a:rPr lang="es-CR" sz="1400" b="1" dirty="0">
                <a:latin typeface="Arial" panose="020B0604020202020204" pitchFamily="34" charset="0"/>
                <a:cs typeface="Arial" panose="020B0604020202020204" pitchFamily="34" charset="0"/>
              </a:rPr>
              <a:t>L</a:t>
            </a:r>
            <a:r>
              <a:rPr lang="es-CR" sz="1400" b="1" dirty="0" smtClean="0">
                <a:latin typeface="Arial" panose="020B0604020202020204" pitchFamily="34" charset="0"/>
                <a:cs typeface="Arial" panose="020B0604020202020204" pitchFamily="34" charset="0"/>
              </a:rPr>
              <a:t>as hormigas y el saltamontes</a:t>
            </a:r>
            <a:endParaRPr lang="es-CR" sz="1400" dirty="0" smtClean="0">
              <a:latin typeface="Arial" panose="020B0604020202020204" pitchFamily="34" charset="0"/>
              <a:cs typeface="Arial" panose="020B0604020202020204" pitchFamily="34" charset="0"/>
            </a:endParaRPr>
          </a:p>
          <a:p>
            <a:pPr marL="0" lvl="1"/>
            <a:r>
              <a:rPr lang="es-CR" sz="1400" dirty="0" smtClean="0">
                <a:latin typeface="Arial" panose="020B0604020202020204" pitchFamily="34" charset="0"/>
                <a:cs typeface="Arial" panose="020B0604020202020204" pitchFamily="34" charset="0"/>
              </a:rPr>
              <a:t>Los niños van a </a:t>
            </a:r>
            <a:r>
              <a:rPr lang="es-CR" sz="1400" dirty="0" smtClean="0">
                <a:latin typeface="Arial" panose="020B0604020202020204" pitchFamily="34" charset="0"/>
                <a:cs typeface="Arial" panose="020B0604020202020204" pitchFamily="34" charset="0"/>
              </a:rPr>
              <a:t>pintar el dibujo en la pagina 3 y luego lo pueden formar un cuadro con el.</a:t>
            </a:r>
          </a:p>
          <a:p>
            <a:pPr marL="285750" lvl="1" indent="-285750">
              <a:buFont typeface="Arial" panose="020B0604020202020204" pitchFamily="34" charset="0"/>
              <a:buChar char="•"/>
            </a:pPr>
            <a:r>
              <a:rPr lang="es-CR" sz="1400" dirty="0" smtClean="0">
                <a:latin typeface="Arial" panose="020B0604020202020204" pitchFamily="34" charset="0"/>
                <a:cs typeface="Arial" panose="020B0604020202020204" pitchFamily="34" charset="0"/>
              </a:rPr>
              <a:t>Pintar el dibujo en la pagina 3</a:t>
            </a:r>
            <a:endParaRPr lang="es-CR" sz="1400" dirty="0">
              <a:latin typeface="Arial" panose="020B0604020202020204" pitchFamily="34" charset="0"/>
              <a:cs typeface="Arial" panose="020B0604020202020204" pitchFamily="34" charset="0"/>
            </a:endParaRPr>
          </a:p>
          <a:p>
            <a:pPr marL="285750" lvl="1" indent="-285750">
              <a:buFont typeface="Arial" panose="020B0604020202020204" pitchFamily="34" charset="0"/>
              <a:buChar char="•"/>
            </a:pPr>
            <a:r>
              <a:rPr lang="es-CR" sz="1400" dirty="0" smtClean="0">
                <a:latin typeface="Arial" panose="020B0604020202020204" pitchFamily="34" charset="0"/>
                <a:cs typeface="Arial" panose="020B0604020202020204" pitchFamily="34" charset="0"/>
              </a:rPr>
              <a:t>Recortar el dibujo</a:t>
            </a:r>
          </a:p>
          <a:p>
            <a:pPr marL="285750" lvl="1" indent="-285750">
              <a:buFont typeface="Arial" panose="020B0604020202020204" pitchFamily="34" charset="0"/>
              <a:buChar char="•"/>
            </a:pPr>
            <a:r>
              <a:rPr lang="es-CR" sz="1400" dirty="0" smtClean="0">
                <a:latin typeface="Arial" panose="020B0604020202020204" pitchFamily="34" charset="0"/>
                <a:cs typeface="Arial" panose="020B0604020202020204" pitchFamily="34" charset="0"/>
              </a:rPr>
              <a:t>Recortar el titulo </a:t>
            </a:r>
            <a:endParaRPr lang="es-CR" sz="1400" dirty="0" smtClean="0">
              <a:latin typeface="Arial" panose="020B0604020202020204" pitchFamily="34" charset="0"/>
              <a:cs typeface="Arial" panose="020B0604020202020204" pitchFamily="34" charset="0"/>
            </a:endParaRPr>
          </a:p>
          <a:p>
            <a:pPr marL="285750" lvl="1" indent="-285750">
              <a:buFont typeface="Arial" panose="020B0604020202020204" pitchFamily="34" charset="0"/>
              <a:buChar char="•"/>
            </a:pPr>
            <a:r>
              <a:rPr lang="es-CR" sz="1400" dirty="0" smtClean="0">
                <a:latin typeface="Arial" panose="020B0604020202020204" pitchFamily="34" charset="0"/>
                <a:cs typeface="Arial" panose="020B0604020202020204" pitchFamily="34" charset="0"/>
              </a:rPr>
              <a:t>Pegarlos sobre papel construcción y formar un paisaje</a:t>
            </a:r>
          </a:p>
          <a:p>
            <a:pPr marL="0" lvl="1"/>
            <a:endParaRPr lang="es-CR" sz="1400" dirty="0">
              <a:latin typeface="Arial" panose="020B0604020202020204" pitchFamily="34" charset="0"/>
              <a:cs typeface="Arial" panose="020B0604020202020204" pitchFamily="34" charset="0"/>
            </a:endParaRPr>
          </a:p>
          <a:p>
            <a:pPr marL="0" lvl="1"/>
            <a:r>
              <a:rPr lang="es-CR" sz="1400" dirty="0" smtClean="0">
                <a:latin typeface="Arial" panose="020B0604020202020204" pitchFamily="34" charset="0"/>
                <a:cs typeface="Arial" panose="020B0604020202020204" pitchFamily="34" charset="0"/>
              </a:rPr>
              <a:t>Respuesta pág. 4: </a:t>
            </a:r>
            <a:endParaRPr lang="es-CR" sz="1400" dirty="0" smtClean="0">
              <a:latin typeface="Arial" panose="020B0604020202020204" pitchFamily="34" charset="0"/>
              <a:cs typeface="Arial" panose="020B0604020202020204" pitchFamily="34" charset="0"/>
            </a:endParaRPr>
          </a:p>
          <a:p>
            <a:pPr marL="2286000" lvl="6"/>
            <a:r>
              <a:rPr lang="es-CR" sz="1400" dirty="0">
                <a:latin typeface="Arial" panose="020B0604020202020204" pitchFamily="34" charset="0"/>
                <a:cs typeface="Arial" panose="020B0604020202020204" pitchFamily="34" charset="0"/>
              </a:rPr>
              <a:t>	</a:t>
            </a:r>
            <a:endParaRPr lang="es-CR" sz="1400" dirty="0">
              <a:latin typeface="Arial" panose="020B0604020202020204" pitchFamily="34" charset="0"/>
              <a:cs typeface="Arial" panose="020B0604020202020204" pitchFamily="34" charset="0"/>
            </a:endParaRPr>
          </a:p>
          <a:p>
            <a:pPr marL="0" lvl="1"/>
            <a:r>
              <a:rPr lang="es-CR" sz="1400" b="1" dirty="0" smtClean="0">
                <a:latin typeface="Arial" panose="020B0604020202020204" pitchFamily="34" charset="0"/>
                <a:cs typeface="Arial" panose="020B0604020202020204" pitchFamily="34" charset="0"/>
              </a:rPr>
              <a:t>Materiales</a:t>
            </a:r>
            <a:r>
              <a:rPr lang="es-CR" sz="1400" dirty="0" smtClean="0">
                <a:latin typeface="Arial" panose="020B0604020202020204" pitchFamily="34" charset="0"/>
                <a:cs typeface="Arial" panose="020B0604020202020204" pitchFamily="34" charset="0"/>
              </a:rPr>
              <a:t>:		Ejemplo</a:t>
            </a:r>
            <a:endParaRPr lang="es-CR" sz="1400" dirty="0" smtClean="0">
              <a:latin typeface="Arial" panose="020B0604020202020204" pitchFamily="34" charset="0"/>
              <a:cs typeface="Arial" panose="020B0604020202020204" pitchFamily="34" charset="0"/>
            </a:endParaRPr>
          </a:p>
          <a:p>
            <a:pPr marL="285750" lvl="1" indent="-285750">
              <a:buFont typeface="Arial" panose="020B0604020202020204" pitchFamily="34" charset="0"/>
              <a:buChar char="•"/>
            </a:pPr>
            <a:endParaRPr lang="es-CR" sz="1400" dirty="0" smtClean="0">
              <a:latin typeface="Arial" panose="020B0604020202020204" pitchFamily="34" charset="0"/>
              <a:cs typeface="Arial" panose="020B0604020202020204" pitchFamily="34" charset="0"/>
            </a:endParaRPr>
          </a:p>
          <a:p>
            <a:pPr marL="285750" lvl="1" indent="-285750">
              <a:buFont typeface="Arial" panose="020B0604020202020204" pitchFamily="34" charset="0"/>
              <a:buChar char="•"/>
            </a:pPr>
            <a:r>
              <a:rPr lang="es-CR" sz="1400" dirty="0" smtClean="0">
                <a:latin typeface="Arial" panose="020B0604020202020204" pitchFamily="34" charset="0"/>
                <a:cs typeface="Arial" panose="020B0604020202020204" pitchFamily="34" charset="0"/>
              </a:rPr>
              <a:t>Lápices de color/crayolas</a:t>
            </a:r>
          </a:p>
          <a:p>
            <a:pPr marL="285750" lvl="1" indent="-285750">
              <a:buFont typeface="Arial" panose="020B0604020202020204" pitchFamily="34" charset="0"/>
              <a:buChar char="•"/>
            </a:pPr>
            <a:r>
              <a:rPr lang="es-CR" sz="1400" dirty="0" smtClean="0">
                <a:latin typeface="Arial" panose="020B0604020202020204" pitchFamily="34" charset="0"/>
                <a:cs typeface="Arial" panose="020B0604020202020204" pitchFamily="34" charset="0"/>
              </a:rPr>
              <a:t>Tijeras</a:t>
            </a:r>
          </a:p>
          <a:p>
            <a:pPr marL="285750" lvl="1" indent="-285750">
              <a:buFont typeface="Arial" panose="020B0604020202020204" pitchFamily="34" charset="0"/>
              <a:buChar char="•"/>
            </a:pPr>
            <a:r>
              <a:rPr lang="es-CR" sz="1400" dirty="0" smtClean="0">
                <a:latin typeface="Arial" panose="020B0604020202020204" pitchFamily="34" charset="0"/>
                <a:cs typeface="Arial" panose="020B0604020202020204" pitchFamily="34" charset="0"/>
              </a:rPr>
              <a:t>Goma</a:t>
            </a:r>
          </a:p>
          <a:p>
            <a:pPr marL="285750" lvl="1" indent="-285750">
              <a:buFont typeface="Arial" panose="020B0604020202020204" pitchFamily="34" charset="0"/>
              <a:buChar char="•"/>
            </a:pPr>
            <a:r>
              <a:rPr lang="es-CR" sz="1400" dirty="0" smtClean="0">
                <a:latin typeface="Arial" panose="020B0604020202020204" pitchFamily="34" charset="0"/>
                <a:cs typeface="Arial" panose="020B0604020202020204" pitchFamily="34" charset="0"/>
              </a:rPr>
              <a:t>Papel construcción</a:t>
            </a:r>
            <a:r>
              <a:rPr lang="es-CR" sz="1400" dirty="0" smtClean="0">
                <a:latin typeface="Arial" panose="020B0604020202020204" pitchFamily="34" charset="0"/>
                <a:cs typeface="Arial" panose="020B0604020202020204" pitchFamily="34" charset="0"/>
              </a:rPr>
              <a:t>				   	    </a:t>
            </a:r>
          </a:p>
        </p:txBody>
      </p:sp>
      <p:sp>
        <p:nvSpPr>
          <p:cNvPr id="7" name="68 Rectángulo"/>
          <p:cNvSpPr>
            <a:spLocks noChangeArrowheads="1"/>
          </p:cNvSpPr>
          <p:nvPr/>
        </p:nvSpPr>
        <p:spPr bwMode="auto">
          <a:xfrm>
            <a:off x="2168035" y="1412987"/>
            <a:ext cx="2448273" cy="307777"/>
          </a:xfrm>
          <a:prstGeom prst="rect">
            <a:avLst/>
          </a:prstGeom>
          <a:noFill/>
          <a:ln w="9525">
            <a:noFill/>
            <a:miter lim="800000"/>
            <a:headEnd/>
            <a:tailEnd/>
          </a:ln>
        </p:spPr>
        <p:txBody>
          <a:bodyPr wrap="square">
            <a:spAutoFit/>
          </a:bodyPr>
          <a:lstStyle/>
          <a:p>
            <a:pPr algn="ctr" eaLnBrk="1" hangingPunct="1"/>
            <a:r>
              <a:rPr lang="es-CR" altLang="es-MX" sz="1400" dirty="0" smtClean="0">
                <a:latin typeface="Century Gothic" panose="020B0502020202020204" pitchFamily="34" charset="0"/>
                <a:cs typeface="Arial" panose="020B0604020202020204" pitchFamily="34" charset="0"/>
              </a:rPr>
              <a:t>Hoja para el Colaborador</a:t>
            </a:r>
            <a:endParaRPr lang="es-CR" altLang="es-MX" sz="1400" dirty="0">
              <a:latin typeface="Century Gothic" panose="020B0502020202020204" pitchFamily="34" charset="0"/>
              <a:cs typeface="Arial" panose="020B0604020202020204" pitchFamily="34" charset="0"/>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7850" y="134000"/>
            <a:ext cx="835915" cy="578665"/>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930" y="-6864"/>
            <a:ext cx="4836105" cy="902699"/>
          </a:xfrm>
          <a:prstGeom prst="rect">
            <a:avLst/>
          </a:prstGeom>
        </p:spPr>
      </p:pic>
      <p:sp>
        <p:nvSpPr>
          <p:cNvPr id="9" name="Rectangle 8"/>
          <p:cNvSpPr/>
          <p:nvPr/>
        </p:nvSpPr>
        <p:spPr>
          <a:xfrm>
            <a:off x="800862" y="617670"/>
            <a:ext cx="5476614" cy="707886"/>
          </a:xfrm>
          <a:prstGeom prst="rect">
            <a:avLst/>
          </a:prstGeom>
        </p:spPr>
        <p:txBody>
          <a:bodyPr wrap="square">
            <a:spAutoFit/>
          </a:bodyPr>
          <a:lstStyle/>
          <a:p>
            <a:pPr algn="ctr" eaLnBrk="1" hangingPunct="1"/>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Clase </a:t>
            </a:r>
            <a:r>
              <a:rPr lang="es-CR" altLang="es-MX" sz="2000" b="1" u="sng" dirty="0" smtClean="0">
                <a:latin typeface="Chaparral Pro Light" panose="02060403030505090203" pitchFamily="18" charset="0"/>
                <a:ea typeface="Kozuka Gothic Pr6N L" panose="020B0200000000000000" pitchFamily="34" charset="-128"/>
                <a:cs typeface="Gisha" panose="020B0502040204020203" pitchFamily="34" charset="-79"/>
              </a:rPr>
              <a:t>#</a:t>
            </a:r>
            <a:r>
              <a:rPr lang="es-CR" altLang="es-MX" sz="2000" b="1" u="sng" dirty="0" smtClean="0">
                <a:latin typeface="Chaparral Pro Light" panose="02060403030505090203" pitchFamily="18" charset="0"/>
              </a:rPr>
              <a:t>246 El saltamontes insensato y </a:t>
            </a:r>
          </a:p>
          <a:p>
            <a:pPr algn="ctr" eaLnBrk="1" hangingPunct="1"/>
            <a:r>
              <a:rPr lang="es-CR" altLang="es-MX" sz="2000" b="1" u="sng" dirty="0" smtClean="0">
                <a:latin typeface="Chaparral Pro Light" panose="02060403030505090203" pitchFamily="18" charset="0"/>
              </a:rPr>
              <a:t>las hormigas sensatas</a:t>
            </a:r>
            <a:endParaRPr lang="es-CR" altLang="es-MX" sz="2000" b="1" u="sng" dirty="0" smtClean="0">
              <a:latin typeface="Chaparral Pro Light" panose="02060403030505090203" pitchFamily="18" charset="0"/>
              <a:ea typeface="Kozuka Gothic Pr6N L" panose="020B0200000000000000" pitchFamily="34" charset="-128"/>
              <a:cs typeface="Gisha" panose="020B0502040204020203" pitchFamily="34" charset="-79"/>
            </a:endParaRPr>
          </a:p>
        </p:txBody>
      </p:sp>
      <p:pic>
        <p:nvPicPr>
          <p:cNvPr id="13" name="Picture 12"/>
          <p:cNvPicPr/>
          <p:nvPr/>
        </p:nvPicPr>
        <p:blipFill>
          <a:blip r:embed="rId4" cstate="print">
            <a:extLst>
              <a:ext uri="{28A0092B-C50C-407E-A947-70E740481C1C}">
                <a14:useLocalDpi xmlns:a14="http://schemas.microsoft.com/office/drawing/2010/main" val="0"/>
              </a:ext>
            </a:extLst>
          </a:blip>
          <a:stretch>
            <a:fillRect/>
          </a:stretch>
        </p:blipFill>
        <p:spPr>
          <a:xfrm>
            <a:off x="3934586" y="7308304"/>
            <a:ext cx="2696819" cy="504056"/>
          </a:xfrm>
          <a:prstGeom prst="rect">
            <a:avLst/>
          </a:prstGeom>
          <a:ln w="9525">
            <a:noFill/>
            <a:prstDash val="dash"/>
          </a:ln>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08154" y="7812360"/>
            <a:ext cx="1239696" cy="1135829"/>
          </a:xfrm>
          <a:prstGeom prst="rect">
            <a:avLst/>
          </a:prstGeom>
        </p:spPr>
      </p:pic>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96267" y="7790781"/>
            <a:ext cx="1025277" cy="1331416"/>
          </a:xfrm>
          <a:prstGeom prst="rect">
            <a:avLst/>
          </a:prstGeom>
        </p:spPr>
      </p:pic>
      <p:pic>
        <p:nvPicPr>
          <p:cNvPr id="15" name="Picture 14"/>
          <p:cNvPicPr/>
          <p:nvPr/>
        </p:nvPicPr>
        <p:blipFill>
          <a:blip r:embed="rId7" cstate="print">
            <a:extLst>
              <a:ext uri="{28A0092B-C50C-407E-A947-70E740481C1C}">
                <a14:useLocalDpi xmlns:a14="http://schemas.microsoft.com/office/drawing/2010/main" val="0"/>
              </a:ext>
            </a:extLst>
          </a:blip>
          <a:stretch>
            <a:fillRect/>
          </a:stretch>
        </p:blipFill>
        <p:spPr>
          <a:xfrm>
            <a:off x="5766742" y="8654605"/>
            <a:ext cx="1021467" cy="315384"/>
          </a:xfrm>
          <a:prstGeom prst="rect">
            <a:avLst/>
          </a:prstGeom>
        </p:spPr>
      </p:pic>
    </p:spTree>
    <p:extLst>
      <p:ext uri="{BB962C8B-B14F-4D97-AF65-F5344CB8AC3E}">
        <p14:creationId xmlns:p14="http://schemas.microsoft.com/office/powerpoint/2010/main" val="448747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980728" y="6372200"/>
            <a:ext cx="205075" cy="297324"/>
          </a:xfrm>
          <a:prstGeom prst="rect">
            <a:avLst/>
          </a:prstGeom>
          <a:solidFill>
            <a:schemeClr val="bg1"/>
          </a:solidFill>
        </p:spPr>
        <p:txBody>
          <a:bodyPr wrap="square" rtlCol="0">
            <a:spAutoFit/>
          </a:bodyPr>
          <a:lstStyle/>
          <a:p>
            <a:endParaRPr lang="en-US" dirty="0"/>
          </a:p>
        </p:txBody>
      </p:sp>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930" y="-6864"/>
            <a:ext cx="4836105" cy="902699"/>
          </a:xfrm>
          <a:prstGeom prst="rect">
            <a:avLst/>
          </a:prstGeom>
        </p:spPr>
      </p:pic>
      <p:sp>
        <p:nvSpPr>
          <p:cNvPr id="42" name="Rectangle 41"/>
          <p:cNvSpPr/>
          <p:nvPr/>
        </p:nvSpPr>
        <p:spPr>
          <a:xfrm>
            <a:off x="0" y="750158"/>
            <a:ext cx="6858000" cy="400110"/>
          </a:xfrm>
          <a:prstGeom prst="rect">
            <a:avLst/>
          </a:prstGeom>
        </p:spPr>
        <p:txBody>
          <a:bodyPr wrap="square">
            <a:spAutoFit/>
          </a:bodyPr>
          <a:lstStyle/>
          <a:p>
            <a:pPr algn="ctr" eaLnBrk="1" hangingPunct="1"/>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Clase </a:t>
            </a:r>
            <a:r>
              <a:rPr lang="es-CR" altLang="es-MX" sz="2000" b="1" u="sng" dirty="0" smtClean="0">
                <a:latin typeface="Chaparral Pro Light" panose="02060403030505090203" pitchFamily="18" charset="0"/>
                <a:ea typeface="Kozuka Gothic Pr6N L" panose="020B0200000000000000" pitchFamily="34" charset="-128"/>
                <a:cs typeface="Gisha" panose="020B0502040204020203" pitchFamily="34" charset="-79"/>
              </a:rPr>
              <a:t>#</a:t>
            </a:r>
            <a:r>
              <a:rPr lang="es-CR" altLang="es-MX" sz="2000" b="1" u="sng" dirty="0" smtClean="0">
                <a:latin typeface="Chaparral Pro Light" panose="02060403030505090203" pitchFamily="18" charset="0"/>
              </a:rPr>
              <a:t>246 El saltamontes insensato y las hormigas sensatas</a:t>
            </a:r>
            <a:endParaRPr lang="es-CR" altLang="es-MX" sz="2000" b="1" u="sng" dirty="0" smtClean="0">
              <a:latin typeface="Chaparral Pro Light" panose="02060403030505090203" pitchFamily="18" charset="0"/>
              <a:ea typeface="Kozuka Gothic Pr6N L" panose="020B0200000000000000" pitchFamily="34" charset="-128"/>
              <a:cs typeface="Gisha" panose="020B0502040204020203" pitchFamily="34" charset="-79"/>
            </a:endParaRPr>
          </a:p>
        </p:txBody>
      </p:sp>
      <p:pic>
        <p:nvPicPr>
          <p:cNvPr id="44" name="Picture 43"/>
          <p:cNvPicPr/>
          <p:nvPr/>
        </p:nvPicPr>
        <p:blipFill>
          <a:blip r:embed="rId4">
            <a:extLst>
              <a:ext uri="{28A0092B-C50C-407E-A947-70E740481C1C}">
                <a14:useLocalDpi xmlns:a14="http://schemas.microsoft.com/office/drawing/2010/main" val="0"/>
              </a:ext>
            </a:extLst>
          </a:blip>
          <a:stretch>
            <a:fillRect/>
          </a:stretch>
        </p:blipFill>
        <p:spPr>
          <a:xfrm>
            <a:off x="836915" y="1310023"/>
            <a:ext cx="5019331" cy="1390817"/>
          </a:xfrm>
          <a:prstGeom prst="rect">
            <a:avLst/>
          </a:prstGeom>
          <a:ln w="9525">
            <a:solidFill>
              <a:schemeClr val="tx1"/>
            </a:solidFill>
            <a:prstDash val="dash"/>
          </a:ln>
        </p:spPr>
      </p:pic>
      <p:pic>
        <p:nvPicPr>
          <p:cNvPr id="47" name="Picture 4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860594"/>
            <a:ext cx="6858000" cy="6283405"/>
          </a:xfrm>
          <a:prstGeom prst="rect">
            <a:avLst/>
          </a:prstGeom>
        </p:spPr>
      </p:pic>
    </p:spTree>
    <p:extLst>
      <p:ext uri="{BB962C8B-B14F-4D97-AF65-F5344CB8AC3E}">
        <p14:creationId xmlns:p14="http://schemas.microsoft.com/office/powerpoint/2010/main" val="39064670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980728" y="6372200"/>
            <a:ext cx="205075" cy="297324"/>
          </a:xfrm>
          <a:prstGeom prst="rect">
            <a:avLst/>
          </a:prstGeom>
          <a:solidFill>
            <a:schemeClr val="bg1"/>
          </a:solidFill>
        </p:spPr>
        <p:txBody>
          <a:bodyPr wrap="square" rtlCol="0">
            <a:spAutoFit/>
          </a:bodyPr>
          <a:lstStyle/>
          <a:p>
            <a:endParaRPr lang="en-US" dirty="0"/>
          </a:p>
        </p:txBody>
      </p:sp>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930" y="-6864"/>
            <a:ext cx="4836105" cy="902699"/>
          </a:xfrm>
          <a:prstGeom prst="rect">
            <a:avLst/>
          </a:prstGeom>
        </p:spPr>
      </p:pic>
      <p:sp>
        <p:nvSpPr>
          <p:cNvPr id="42" name="Rectangle 41"/>
          <p:cNvSpPr/>
          <p:nvPr/>
        </p:nvSpPr>
        <p:spPr>
          <a:xfrm>
            <a:off x="1083265" y="628409"/>
            <a:ext cx="5476614" cy="707886"/>
          </a:xfrm>
          <a:prstGeom prst="rect">
            <a:avLst/>
          </a:prstGeom>
        </p:spPr>
        <p:txBody>
          <a:bodyPr wrap="square">
            <a:spAutoFit/>
          </a:bodyPr>
          <a:lstStyle/>
          <a:p>
            <a:pPr algn="ctr" eaLnBrk="1" hangingPunct="1"/>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Clase </a:t>
            </a:r>
            <a:r>
              <a:rPr lang="es-CR" altLang="es-MX" sz="2000" b="1" u="sng" dirty="0" smtClean="0">
                <a:latin typeface="Chaparral Pro Light" panose="02060403030505090203" pitchFamily="18" charset="0"/>
                <a:ea typeface="Kozuka Gothic Pr6N L" panose="020B0200000000000000" pitchFamily="34" charset="-128"/>
                <a:cs typeface="Gisha" panose="020B0502040204020203" pitchFamily="34" charset="-79"/>
              </a:rPr>
              <a:t>#</a:t>
            </a:r>
            <a:r>
              <a:rPr lang="es-CR" altLang="es-MX" sz="2000" b="1" u="sng" dirty="0" smtClean="0">
                <a:latin typeface="Chaparral Pro Light" panose="02060403030505090203" pitchFamily="18" charset="0"/>
              </a:rPr>
              <a:t>246 El saltamontes insensato y </a:t>
            </a:r>
          </a:p>
          <a:p>
            <a:pPr algn="ctr" eaLnBrk="1" hangingPunct="1"/>
            <a:r>
              <a:rPr lang="es-CR" altLang="es-MX" sz="2000" b="1" u="sng" dirty="0" smtClean="0">
                <a:latin typeface="Chaparral Pro Light" panose="02060403030505090203" pitchFamily="18" charset="0"/>
              </a:rPr>
              <a:t>las hormigas sensatas</a:t>
            </a:r>
            <a:endParaRPr lang="es-CR" altLang="es-MX" sz="2000" b="1" u="sng" dirty="0" smtClean="0">
              <a:latin typeface="Chaparral Pro Light" panose="02060403030505090203" pitchFamily="18" charset="0"/>
              <a:ea typeface="Kozuka Gothic Pr6N L" panose="020B0200000000000000" pitchFamily="34" charset="-128"/>
              <a:cs typeface="Gisha" panose="020B0502040204020203" pitchFamily="34" charset="-79"/>
            </a:endParaRPr>
          </a:p>
        </p:txBody>
      </p:sp>
      <p:pic>
        <p:nvPicPr>
          <p:cNvPr id="2049" name="Picture 1"/>
          <p:cNvPicPr>
            <a:picLocks noChangeAspect="1" noChangeArrowheads="1"/>
          </p:cNvPicPr>
          <p:nvPr/>
        </p:nvPicPr>
        <p:blipFill>
          <a:blip r:embed="rId4">
            <a:extLst>
              <a:ext uri="{28A0092B-C50C-407E-A947-70E740481C1C}">
                <a14:useLocalDpi xmlns:a14="http://schemas.microsoft.com/office/drawing/2010/main" val="0"/>
              </a:ext>
            </a:extLst>
          </a:blip>
          <a:srcRect l="13466" t="38023" r="41003" b="39545"/>
          <a:stretch>
            <a:fillRect/>
          </a:stretch>
        </p:blipFill>
        <p:spPr bwMode="auto">
          <a:xfrm>
            <a:off x="455111" y="2171016"/>
            <a:ext cx="5934075" cy="4055507"/>
          </a:xfrm>
          <a:prstGeom prst="rect">
            <a:avLst/>
          </a:prstGeom>
          <a:noFill/>
          <a:extLst>
            <a:ext uri="{909E8E84-426E-40DD-AFC4-6F175D3DCCD1}">
              <a14:hiddenFill xmlns:a14="http://schemas.microsoft.com/office/drawing/2010/main">
                <a:solidFill>
                  <a:srgbClr val="FFFFFF"/>
                </a:solidFill>
              </a14:hiddenFill>
            </a:ext>
          </a:extLst>
        </p:spPr>
      </p:pic>
      <p:sp>
        <p:nvSpPr>
          <p:cNvPr id="2" name="Text Box 2"/>
          <p:cNvSpPr txBox="1">
            <a:spLocks noChangeArrowheads="1"/>
          </p:cNvSpPr>
          <p:nvPr/>
        </p:nvSpPr>
        <p:spPr bwMode="auto">
          <a:xfrm>
            <a:off x="620211" y="3071128"/>
            <a:ext cx="5664200" cy="495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5    4    21  2    20   9    6    16   11  19   3    26  22   7   18   8    10  13  24  15    1   12  23  25  14  30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 name="Rectangle 3"/>
          <p:cNvSpPr>
            <a:spLocks noChangeArrowheads="1"/>
          </p:cNvSpPr>
          <p:nvPr/>
        </p:nvSpPr>
        <p:spPr bwMode="auto">
          <a:xfrm>
            <a:off x="455111" y="1713816"/>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R" altLang="en-US" sz="14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Santo ángel, completa la frase haciendo coincidir las letras con los números.</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 name="Rectangle 4"/>
          <p:cNvSpPr>
            <a:spLocks noChangeArrowheads="1"/>
          </p:cNvSpPr>
          <p:nvPr/>
        </p:nvSpPr>
        <p:spPr bwMode="auto">
          <a:xfrm>
            <a:off x="455111" y="2171016"/>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2" name="Picture 11"/>
          <p:cNvPicPr/>
          <p:nvPr/>
        </p:nvPicPr>
        <p:blipFill>
          <a:blip r:embed="rId5">
            <a:extLst>
              <a:ext uri="{28A0092B-C50C-407E-A947-70E740481C1C}">
                <a14:useLocalDpi xmlns:a14="http://schemas.microsoft.com/office/drawing/2010/main" val="0"/>
              </a:ext>
            </a:extLst>
          </a:blip>
          <a:stretch>
            <a:fillRect/>
          </a:stretch>
        </p:blipFill>
        <p:spPr>
          <a:xfrm>
            <a:off x="809047" y="6858071"/>
            <a:ext cx="5019331" cy="1390817"/>
          </a:xfrm>
          <a:prstGeom prst="rect">
            <a:avLst/>
          </a:prstGeom>
          <a:ln w="9525">
            <a:noFill/>
            <a:prstDash val="dash"/>
          </a:ln>
        </p:spPr>
      </p:pic>
    </p:spTree>
    <p:extLst>
      <p:ext uri="{BB962C8B-B14F-4D97-AF65-F5344CB8AC3E}">
        <p14:creationId xmlns:p14="http://schemas.microsoft.com/office/powerpoint/2010/main" val="1526139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1017296</TotalTime>
  <Words>863</Words>
  <Application>Microsoft Office PowerPoint</Application>
  <PresentationFormat>On-screen Show (4:3)</PresentationFormat>
  <Paragraphs>56</Paragraphs>
  <Slides>4</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vt:i4>
      </vt:variant>
    </vt:vector>
  </HeadingPairs>
  <TitlesOfParts>
    <vt:vector size="13" baseType="lpstr">
      <vt:lpstr>Kozuka Gothic Pr6N L</vt:lpstr>
      <vt:lpstr>Arial</vt:lpstr>
      <vt:lpstr>Calibri</vt:lpstr>
      <vt:lpstr>Calibri Light</vt:lpstr>
      <vt:lpstr>Century Gothic</vt:lpstr>
      <vt:lpstr>Chaparral Pro Light</vt:lpstr>
      <vt:lpstr>Gisha</vt:lpstr>
      <vt:lpstr>Times New Roman</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Kathya Cobena</cp:lastModifiedBy>
  <cp:revision>7757</cp:revision>
  <cp:lastPrinted>2018-09-10T19:54:12Z</cp:lastPrinted>
  <dcterms:created xsi:type="dcterms:W3CDTF">2011-04-01T14:17:38Z</dcterms:created>
  <dcterms:modified xsi:type="dcterms:W3CDTF">2019-07-27T02:15:57Z</dcterms:modified>
</cp:coreProperties>
</file>