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80" r:id="rId4"/>
    <p:sldId id="281" r:id="rId5"/>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19F"/>
    <a:srgbClr val="FB9BE2"/>
    <a:srgbClr val="FF0066"/>
    <a:srgbClr val="2006BA"/>
    <a:srgbClr val="F81D06"/>
    <a:srgbClr val="FFFBEF"/>
    <a:srgbClr val="FFF9E7"/>
    <a:srgbClr val="178317"/>
    <a:srgbClr val="F26A1E"/>
    <a:srgbClr val="F6B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250" autoAdjust="0"/>
    <p:restoredTop sz="94434" autoAdjust="0"/>
  </p:normalViewPr>
  <p:slideViewPr>
    <p:cSldViewPr>
      <p:cViewPr>
        <p:scale>
          <a:sx n="80" d="100"/>
          <a:sy n="80" d="100"/>
        </p:scale>
        <p:origin x="930" y="-57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22/06/2020</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22/06/2020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22/06/2020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22/06/2020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22/06/2020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22/06/2020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22/06/2020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22/06/2020</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22/06/2020</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22/06/2020</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22/06/2020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22/06/2020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22/06/2020</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0" y="1084468"/>
            <a:ext cx="2340875" cy="430887"/>
          </a:xfrm>
          <a:prstGeom prst="rect">
            <a:avLst/>
          </a:prstGeom>
          <a:noFill/>
          <a:ln w="9525">
            <a:noFill/>
            <a:miter lim="800000"/>
            <a:headEnd/>
            <a:tailEnd/>
          </a:ln>
        </p:spPr>
        <p:txBody>
          <a:bodyPr wrap="square">
            <a:spAutoFit/>
          </a:bodyPr>
          <a:lstStyle/>
          <a:p>
            <a:pPr eaLnBrk="1" hangingPunct="1"/>
            <a:r>
              <a:rPr lang="es-CR" sz="1100" b="1" dirty="0">
                <a:latin typeface="+mn-lt"/>
                <a:cs typeface="Arial" panose="020B0604020202020204" pitchFamily="34" charset="0"/>
              </a:rPr>
              <a:t>¡</a:t>
            </a:r>
            <a:r>
              <a:rPr lang="es-CR" altLang="es-MX" sz="1100" b="1" dirty="0"/>
              <a:t>Por MelquisedecLisbet!</a:t>
            </a:r>
          </a:p>
          <a:p>
            <a:pPr eaLnBrk="1" hangingPunct="1"/>
            <a:r>
              <a:rPr lang="es-CR" sz="1100" b="1" dirty="0">
                <a:cs typeface="Arial" panose="020B0604020202020204" pitchFamily="34" charset="0"/>
              </a:rPr>
              <a:t>¡</a:t>
            </a:r>
            <a:r>
              <a:rPr lang="es-CR" altLang="es-MX" sz="1100" b="1" dirty="0"/>
              <a:t>Por nuestro Padre y nuestra Madre!</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5276" y="190996"/>
            <a:ext cx="835915" cy="578665"/>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11" name="Rectangle 10"/>
          <p:cNvSpPr/>
          <p:nvPr/>
        </p:nvSpPr>
        <p:spPr>
          <a:xfrm>
            <a:off x="1282982" y="665007"/>
            <a:ext cx="4663993" cy="400110"/>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smtClean="0">
                <a:latin typeface="Chaparral Pro Light" panose="02060403030505090203" pitchFamily="18" charset="0"/>
              </a:rPr>
              <a:t>294 </a:t>
            </a:r>
            <a:r>
              <a:rPr lang="es-CR" sz="2000" u="sng" dirty="0" smtClean="0">
                <a:latin typeface="Arial" panose="020B0604020202020204" pitchFamily="34" charset="0"/>
                <a:cs typeface="Arial" panose="020B0604020202020204" pitchFamily="34" charset="0"/>
              </a:rPr>
              <a:t>¿</a:t>
            </a:r>
            <a:r>
              <a:rPr lang="es-CR" altLang="es-MX" sz="2000" b="1" u="sng" dirty="0" smtClean="0">
                <a:latin typeface="Chaparral Pro Light" panose="02060403030505090203" pitchFamily="18" charset="0"/>
              </a:rPr>
              <a:t>Qui</a:t>
            </a:r>
            <a:r>
              <a:rPr lang="es-CR" sz="2000" u="sng" dirty="0">
                <a:latin typeface="Chaparral Pro Light" panose="02060403030505090203" pitchFamily="18" charset="0"/>
                <a:cs typeface="Arial" panose="020B0604020202020204" pitchFamily="34" charset="0"/>
              </a:rPr>
              <a:t>é</a:t>
            </a:r>
            <a:r>
              <a:rPr lang="es-CR" altLang="es-MX" sz="2000" b="1" u="sng" dirty="0" smtClean="0">
                <a:latin typeface="Chaparral Pro Light" panose="02060403030505090203" pitchFamily="18" charset="0"/>
              </a:rPr>
              <a:t>nes son nuestros Padres?</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
        <p:nvSpPr>
          <p:cNvPr id="2" name="TextBox 1"/>
          <p:cNvSpPr txBox="1"/>
          <p:nvPr/>
        </p:nvSpPr>
        <p:spPr>
          <a:xfrm>
            <a:off x="197593" y="1703988"/>
            <a:ext cx="6493598" cy="7671331"/>
          </a:xfrm>
          <a:prstGeom prst="rect">
            <a:avLst/>
          </a:prstGeom>
          <a:noFill/>
          <a:ln w="38100">
            <a:noFill/>
            <a:prstDash val="dashDot"/>
          </a:ln>
        </p:spPr>
        <p:txBody>
          <a:bodyPr wrap="square" rtlCol="0">
            <a:spAutoFit/>
          </a:bodyPr>
          <a:lstStyle/>
          <a:p>
            <a:pPr algn="ctr"/>
            <a:r>
              <a:rPr lang="es-CR" sz="1150" dirty="0" smtClean="0">
                <a:latin typeface="Arial" panose="020B0604020202020204" pitchFamily="34" charset="0"/>
                <a:cs typeface="Arial" panose="020B0604020202020204" pitchFamily="34" charset="0"/>
              </a:rPr>
              <a:t>Hermanos, </a:t>
            </a:r>
            <a:r>
              <a:rPr lang="es-CR" sz="1150" dirty="0" smtClean="0">
                <a:latin typeface="Arial" panose="020B0604020202020204" pitchFamily="34" charset="0"/>
                <a:cs typeface="Arial" panose="020B0604020202020204" pitchFamily="34" charset="0"/>
              </a:rPr>
              <a:t>hoy Cristo nos </a:t>
            </a:r>
            <a:r>
              <a:rPr lang="es-CR" sz="1150" dirty="0" smtClean="0">
                <a:latin typeface="Arial" panose="020B0604020202020204" pitchFamily="34" charset="0"/>
                <a:cs typeface="Arial" panose="020B0604020202020204" pitchFamily="34" charset="0"/>
              </a:rPr>
              <a:t>aclara que en la mente puede haber mas de un tipo de Padres.  </a:t>
            </a:r>
          </a:p>
          <a:p>
            <a:pPr algn="ctr"/>
            <a:r>
              <a:rPr lang="es-CR" sz="1150" dirty="0" smtClean="0">
                <a:latin typeface="Arial" panose="020B0604020202020204" pitchFamily="34" charset="0"/>
                <a:cs typeface="Arial" panose="020B0604020202020204" pitchFamily="34" charset="0"/>
              </a:rPr>
              <a:t>T</a:t>
            </a:r>
            <a:r>
              <a:rPr lang="es-CR" sz="1150" dirty="0" smtClean="0">
                <a:latin typeface="Arial" panose="020B0604020202020204" pitchFamily="34" charset="0"/>
                <a:cs typeface="Arial" panose="020B0604020202020204" pitchFamily="34" charset="0"/>
              </a:rPr>
              <a:t>anto </a:t>
            </a:r>
            <a:r>
              <a:rPr lang="es-CR" sz="1150" dirty="0" smtClean="0">
                <a:latin typeface="Arial" panose="020B0604020202020204" pitchFamily="34" charset="0"/>
                <a:cs typeface="Arial" panose="020B0604020202020204" pitchFamily="34" charset="0"/>
              </a:rPr>
              <a:t>el Padre </a:t>
            </a:r>
            <a:r>
              <a:rPr lang="es-CR" sz="1150" dirty="0" smtClean="0">
                <a:latin typeface="Arial" panose="020B0604020202020204" pitchFamily="34" charset="0"/>
                <a:cs typeface="Arial" panose="020B0604020202020204" pitchFamily="34" charset="0"/>
              </a:rPr>
              <a:t>como </a:t>
            </a:r>
            <a:r>
              <a:rPr lang="es-CR" sz="1150" dirty="0" smtClean="0">
                <a:latin typeface="Arial" panose="020B0604020202020204" pitchFamily="34" charset="0"/>
                <a:cs typeface="Arial" panose="020B0604020202020204" pitchFamily="34" charset="0"/>
              </a:rPr>
              <a:t>la Madre crían y educan a sus hijos. Los hijos </a:t>
            </a:r>
            <a:r>
              <a:rPr lang="es-CR" sz="1150" dirty="0" smtClean="0">
                <a:latin typeface="Arial" panose="020B0604020202020204" pitchFamily="34" charset="0"/>
                <a:cs typeface="Arial" panose="020B0604020202020204" pitchFamily="34" charset="0"/>
              </a:rPr>
              <a:t>desarrollan </a:t>
            </a:r>
          </a:p>
          <a:p>
            <a:pPr algn="ctr"/>
            <a:r>
              <a:rPr lang="es-CR" sz="1150" dirty="0" smtClean="0">
                <a:latin typeface="Arial" panose="020B0604020202020204" pitchFamily="34" charset="0"/>
                <a:cs typeface="Arial" panose="020B0604020202020204" pitchFamily="34" charset="0"/>
              </a:rPr>
              <a:t>Comportamientos que </a:t>
            </a:r>
            <a:r>
              <a:rPr lang="es-CR" sz="1150" dirty="0" smtClean="0">
                <a:latin typeface="Arial" panose="020B0604020202020204" pitchFamily="34" charset="0"/>
                <a:cs typeface="Arial" panose="020B0604020202020204" pitchFamily="34" charset="0"/>
              </a:rPr>
              <a:t>han aprendido de sus </a:t>
            </a:r>
            <a:r>
              <a:rPr lang="es-CR" sz="1150" dirty="0" smtClean="0">
                <a:latin typeface="Arial" panose="020B0604020202020204" pitchFamily="34" charset="0"/>
                <a:cs typeface="Arial" panose="020B0604020202020204" pitchFamily="34" charset="0"/>
              </a:rPr>
              <a:t>Padres</a:t>
            </a:r>
            <a:r>
              <a:rPr lang="es-CR" sz="1150" dirty="0" smtClean="0">
                <a:latin typeface="Arial" panose="020B0604020202020204" pitchFamily="34" charset="0"/>
                <a:cs typeface="Arial" panose="020B0604020202020204" pitchFamily="34" charset="0"/>
              </a:rPr>
              <a:t>.</a:t>
            </a:r>
            <a:endParaRPr lang="es-CR" sz="1150" dirty="0" smtClean="0">
              <a:latin typeface="Arial" panose="020B0604020202020204" pitchFamily="34" charset="0"/>
              <a:cs typeface="Arial" panose="020B0604020202020204" pitchFamily="34" charset="0"/>
            </a:endParaRPr>
          </a:p>
          <a:p>
            <a:pPr algn="ctr"/>
            <a:endParaRPr lang="es-CR" sz="1000" dirty="0">
              <a:latin typeface="Arial" panose="020B0604020202020204" pitchFamily="34" charset="0"/>
              <a:cs typeface="Arial" panose="020B0604020202020204" pitchFamily="34" charset="0"/>
            </a:endParaRPr>
          </a:p>
          <a:p>
            <a:r>
              <a:rPr lang="es-CR" sz="1150" u="sng" dirty="0" smtClean="0">
                <a:latin typeface="Arial" panose="020B0604020202020204" pitchFamily="34" charset="0"/>
                <a:cs typeface="Arial" panose="020B0604020202020204" pitchFamily="34" charset="0"/>
              </a:rPr>
              <a:t>Nuestros Padres espirituales </a:t>
            </a:r>
            <a:r>
              <a:rPr lang="es-CR" sz="1150" u="sng" dirty="0" smtClean="0">
                <a:latin typeface="Arial" panose="020B0604020202020204" pitchFamily="34" charset="0"/>
                <a:cs typeface="Arial" panose="020B0604020202020204" pitchFamily="34" charset="0"/>
              </a:rPr>
              <a:t>MelquisedecLisbet, nos </a:t>
            </a:r>
            <a:r>
              <a:rPr lang="es-CR" sz="1150" u="sng" dirty="0" smtClean="0">
                <a:latin typeface="Arial" panose="020B0604020202020204" pitchFamily="34" charset="0"/>
                <a:cs typeface="Arial" panose="020B0604020202020204" pitchFamily="34" charset="0"/>
              </a:rPr>
              <a:t>han estado educando, ensenándonos a ser hijos Obedientes, con buen comportamiento igual </a:t>
            </a:r>
            <a:r>
              <a:rPr lang="es-CR" sz="1150" u="sng" dirty="0" smtClean="0">
                <a:latin typeface="Arial" panose="020B0604020202020204" pitchFamily="34" charset="0"/>
                <a:cs typeface="Arial" panose="020B0604020202020204" pitchFamily="34" charset="0"/>
              </a:rPr>
              <a:t>a </a:t>
            </a:r>
            <a:r>
              <a:rPr lang="es-CR" sz="1150" u="sng" dirty="0" smtClean="0">
                <a:latin typeface="Arial" panose="020B0604020202020204" pitchFamily="34" charset="0"/>
                <a:cs typeface="Arial" panose="020B0604020202020204" pitchFamily="34" charset="0"/>
              </a:rPr>
              <a:t>Ellos.  </a:t>
            </a:r>
            <a:r>
              <a:rPr lang="es-CR" sz="1150" u="sng" dirty="0" smtClean="0">
                <a:latin typeface="Arial" panose="020B0604020202020204" pitchFamily="34" charset="0"/>
                <a:cs typeface="Arial" panose="020B0604020202020204" pitchFamily="34" charset="0"/>
              </a:rPr>
              <a:t>Es </a:t>
            </a:r>
            <a:r>
              <a:rPr lang="es-CR" sz="1150" u="sng" dirty="0" smtClean="0">
                <a:latin typeface="Arial" panose="020B0604020202020204" pitchFamily="34" charset="0"/>
                <a:cs typeface="Arial" panose="020B0604020202020204" pitchFamily="34" charset="0"/>
              </a:rPr>
              <a:t>importante tener Buenas </a:t>
            </a:r>
            <a:r>
              <a:rPr lang="es-CR" sz="1150" u="sng" dirty="0" smtClean="0">
                <a:latin typeface="Arial" panose="020B0604020202020204" pitchFamily="34" charset="0"/>
                <a:cs typeface="Arial" panose="020B0604020202020204" pitchFamily="34" charset="0"/>
              </a:rPr>
              <a:t>Acciones cada día </a:t>
            </a:r>
            <a:r>
              <a:rPr lang="es-CR" sz="1150" u="sng" dirty="0" smtClean="0">
                <a:latin typeface="Arial" panose="020B0604020202020204" pitchFamily="34" charset="0"/>
                <a:cs typeface="Arial" panose="020B0604020202020204" pitchFamily="34" charset="0"/>
              </a:rPr>
              <a:t>para </a:t>
            </a:r>
            <a:r>
              <a:rPr lang="es-CR" sz="1150" u="sng" dirty="0" smtClean="0">
                <a:latin typeface="Arial" panose="020B0604020202020204" pitchFamily="34" charset="0"/>
                <a:cs typeface="Arial" panose="020B0604020202020204" pitchFamily="34" charset="0"/>
              </a:rPr>
              <a:t>poder </a:t>
            </a:r>
            <a:r>
              <a:rPr lang="es-CR" sz="1150" u="sng" dirty="0" smtClean="0">
                <a:latin typeface="Arial" panose="020B0604020202020204" pitchFamily="34" charset="0"/>
                <a:cs typeface="Arial" panose="020B0604020202020204" pitchFamily="34" charset="0"/>
              </a:rPr>
              <a:t>dar Buen Fruto.  Es un crecimiento espiritual diario en nuestra mente y en nuestro </a:t>
            </a:r>
            <a:r>
              <a:rPr lang="es-CR" sz="1150" u="sng" dirty="0" smtClean="0">
                <a:latin typeface="Arial" panose="020B0604020202020204" pitchFamily="34" charset="0"/>
                <a:cs typeface="Arial" panose="020B0604020202020204" pitchFamily="34" charset="0"/>
              </a:rPr>
              <a:t>actuar</a:t>
            </a:r>
            <a:r>
              <a:rPr lang="es-CR" sz="1150" dirty="0" smtClean="0">
                <a:latin typeface="Arial" panose="020B0604020202020204" pitchFamily="34" charset="0"/>
                <a:cs typeface="Arial" panose="020B0604020202020204" pitchFamily="34" charset="0"/>
              </a:rPr>
              <a:t>. </a:t>
            </a:r>
            <a:endParaRPr lang="es-CR" sz="1150" dirty="0" smtClean="0">
              <a:latin typeface="Arial" panose="020B0604020202020204" pitchFamily="34" charset="0"/>
              <a:cs typeface="Arial" panose="020B0604020202020204" pitchFamily="34" charset="0"/>
            </a:endParaRPr>
          </a:p>
          <a:p>
            <a:endParaRPr lang="es-CR" sz="1000" dirty="0" smtClean="0">
              <a:latin typeface="Arial" panose="020B0604020202020204" pitchFamily="34" charset="0"/>
              <a:cs typeface="Arial" panose="020B0604020202020204" pitchFamily="34" charset="0"/>
            </a:endParaRPr>
          </a:p>
          <a:p>
            <a:r>
              <a:rPr lang="es-CR" sz="1150" dirty="0" smtClean="0">
                <a:latin typeface="Arial" panose="020B0604020202020204" pitchFamily="34" charset="0"/>
                <a:cs typeface="Arial" panose="020B0604020202020204" pitchFamily="34" charset="0"/>
              </a:rPr>
              <a:t>No es suficiente solo escuchar un mana, estar en la fiesta cada semana o hablar como Cristo Lisbet.  </a:t>
            </a:r>
            <a:r>
              <a:rPr lang="es-CR" sz="1150" u="sng" dirty="0" smtClean="0">
                <a:latin typeface="Arial" panose="020B0604020202020204" pitchFamily="34" charset="0"/>
                <a:cs typeface="Arial" panose="020B0604020202020204" pitchFamily="34" charset="0"/>
              </a:rPr>
              <a:t>Es necesario hacer lo que Cristo Lisbet nos pide, para que nuestras acciones muestren el buen proceder de MelquisedecLisbet en nosotros</a:t>
            </a:r>
            <a:r>
              <a:rPr lang="es-CR" sz="1150" dirty="0" smtClean="0">
                <a:latin typeface="Arial" panose="020B0604020202020204" pitchFamily="34" charset="0"/>
                <a:cs typeface="Arial" panose="020B0604020202020204" pitchFamily="34" charset="0"/>
              </a:rPr>
              <a:t>.  Veamos lo que nuestros Padres nos dicen en 1-Corintios 13:1-7 sobre Su verdadero AMOR.  </a:t>
            </a:r>
            <a:r>
              <a:rPr lang="es-CR" sz="1150" dirty="0" smtClean="0">
                <a:solidFill>
                  <a:srgbClr val="AF419F"/>
                </a:solidFill>
                <a:latin typeface="Arial" panose="020B0604020202020204" pitchFamily="34" charset="0"/>
                <a:cs typeface="Arial" panose="020B0604020202020204" pitchFamily="34" charset="0"/>
              </a:rPr>
              <a:t>Clip</a:t>
            </a:r>
          </a:p>
          <a:p>
            <a:endParaRPr lang="es-CR" sz="1000" dirty="0">
              <a:latin typeface="Arial" panose="020B0604020202020204" pitchFamily="34" charset="0"/>
              <a:cs typeface="Arial" panose="020B0604020202020204" pitchFamily="34" charset="0"/>
            </a:endParaRPr>
          </a:p>
          <a:p>
            <a:r>
              <a:rPr lang="es-CR" sz="1150" u="sng" dirty="0" smtClean="0">
                <a:latin typeface="Arial" panose="020B0604020202020204" pitchFamily="34" charset="0"/>
                <a:cs typeface="Arial" panose="020B0604020202020204" pitchFamily="34" charset="0"/>
              </a:rPr>
              <a:t>Al tener el AMOR de MelquisedecLisbet todo es Excelente y Perfecto.  Cuando tratamos a los demás con el amor de nuestros Padres, de nosotros sale el Amor del Cielo y todos se llenan de la Ternura y Paz de MelquisedecLisbet. Es ahí que podemos ver que Cristo Lisbet vive en nosotros, porque sin Ella no podríamos Amar con tanta Bondad.  Esto sucede si dejamos que sean MelquisedecLisbet los que nos críen y eduquen. </a:t>
            </a:r>
          </a:p>
          <a:p>
            <a:endParaRPr lang="es-CR" sz="1000" dirty="0">
              <a:latin typeface="Arial" panose="020B0604020202020204" pitchFamily="34" charset="0"/>
              <a:cs typeface="Arial" panose="020B0604020202020204" pitchFamily="34" charset="0"/>
            </a:endParaRPr>
          </a:p>
          <a:p>
            <a:r>
              <a:rPr lang="es-CR" sz="1150" dirty="0" smtClean="0">
                <a:latin typeface="Arial" panose="020B0604020202020204" pitchFamily="34" charset="0"/>
                <a:cs typeface="Arial" panose="020B0604020202020204" pitchFamily="34" charset="0"/>
              </a:rPr>
              <a:t>¿A que padres te pareces Tu? ¿Te estas dejando educar por MelquisedecLisbet o por los deseos engañosos de la mente carnal? </a:t>
            </a:r>
            <a:r>
              <a:rPr lang="es-CR" sz="1150" dirty="0" smtClean="0">
                <a:latin typeface="Arial" panose="020B0604020202020204" pitchFamily="34" charset="0"/>
                <a:cs typeface="Arial" panose="020B0604020202020204" pitchFamily="34" charset="0"/>
              </a:rPr>
              <a:t>Debemos tener cuidado que no estemos prestándole atención a la mente carnal y sus deseos engañosos, porque nos quiere distraer para que no amasemos el pan </a:t>
            </a:r>
            <a:r>
              <a:rPr lang="es-CR" sz="1150" dirty="0" smtClean="0">
                <a:latin typeface="Arial" panose="020B0604020202020204" pitchFamily="34" charset="0"/>
                <a:cs typeface="Arial" panose="020B0604020202020204" pitchFamily="34" charset="0"/>
              </a:rPr>
              <a:t>con el que nos alimentan</a:t>
            </a:r>
            <a:r>
              <a:rPr lang="es-CR" sz="1150" dirty="0" smtClean="0">
                <a:latin typeface="Arial" panose="020B0604020202020204" pitchFamily="34" charset="0"/>
                <a:cs typeface="Arial" panose="020B0604020202020204" pitchFamily="34" charset="0"/>
              </a:rPr>
              <a:t> MelquisedecLisbet. </a:t>
            </a:r>
            <a:r>
              <a:rPr lang="es-CR" sz="1150" u="sng" dirty="0" smtClean="0">
                <a:latin typeface="Arial" panose="020B0604020202020204" pitchFamily="34" charset="0"/>
                <a:cs typeface="Arial" panose="020B0604020202020204" pitchFamily="34" charset="0"/>
              </a:rPr>
              <a:t>No podemos comportarnos mal, ni decir cosas que no le agradan a Dios, o </a:t>
            </a:r>
            <a:r>
              <a:rPr lang="es-CR" sz="1150" u="sng" dirty="0" smtClean="0">
                <a:latin typeface="Arial" panose="020B0604020202020204" pitchFamily="34" charset="0"/>
                <a:cs typeface="Arial" panose="020B0604020202020204" pitchFamily="34" charset="0"/>
              </a:rPr>
              <a:t>decir o </a:t>
            </a:r>
            <a:r>
              <a:rPr lang="es-CR" sz="1150" u="sng" dirty="0" smtClean="0">
                <a:latin typeface="Arial" panose="020B0604020202020204" pitchFamily="34" charset="0"/>
                <a:cs typeface="Arial" panose="020B0604020202020204" pitchFamily="34" charset="0"/>
              </a:rPr>
              <a:t>hacer cosas que lastimen a alguien.  </a:t>
            </a:r>
            <a:r>
              <a:rPr lang="es-CR" sz="1150" dirty="0" smtClean="0">
                <a:latin typeface="Arial" panose="020B0604020202020204" pitchFamily="34" charset="0"/>
                <a:cs typeface="Arial" panose="020B0604020202020204" pitchFamily="34" charset="0"/>
              </a:rPr>
              <a:t>Debemos trabajar sin parar como hormigas Prudentes, así como MelquisedecLisbet están trabajando por nuestra Vida Eterna. Al tener nuestra casa ordenada, Dios pueden vivir ahí eternamente. </a:t>
            </a:r>
          </a:p>
          <a:p>
            <a:endParaRPr lang="es-CR" sz="1000" dirty="0" smtClean="0">
              <a:latin typeface="Arial" panose="020B0604020202020204" pitchFamily="34" charset="0"/>
              <a:cs typeface="Arial" panose="020B0604020202020204" pitchFamily="34" charset="0"/>
            </a:endParaRPr>
          </a:p>
          <a:p>
            <a:r>
              <a:rPr lang="es-CR" sz="1150" dirty="0">
                <a:latin typeface="Arial" panose="020B0604020202020204" pitchFamily="34" charset="0"/>
                <a:cs typeface="Arial" panose="020B0604020202020204" pitchFamily="34" charset="0"/>
              </a:rPr>
              <a:t>Si el hermano mayor nos quiere gobernar, Cristo Lisbet nos dice que podemos hacer: </a:t>
            </a:r>
            <a:r>
              <a:rPr lang="es-CR" sz="1150" b="1" dirty="0">
                <a:latin typeface="Arial" panose="020B0604020202020204" pitchFamily="34" charset="0"/>
                <a:cs typeface="Arial" panose="020B0604020202020204" pitchFamily="34" charset="0"/>
              </a:rPr>
              <a:t>“Hijos, </a:t>
            </a:r>
            <a:r>
              <a:rPr lang="es-CR" sz="1150" b="1" i="1" dirty="0">
                <a:latin typeface="Arial" panose="020B0604020202020204" pitchFamily="34" charset="0"/>
                <a:cs typeface="Arial" panose="020B0604020202020204" pitchFamily="34" charset="0"/>
              </a:rPr>
              <a:t>Ámenlo diciéndole la verdad, que los Únicos que lo Aman Somos Dios MelquisedecLisbet, que lo recogimos de donde sus padres lo dejaron, en orfandad, porque en Mi Poderoso Nombre, Cristo Lisbet, él puede cambiar”</a:t>
            </a:r>
            <a:r>
              <a:rPr lang="es-CR" sz="1150" b="1" dirty="0">
                <a:latin typeface="Arial" panose="020B0604020202020204" pitchFamily="34" charset="0"/>
                <a:cs typeface="Arial" panose="020B0604020202020204" pitchFamily="34" charset="0"/>
              </a:rPr>
              <a:t>.</a:t>
            </a:r>
          </a:p>
          <a:p>
            <a:endParaRPr lang="es-CR" sz="1000" dirty="0">
              <a:latin typeface="Arial" panose="020B0604020202020204" pitchFamily="34" charset="0"/>
              <a:cs typeface="Arial" panose="020B0604020202020204" pitchFamily="34" charset="0"/>
            </a:endParaRPr>
          </a:p>
          <a:p>
            <a:r>
              <a:rPr lang="es-CR" sz="1150" dirty="0" smtClean="0">
                <a:latin typeface="Arial" panose="020B0604020202020204" pitchFamily="34" charset="0"/>
                <a:cs typeface="Arial" panose="020B0604020202020204" pitchFamily="34" charset="0"/>
              </a:rPr>
              <a:t>Hermanos, es importante que cada uno de nuestros días sea de Sacrificio Vivo y Santo para Dios. Cuidando que cada una de nuestras acciones le sea agradable a MelquisedecLisbet.  </a:t>
            </a:r>
          </a:p>
          <a:p>
            <a:endParaRPr lang="es-CR" sz="1000" dirty="0">
              <a:latin typeface="Arial" panose="020B0604020202020204" pitchFamily="34" charset="0"/>
              <a:cs typeface="Arial" panose="020B0604020202020204" pitchFamily="34" charset="0"/>
            </a:endParaRPr>
          </a:p>
          <a:p>
            <a:r>
              <a:rPr lang="es-CR" sz="1150" dirty="0" smtClean="0">
                <a:latin typeface="Arial" panose="020B0604020202020204" pitchFamily="34" charset="0"/>
                <a:cs typeface="Arial" panose="020B0604020202020204" pitchFamily="34" charset="0"/>
              </a:rPr>
              <a:t>Cristo Lisbet esta llena del Amor del Cielo y solo Ella puede hacer que nuestra carga sea Fácil, Ligera y Agradable. Podemos ver Su </a:t>
            </a:r>
            <a:r>
              <a:rPr lang="es-CR" sz="1150" dirty="0" smtClean="0">
                <a:latin typeface="Arial" panose="020B0604020202020204" pitchFamily="34" charset="0"/>
                <a:cs typeface="Arial" panose="020B0604020202020204" pitchFamily="34" charset="0"/>
              </a:rPr>
              <a:t>Fi</a:t>
            </a:r>
            <a:r>
              <a:rPr lang="es-CR" sz="1150" dirty="0" smtClean="0">
                <a:latin typeface="Arial" panose="020B0604020202020204" pitchFamily="34" charset="0"/>
                <a:cs typeface="Arial" panose="020B0604020202020204" pitchFamily="34" charset="0"/>
              </a:rPr>
              <a:t>rmeza y Su Lealtad por nuestro Padre, y eso debe llenarnos de</a:t>
            </a:r>
            <a:r>
              <a:rPr lang="es-CR" sz="1150" dirty="0" smtClean="0">
                <a:latin typeface="Arial" panose="020B0604020202020204" pitchFamily="34" charset="0"/>
                <a:cs typeface="Arial" panose="020B0604020202020204" pitchFamily="34" charset="0"/>
              </a:rPr>
              <a:t> Valor y Alegría, y nos ayuda a sentirnos Seguros que todo lo Podemos vencer.</a:t>
            </a:r>
            <a:endParaRPr lang="es-CR" sz="1150" dirty="0" smtClean="0">
              <a:latin typeface="Arial" panose="020B0604020202020204" pitchFamily="34" charset="0"/>
              <a:cs typeface="Arial" panose="020B0604020202020204" pitchFamily="34" charset="0"/>
            </a:endParaRPr>
          </a:p>
          <a:p>
            <a:endParaRPr lang="es-CR" sz="800" b="1" dirty="0" smtClean="0">
              <a:solidFill>
                <a:schemeClr val="accent6">
                  <a:lumMod val="60000"/>
                  <a:lumOff val="40000"/>
                </a:schemeClr>
              </a:solidFill>
              <a:latin typeface="Broadway" panose="04040905080B02020502" pitchFamily="82" charset="0"/>
              <a:cs typeface="Arial" panose="020B0604020202020204" pitchFamily="34" charset="0"/>
            </a:endParaRPr>
          </a:p>
          <a:p>
            <a:pPr algn="ctr"/>
            <a:r>
              <a:rPr lang="es-CR" b="1" dirty="0" smtClean="0">
                <a:solidFill>
                  <a:srgbClr val="AF419F"/>
                </a:solidFill>
                <a:latin typeface="Broadway" panose="04040905080B02020502" pitchFamily="82" charset="0"/>
                <a:cs typeface="Arial" panose="020B0604020202020204" pitchFamily="34" charset="0"/>
              </a:rPr>
              <a:t>¡</a:t>
            </a:r>
            <a:r>
              <a:rPr lang="es-CR" b="1" dirty="0" smtClean="0">
                <a:solidFill>
                  <a:srgbClr val="AF419F"/>
                </a:solidFill>
                <a:latin typeface="GillSans" pitchFamily="2" charset="0"/>
                <a:cs typeface="Arial" panose="020B0604020202020204" pitchFamily="34" charset="0"/>
              </a:rPr>
              <a:t>Cristo Lisbet te damos toda la Gloria y la Honra, te agradecemos por todo lo que hemos aprendido de Ti.</a:t>
            </a:r>
            <a:r>
              <a:rPr lang="es-CR" b="1" dirty="0" smtClean="0">
                <a:solidFill>
                  <a:srgbClr val="AF419F"/>
                </a:solidFill>
                <a:latin typeface="GillSans" pitchFamily="2" charset="0"/>
                <a:cs typeface="Arial" panose="020B0604020202020204" pitchFamily="34" charset="0"/>
              </a:rPr>
              <a:t>  </a:t>
            </a:r>
            <a:r>
              <a:rPr lang="es-CR" b="1" dirty="0">
                <a:solidFill>
                  <a:srgbClr val="AF419F"/>
                </a:solidFill>
                <a:latin typeface="GillSans" pitchFamily="2" charset="0"/>
                <a:cs typeface="Arial" panose="020B0604020202020204" pitchFamily="34" charset="0"/>
              </a:rPr>
              <a:t>Amen Aleluya</a:t>
            </a:r>
            <a:r>
              <a:rPr lang="es-CR" b="1" dirty="0">
                <a:solidFill>
                  <a:srgbClr val="AF419F"/>
                </a:solidFill>
                <a:latin typeface="Broadway" panose="04040905080B02020502" pitchFamily="82" charset="0"/>
                <a:cs typeface="Arial" panose="020B0604020202020204" pitchFamily="34" charset="0"/>
              </a:rPr>
              <a:t>!</a:t>
            </a:r>
            <a:endParaRPr lang="es-CR" b="1" dirty="0">
              <a:solidFill>
                <a:srgbClr val="AF419F"/>
              </a:solidFill>
              <a:latin typeface="Broadway" panose="04040905080B02020502" pitchFamily="82" charset="0"/>
            </a:endParaRPr>
          </a:p>
        </p:txBody>
      </p:sp>
      <p:pic>
        <p:nvPicPr>
          <p:cNvPr id="13" name="Picture 12"/>
          <p:cNvPicPr/>
          <p:nvPr/>
        </p:nvPicPr>
        <p:blipFill>
          <a:blip r:embed="rId5" cstate="print">
            <a:extLst>
              <a:ext uri="{28A0092B-C50C-407E-A947-70E740481C1C}">
                <a14:useLocalDpi xmlns:a14="http://schemas.microsoft.com/office/drawing/2010/main" val="0"/>
              </a:ext>
            </a:extLst>
          </a:blip>
          <a:stretch>
            <a:fillRect/>
          </a:stretch>
        </p:blipFill>
        <p:spPr>
          <a:xfrm>
            <a:off x="6430906" y="8172400"/>
            <a:ext cx="477837" cy="792857"/>
          </a:xfrm>
          <a:prstGeom prst="rect">
            <a:avLst/>
          </a:prstGeom>
        </p:spPr>
      </p:pic>
      <p:pic>
        <p:nvPicPr>
          <p:cNvPr id="14" name="Picture 13"/>
          <p:cNvPicPr/>
          <p:nvPr/>
        </p:nvPicPr>
        <p:blipFill>
          <a:blip r:embed="rId5" cstate="print">
            <a:extLst>
              <a:ext uri="{28A0092B-C50C-407E-A947-70E740481C1C}">
                <a14:useLocalDpi xmlns:a14="http://schemas.microsoft.com/office/drawing/2010/main" val="0"/>
              </a:ext>
            </a:extLst>
          </a:blip>
          <a:stretch>
            <a:fillRect/>
          </a:stretch>
        </p:blipFill>
        <p:spPr>
          <a:xfrm>
            <a:off x="-31991" y="8175239"/>
            <a:ext cx="477837" cy="792857"/>
          </a:xfrm>
          <a:prstGeom prst="rect">
            <a:avLst/>
          </a:prstGeom>
        </p:spPr>
      </p:pic>
      <p:pic>
        <p:nvPicPr>
          <p:cNvPr id="15" name="Picture 14"/>
          <p:cNvPicPr/>
          <p:nvPr/>
        </p:nvPicPr>
        <p:blipFill>
          <a:blip r:embed="rId5" cstate="print">
            <a:extLst>
              <a:ext uri="{28A0092B-C50C-407E-A947-70E740481C1C}">
                <a14:useLocalDpi xmlns:a14="http://schemas.microsoft.com/office/drawing/2010/main" val="0"/>
              </a:ext>
            </a:extLst>
          </a:blip>
          <a:stretch>
            <a:fillRect/>
          </a:stretch>
        </p:blipFill>
        <p:spPr>
          <a:xfrm>
            <a:off x="6380163" y="1515355"/>
            <a:ext cx="477837" cy="792857"/>
          </a:xfrm>
          <a:prstGeom prst="rect">
            <a:avLst/>
          </a:prstGeom>
        </p:spPr>
      </p:pic>
      <p:pic>
        <p:nvPicPr>
          <p:cNvPr id="16" name="Picture 15"/>
          <p:cNvPicPr/>
          <p:nvPr/>
        </p:nvPicPr>
        <p:blipFill>
          <a:blip r:embed="rId5" cstate="print">
            <a:extLst>
              <a:ext uri="{28A0092B-C50C-407E-A947-70E740481C1C}">
                <a14:useLocalDpi xmlns:a14="http://schemas.microsoft.com/office/drawing/2010/main" val="0"/>
              </a:ext>
            </a:extLst>
          </a:blip>
          <a:stretch>
            <a:fillRect/>
          </a:stretch>
        </p:blipFill>
        <p:spPr>
          <a:xfrm>
            <a:off x="30784" y="1506046"/>
            <a:ext cx="477837" cy="792857"/>
          </a:xfrm>
          <a:prstGeom prst="rect">
            <a:avLst/>
          </a:prstGeom>
        </p:spPr>
      </p:pic>
    </p:spTree>
    <p:extLst>
      <p:ext uri="{BB962C8B-B14F-4D97-AF65-F5344CB8AC3E}">
        <p14:creationId xmlns:p14="http://schemas.microsoft.com/office/powerpoint/2010/main" val="3036525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9959" y="1433194"/>
            <a:ext cx="6443805" cy="7417415"/>
          </a:xfrm>
          <a:prstGeom prst="rect">
            <a:avLst/>
          </a:prstGeom>
          <a:noFill/>
        </p:spPr>
        <p:txBody>
          <a:bodyPr wrap="square" rtlCol="0">
            <a:spAutoFit/>
          </a:bodyPr>
          <a:lstStyle/>
          <a:p>
            <a:r>
              <a:rPr lang="es-CR" sz="1100" b="1"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Instrucciones para la clase:</a:t>
            </a:r>
          </a:p>
          <a:p>
            <a:r>
              <a:rPr lang="es-CR"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p>
          <a:p>
            <a:pPr marL="285750" indent="-285750">
              <a:buFont typeface="Arial" panose="020B0604020202020204" pitchFamily="34" charset="0"/>
              <a:buChar char="•"/>
            </a:pPr>
            <a:r>
              <a:rPr lang="es-CR"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Hacer copias de la paginas </a:t>
            </a: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 3 y 4 </a:t>
            </a:r>
            <a:r>
              <a:rPr lang="es-CR"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para </a:t>
            </a: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todos los niños</a:t>
            </a:r>
            <a:endParaRPr lang="es-CR"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285750" indent="-285750">
              <a:buFont typeface="Arial" panose="020B0604020202020204" pitchFamily="34" charset="0"/>
              <a:buChar char="•"/>
            </a:pPr>
            <a:r>
              <a:rPr lang="es-CR"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El colaborador da una breve introducción al tema y comparte </a:t>
            </a: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el siguiente significado:</a:t>
            </a:r>
            <a:endParaRPr lang="es-CR"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r>
              <a:rPr lang="es-CR"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s-CR" sz="1100" b="1" u="sng"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Malcriado</a:t>
            </a: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Alguien mal educado o muy mimado; alguien que se porta       </a:t>
            </a:r>
          </a:p>
          <a:p>
            <a:r>
              <a:rPr lang="es-CR"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mal</a:t>
            </a: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endParaRPr lang="es-CR"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285750" indent="-285750">
              <a:buFont typeface="Arial" panose="020B0604020202020204" pitchFamily="34" charset="0"/>
              <a:buChar char="•"/>
            </a:pPr>
            <a:r>
              <a:rPr lang="es-CR"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Pueden hacer las siguientes preguntas para reforzar el tema: </a:t>
            </a:r>
            <a:endParaRPr lang="es-CR" sz="1100" dirty="0">
              <a:solidFill>
                <a:srgbClr val="F26A1E"/>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228600" lvl="1" indent="-228600">
              <a:buFont typeface="+mj-lt"/>
              <a:buAutoNum type="arabicPeriod"/>
            </a:pP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Quién </a:t>
            </a: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ha </a:t>
            </a: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estado educando al hombre espiritual en nosotros y para que?  </a:t>
            </a:r>
            <a:r>
              <a:rPr lang="es-CR" sz="1100" dirty="0" smtClean="0">
                <a:solidFill>
                  <a:srgbClr val="AF419F"/>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MelquisedecLisbet, para que seamos hijos Obedientes y tengamos un buen comportamiento al tener buenas acciones.</a:t>
            </a:r>
          </a:p>
          <a:p>
            <a:pPr marL="228600" lvl="1" indent="-228600">
              <a:buFont typeface="+mj-lt"/>
              <a:buAutoNum type="arabicPeriod"/>
            </a:pP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¿Cuando tratamos a los demás con el amor de nuestros Padres, que sucede? </a:t>
            </a:r>
            <a:r>
              <a:rPr lang="es-CR" sz="1100" dirty="0" smtClean="0">
                <a:solidFill>
                  <a:srgbClr val="AF419F"/>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De </a:t>
            </a:r>
            <a:r>
              <a:rPr lang="es-CR" sz="1100" dirty="0">
                <a:solidFill>
                  <a:srgbClr val="AF419F"/>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nosotros sale el Amor del Cielo y todos se llenan de la Ternura y Paz de </a:t>
            </a:r>
            <a:r>
              <a:rPr lang="es-CR" sz="1100" dirty="0" smtClean="0">
                <a:solidFill>
                  <a:srgbClr val="AF419F"/>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MelquisedecLisbet</a:t>
            </a:r>
            <a:endParaRPr lang="es-CR" sz="1100" dirty="0" smtClean="0">
              <a:solidFill>
                <a:srgbClr val="AF419F"/>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228600" lvl="1" indent="-228600">
              <a:buFont typeface="+mj-lt"/>
              <a:buAutoNum type="arabicPeriod"/>
            </a:pP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Quién puede hacer que nuestra carga sea Fácil, Ligera y Agradable</a:t>
            </a: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s-CR" sz="1100" b="1" dirty="0" smtClean="0">
                <a:solidFill>
                  <a:srgbClr val="AF419F"/>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Cristo Lisbet.</a:t>
            </a:r>
            <a:endParaRPr lang="es-CR" sz="1100" b="1" dirty="0">
              <a:solidFill>
                <a:srgbClr val="AF419F"/>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285750" indent="-285750">
              <a:buFont typeface="Arial" panose="020B0604020202020204" pitchFamily="34" charset="0"/>
              <a:buChar char="•"/>
            </a:pPr>
            <a:r>
              <a:rPr lang="es-CR" altLang="es-MX"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El </a:t>
            </a:r>
            <a:r>
              <a:rPr lang="es-CR" altLang="es-MX"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colaborador/padre </a:t>
            </a:r>
            <a:r>
              <a:rPr lang="es-CR" altLang="es-MX"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debe motivar a los niños a contestar las preguntas mientras aparece el </a:t>
            </a:r>
            <a:r>
              <a:rPr lang="es-CR" altLang="es-MX"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reloj en la pantalla.</a:t>
            </a:r>
            <a:endParaRPr lang="es-CR" altLang="es-MX"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endParaRPr lang="es-CR" sz="1100" b="1"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0" lvl="1"/>
            <a:r>
              <a:rPr lang="es-CR" sz="1100" b="1"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Actividad</a:t>
            </a:r>
            <a:r>
              <a:rPr lang="es-CR" sz="1100" b="1"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s-CR" sz="1100" b="1"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MelquisedecLisbet me educan</a:t>
            </a:r>
            <a:endParaRPr lang="es-CR"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0" lvl="1"/>
            <a:r>
              <a:rPr lang="es-CR"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Los niños van </a:t>
            </a: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 formar un conejito donde guardaran los palabras de un juego.  Los niños pueden jugar este juego con sus papas biológicos, hermanos, familiares o amigos.</a:t>
            </a:r>
          </a:p>
          <a:p>
            <a:pPr marL="0" lvl="1"/>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Actividad:</a:t>
            </a:r>
            <a:endPar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228600" lvl="1" indent="-228600">
              <a:buFont typeface="+mj-lt"/>
              <a:buAutoNum type="arabicPeriod"/>
            </a:pP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Forrar el cartón de un papel higiénico o formar un rollo con cartulina o papel construcción, Pagarle una base en la parte de abajo</a:t>
            </a:r>
          </a:p>
          <a:p>
            <a:pPr marL="228600" lvl="1" indent="-228600">
              <a:buFont typeface="+mj-lt"/>
              <a:buAutoNum type="arabicPeriod"/>
            </a:pP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Recortar las patitas, trazar sobre papel construcción/cartulina </a:t>
            </a:r>
            <a:r>
              <a:rPr lang="es-CR"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y </a:t>
            </a: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pegarlas sobre el rollo, detrás de la cara como </a:t>
            </a:r>
            <a:r>
              <a:rPr lang="es-CR"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muestra el </a:t>
            </a: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ejemplo</a:t>
            </a:r>
          </a:p>
          <a:p>
            <a:pPr marL="228600" lvl="1" indent="-228600">
              <a:buFont typeface="+mj-lt"/>
              <a:buAutoNum type="arabicPeriod"/>
            </a:pP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Recortar las orejas, trazarlas sobre</a:t>
            </a:r>
            <a:r>
              <a:rPr lang="es-CR"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papel construcción/cartulina y</a:t>
            </a: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pegarlas detrás del circulo de la cara, como muestra el ejemplo</a:t>
            </a:r>
          </a:p>
          <a:p>
            <a:pPr marL="228600" lvl="1" indent="-228600">
              <a:buFont typeface="+mj-lt"/>
              <a:buAutoNum type="arabicPeriod"/>
            </a:pP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Recortar el circulo de la cara, trazar en papel construcción/cartulina y pagarlo como muestra el ejemplo</a:t>
            </a:r>
          </a:p>
          <a:p>
            <a:pPr marL="228600" lvl="1" indent="-228600">
              <a:buFont typeface="+mj-lt"/>
              <a:buAutoNum type="arabicPeriod"/>
            </a:pP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Pegarle los ojos movibles , dibujarle ojos o usar los de la pagina 3</a:t>
            </a:r>
          </a:p>
          <a:p>
            <a:pPr marL="228600" lvl="1" indent="-228600">
              <a:buFont typeface="+mj-lt"/>
              <a:buAutoNum type="arabicPeriod"/>
            </a:pPr>
            <a:r>
              <a:rPr lang="es-CR"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Pegar los bigotes</a:t>
            </a:r>
          </a:p>
          <a:p>
            <a:pPr marL="228600" lvl="1" indent="-228600">
              <a:buFont typeface="+mj-lt"/>
              <a:buAutoNum type="arabicPeriod"/>
            </a:pP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Recortar la nariz</a:t>
            </a:r>
            <a:r>
              <a:rPr lang="es-CR"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trazarlas sobre papel construcción/cartulina </a:t>
            </a: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y pegarla sobre los bigotes</a:t>
            </a:r>
            <a:r>
              <a:rPr lang="es-CR"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t>
            </a: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Pueden usar el circulo o el triangulo, como prefiera</a:t>
            </a:r>
          </a:p>
          <a:p>
            <a:pPr marL="228600" lvl="1" indent="-228600">
              <a:buFont typeface="+mj-lt"/>
              <a:buAutoNum type="arabicPeriod"/>
            </a:pP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Pegar el algodón (la cola del conejo), sobre el rollo como muestra el ejemplo</a:t>
            </a:r>
          </a:p>
          <a:p>
            <a:pPr marL="0" lvl="1"/>
            <a:endPar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0" lvl="1"/>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Juego:</a:t>
            </a:r>
          </a:p>
          <a:p>
            <a:pPr marL="171450" lvl="1" indent="-171450">
              <a:buFont typeface="Arial" panose="020B0604020202020204" pitchFamily="34" charset="0"/>
              <a:buChar char="•"/>
            </a:pP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Recortar las palabras en la pagina 4 y colocarlas dentro del tubo (cuerpo del conejo)</a:t>
            </a:r>
          </a:p>
          <a:p>
            <a:pPr marL="171450" lvl="1" indent="-171450">
              <a:buFont typeface="Arial" panose="020B0604020202020204" pitchFamily="34" charset="0"/>
              <a:buChar char="•"/>
            </a:pP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Cada persona saca un papel y da un ejemplo de como MelquisedecLisbet lo han educado en esta área, lo que han aprendido.  Sacan un papel hasta que los hayan hecho todos.</a:t>
            </a:r>
            <a:endParaRPr lang="es-CR"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0" lvl="1"/>
            <a:r>
              <a:rPr lang="es-CR"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p>
          <a:p>
            <a:pPr marL="0" lvl="1"/>
            <a:r>
              <a:rPr lang="es-CR" sz="1100" b="1"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Materiales</a:t>
            </a:r>
            <a:r>
              <a:rPr lang="es-CR" sz="1100" dirty="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p>
          <a:p>
            <a:pPr marL="285750" lvl="1" indent="-285750">
              <a:buFont typeface="Arial" panose="020B0604020202020204" pitchFamily="34" charset="0"/>
              <a:buChar char="•"/>
            </a:pP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Papel cartulina o de construcción (color que deseen)</a:t>
            </a:r>
          </a:p>
          <a:p>
            <a:pPr marL="285750" lvl="1" indent="-285750">
              <a:buFont typeface="Arial" panose="020B0604020202020204" pitchFamily="34" charset="0"/>
              <a:buChar char="•"/>
            </a:pP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Tijeras</a:t>
            </a:r>
          </a:p>
          <a:p>
            <a:pPr marL="285750" lvl="1" indent="-285750">
              <a:buFont typeface="Arial" panose="020B0604020202020204" pitchFamily="34" charset="0"/>
              <a:buChar char="•"/>
            </a:pP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Goma</a:t>
            </a:r>
          </a:p>
          <a:p>
            <a:pPr marL="285750" lvl="1" indent="-285750">
              <a:buFont typeface="Arial" panose="020B0604020202020204" pitchFamily="34" charset="0"/>
              <a:buChar char="•"/>
            </a:pP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 Bola de algodón</a:t>
            </a:r>
          </a:p>
          <a:p>
            <a:pPr marL="285750" lvl="1" indent="-285750">
              <a:buFont typeface="Arial" panose="020B0604020202020204" pitchFamily="34" charset="0"/>
              <a:buChar char="•"/>
            </a:pP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2 Ojos movibles (opcional)</a:t>
            </a:r>
          </a:p>
          <a:p>
            <a:pPr marL="285750" lvl="1" indent="-285750">
              <a:buFont typeface="Arial" panose="020B0604020202020204" pitchFamily="34" charset="0"/>
              <a:buChar char="•"/>
            </a:pPr>
            <a:r>
              <a:rPr lang="es-CR" sz="1100" dirty="0" smtClean="0">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Pedazos de cinta o palillos de dientes (bigotes) o algo que tengan a mano</a:t>
            </a:r>
            <a:r>
              <a:rPr lang="es-CR" sz="11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   	    </a:t>
            </a:r>
          </a:p>
        </p:txBody>
      </p:sp>
      <p:sp>
        <p:nvSpPr>
          <p:cNvPr id="7" name="68 Rectángulo"/>
          <p:cNvSpPr>
            <a:spLocks noChangeArrowheads="1"/>
          </p:cNvSpPr>
          <p:nvPr/>
        </p:nvSpPr>
        <p:spPr bwMode="auto">
          <a:xfrm>
            <a:off x="1985733" y="1166000"/>
            <a:ext cx="3258490"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Hoja para el Colaborador/Padres</a:t>
            </a: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578665"/>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11" name="Rectangle 10"/>
          <p:cNvSpPr/>
          <p:nvPr/>
        </p:nvSpPr>
        <p:spPr>
          <a:xfrm>
            <a:off x="1282982" y="665007"/>
            <a:ext cx="4663993" cy="400110"/>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smtClean="0">
                <a:latin typeface="Chaparral Pro Light" panose="02060403030505090203" pitchFamily="18" charset="0"/>
              </a:rPr>
              <a:t>294 </a:t>
            </a:r>
            <a:r>
              <a:rPr lang="es-CR" sz="2000" u="sng" dirty="0" smtClean="0">
                <a:latin typeface="Arial" panose="020B0604020202020204" pitchFamily="34" charset="0"/>
                <a:cs typeface="Arial" panose="020B0604020202020204" pitchFamily="34" charset="0"/>
              </a:rPr>
              <a:t>¿</a:t>
            </a:r>
            <a:r>
              <a:rPr lang="es-CR" altLang="es-MX" sz="2000" b="1" u="sng" dirty="0" smtClean="0">
                <a:latin typeface="Chaparral Pro Light" panose="02060403030505090203" pitchFamily="18" charset="0"/>
              </a:rPr>
              <a:t>Qui</a:t>
            </a:r>
            <a:r>
              <a:rPr lang="es-CR" sz="2000" u="sng" dirty="0">
                <a:latin typeface="Chaparral Pro Light" panose="02060403030505090203" pitchFamily="18" charset="0"/>
                <a:cs typeface="Arial" panose="020B0604020202020204" pitchFamily="34" charset="0"/>
              </a:rPr>
              <a:t>é</a:t>
            </a:r>
            <a:r>
              <a:rPr lang="es-CR" altLang="es-MX" sz="2000" b="1" u="sng" dirty="0" smtClean="0">
                <a:latin typeface="Chaparral Pro Light" panose="02060403030505090203" pitchFamily="18" charset="0"/>
              </a:rPr>
              <a:t>nes son nuestros Padres?</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2" name="Picture 1"/>
          <p:cNvPicPr>
            <a:picLocks noChangeAspect="1"/>
          </p:cNvPicPr>
          <p:nvPr/>
        </p:nvPicPr>
        <p:blipFill rotWithShape="1">
          <a:blip r:embed="rId4" cstate="print">
            <a:extLst>
              <a:ext uri="{28A0092B-C50C-407E-A947-70E740481C1C}">
                <a14:useLocalDpi xmlns:a14="http://schemas.microsoft.com/office/drawing/2010/main" val="0"/>
              </a:ext>
            </a:extLst>
          </a:blip>
          <a:srcRect b="12094"/>
          <a:stretch/>
        </p:blipFill>
        <p:spPr>
          <a:xfrm>
            <a:off x="5661248" y="7565980"/>
            <a:ext cx="1196752" cy="1578020"/>
          </a:xfrm>
          <a:prstGeom prst="rect">
            <a:avLst/>
          </a:prstGeom>
        </p:spPr>
      </p:pic>
    </p:spTree>
    <p:extLst>
      <p:ext uri="{BB962C8B-B14F-4D97-AF65-F5344CB8AC3E}">
        <p14:creationId xmlns:p14="http://schemas.microsoft.com/office/powerpoint/2010/main" val="448747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4" name="Rectangle 4"/>
          <p:cNvSpPr>
            <a:spLocks noChangeArrowheads="1"/>
          </p:cNvSpPr>
          <p:nvPr/>
        </p:nvSpPr>
        <p:spPr bwMode="auto">
          <a:xfrm>
            <a:off x="946897" y="1475656"/>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TextBox 21"/>
          <p:cNvSpPr txBox="1"/>
          <p:nvPr/>
        </p:nvSpPr>
        <p:spPr>
          <a:xfrm rot="2354105">
            <a:off x="3346729" y="2153967"/>
            <a:ext cx="933564" cy="635050"/>
          </a:xfrm>
          <a:prstGeom prst="rect">
            <a:avLst/>
          </a:prstGeom>
          <a:solidFill>
            <a:schemeClr val="bg1"/>
          </a:solidFill>
        </p:spPr>
        <p:txBody>
          <a:bodyPr wrap="square" rtlCol="0">
            <a:spAutoFit/>
          </a:bodyPr>
          <a:lstStyle/>
          <a:p>
            <a:endParaRPr lang="en-US" dirty="0"/>
          </a:p>
        </p:txBody>
      </p:sp>
      <p:sp>
        <p:nvSpPr>
          <p:cNvPr id="11" name="Rectangle 10"/>
          <p:cNvSpPr/>
          <p:nvPr/>
        </p:nvSpPr>
        <p:spPr>
          <a:xfrm>
            <a:off x="1169011" y="629940"/>
            <a:ext cx="4663993" cy="400110"/>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smtClean="0">
                <a:latin typeface="Chaparral Pro Light" panose="02060403030505090203" pitchFamily="18" charset="0"/>
              </a:rPr>
              <a:t>294 </a:t>
            </a:r>
            <a:r>
              <a:rPr lang="es-CR" sz="2000" u="sng" dirty="0" smtClean="0">
                <a:latin typeface="Arial" panose="020B0604020202020204" pitchFamily="34" charset="0"/>
                <a:cs typeface="Arial" panose="020B0604020202020204" pitchFamily="34" charset="0"/>
              </a:rPr>
              <a:t>¿</a:t>
            </a:r>
            <a:r>
              <a:rPr lang="es-CR" altLang="es-MX" sz="2000" b="1" u="sng" dirty="0" smtClean="0">
                <a:latin typeface="Chaparral Pro Light" panose="02060403030505090203" pitchFamily="18" charset="0"/>
              </a:rPr>
              <a:t>Qui</a:t>
            </a:r>
            <a:r>
              <a:rPr lang="es-CR" sz="2000" u="sng" dirty="0">
                <a:latin typeface="Chaparral Pro Light" panose="02060403030505090203" pitchFamily="18" charset="0"/>
                <a:cs typeface="Arial" panose="020B0604020202020204" pitchFamily="34" charset="0"/>
              </a:rPr>
              <a:t>é</a:t>
            </a:r>
            <a:r>
              <a:rPr lang="es-CR" altLang="es-MX" sz="2000" b="1" u="sng" dirty="0" smtClean="0">
                <a:latin typeface="Chaparral Pro Light" panose="02060403030505090203" pitchFamily="18" charset="0"/>
              </a:rPr>
              <a:t>nes son nuestros Padres?</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
        <p:nvSpPr>
          <p:cNvPr id="3" name="Oval 2"/>
          <p:cNvSpPr/>
          <p:nvPr/>
        </p:nvSpPr>
        <p:spPr>
          <a:xfrm>
            <a:off x="329939" y="1763688"/>
            <a:ext cx="2736304" cy="30243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12590" y="5787711"/>
            <a:ext cx="697279" cy="74984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4">
            <a:biLevel thresh="50000"/>
            <a:extLst>
              <a:ext uri="{28A0092B-C50C-407E-A947-70E740481C1C}">
                <a14:useLocalDpi xmlns:a14="http://schemas.microsoft.com/office/drawing/2010/main" val="0"/>
              </a:ext>
            </a:extLst>
          </a:blip>
          <a:srcRect t="5542" r="60914" b="47966"/>
          <a:stretch/>
        </p:blipFill>
        <p:spPr>
          <a:xfrm>
            <a:off x="4067092" y="1375654"/>
            <a:ext cx="2790908" cy="3614592"/>
          </a:xfrm>
          <a:prstGeom prst="rect">
            <a:avLst/>
          </a:prstGeom>
        </p:spPr>
      </p:pic>
      <p:sp>
        <p:nvSpPr>
          <p:cNvPr id="7" name="Isosceles Triangle 6"/>
          <p:cNvSpPr/>
          <p:nvPr/>
        </p:nvSpPr>
        <p:spPr>
          <a:xfrm>
            <a:off x="1698091" y="5932493"/>
            <a:ext cx="603805" cy="605064"/>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rotWithShape="1">
          <a:blip r:embed="rId5" cstate="print">
            <a:extLst>
              <a:ext uri="{28A0092B-C50C-407E-A947-70E740481C1C}">
                <a14:useLocalDpi xmlns:a14="http://schemas.microsoft.com/office/drawing/2010/main" val="0"/>
              </a:ext>
            </a:extLst>
          </a:blip>
          <a:srcRect l="26976" t="76304" r="26463" b="15761"/>
          <a:stretch/>
        </p:blipFill>
        <p:spPr>
          <a:xfrm>
            <a:off x="129209" y="7886253"/>
            <a:ext cx="3062486" cy="1260523"/>
          </a:xfrm>
          <a:prstGeom prst="rect">
            <a:avLst/>
          </a:prstGeom>
        </p:spPr>
      </p:pic>
      <p:sp>
        <p:nvSpPr>
          <p:cNvPr id="16" name="Oval 15"/>
          <p:cNvSpPr/>
          <p:nvPr/>
        </p:nvSpPr>
        <p:spPr>
          <a:xfrm>
            <a:off x="5468952" y="6516215"/>
            <a:ext cx="387294" cy="49844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274203" y="6516215"/>
            <a:ext cx="387294" cy="49844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584633" y="5977968"/>
            <a:ext cx="998898" cy="369332"/>
          </a:xfrm>
          <a:prstGeom prst="rect">
            <a:avLst/>
          </a:prstGeom>
          <a:noFill/>
        </p:spPr>
        <p:txBody>
          <a:bodyPr wrap="square" rtlCol="0">
            <a:spAutoFit/>
          </a:bodyPr>
          <a:lstStyle/>
          <a:p>
            <a:pPr algn="ctr"/>
            <a:r>
              <a:rPr lang="en-US" dirty="0" smtClean="0"/>
              <a:t>Ojos</a:t>
            </a:r>
            <a:endParaRPr lang="en-US" dirty="0"/>
          </a:p>
        </p:txBody>
      </p:sp>
      <p:sp>
        <p:nvSpPr>
          <p:cNvPr id="20" name="TextBox 19"/>
          <p:cNvSpPr txBox="1"/>
          <p:nvPr/>
        </p:nvSpPr>
        <p:spPr>
          <a:xfrm>
            <a:off x="977948" y="7352578"/>
            <a:ext cx="998898" cy="369332"/>
          </a:xfrm>
          <a:prstGeom prst="rect">
            <a:avLst/>
          </a:prstGeom>
          <a:noFill/>
        </p:spPr>
        <p:txBody>
          <a:bodyPr wrap="square" rtlCol="0">
            <a:spAutoFit/>
          </a:bodyPr>
          <a:lstStyle/>
          <a:p>
            <a:pPr algn="ctr"/>
            <a:r>
              <a:rPr lang="es-CR" dirty="0" smtClean="0"/>
              <a:t>Patas</a:t>
            </a:r>
            <a:endParaRPr lang="es-CR" dirty="0"/>
          </a:p>
        </p:txBody>
      </p:sp>
      <p:sp>
        <p:nvSpPr>
          <p:cNvPr id="21" name="TextBox 20"/>
          <p:cNvSpPr txBox="1"/>
          <p:nvPr/>
        </p:nvSpPr>
        <p:spPr>
          <a:xfrm>
            <a:off x="5085184" y="1312939"/>
            <a:ext cx="998898" cy="369332"/>
          </a:xfrm>
          <a:prstGeom prst="rect">
            <a:avLst/>
          </a:prstGeom>
          <a:noFill/>
        </p:spPr>
        <p:txBody>
          <a:bodyPr wrap="square" rtlCol="0">
            <a:spAutoFit/>
          </a:bodyPr>
          <a:lstStyle/>
          <a:p>
            <a:pPr algn="ctr"/>
            <a:r>
              <a:rPr lang="es-CR" dirty="0" smtClean="0"/>
              <a:t>Orejas</a:t>
            </a:r>
            <a:endParaRPr lang="es-CR" dirty="0"/>
          </a:p>
        </p:txBody>
      </p:sp>
      <p:sp>
        <p:nvSpPr>
          <p:cNvPr id="23" name="TextBox 22"/>
          <p:cNvSpPr txBox="1"/>
          <p:nvPr/>
        </p:nvSpPr>
        <p:spPr>
          <a:xfrm>
            <a:off x="1161003" y="1115718"/>
            <a:ext cx="998898" cy="369332"/>
          </a:xfrm>
          <a:prstGeom prst="rect">
            <a:avLst/>
          </a:prstGeom>
          <a:noFill/>
        </p:spPr>
        <p:txBody>
          <a:bodyPr wrap="square" rtlCol="0">
            <a:spAutoFit/>
          </a:bodyPr>
          <a:lstStyle/>
          <a:p>
            <a:pPr algn="ctr"/>
            <a:r>
              <a:rPr lang="en-US" dirty="0" smtClean="0"/>
              <a:t>Cara</a:t>
            </a:r>
            <a:endParaRPr lang="en-US" dirty="0"/>
          </a:p>
        </p:txBody>
      </p:sp>
      <p:sp>
        <p:nvSpPr>
          <p:cNvPr id="24" name="TextBox 23"/>
          <p:cNvSpPr txBox="1"/>
          <p:nvPr/>
        </p:nvSpPr>
        <p:spPr>
          <a:xfrm>
            <a:off x="946897" y="5494098"/>
            <a:ext cx="998898" cy="369332"/>
          </a:xfrm>
          <a:prstGeom prst="rect">
            <a:avLst/>
          </a:prstGeom>
          <a:noFill/>
        </p:spPr>
        <p:txBody>
          <a:bodyPr wrap="square" rtlCol="0">
            <a:spAutoFit/>
          </a:bodyPr>
          <a:lstStyle/>
          <a:p>
            <a:pPr algn="ctr"/>
            <a:r>
              <a:rPr lang="es-CR" dirty="0" smtClean="0"/>
              <a:t>Nariz</a:t>
            </a:r>
            <a:endParaRPr lang="es-CR" dirty="0"/>
          </a:p>
        </p:txBody>
      </p:sp>
    </p:spTree>
    <p:extLst>
      <p:ext uri="{BB962C8B-B14F-4D97-AF65-F5344CB8AC3E}">
        <p14:creationId xmlns:p14="http://schemas.microsoft.com/office/powerpoint/2010/main" val="152613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4" name="Rectangle 4"/>
          <p:cNvSpPr>
            <a:spLocks noChangeArrowheads="1"/>
          </p:cNvSpPr>
          <p:nvPr/>
        </p:nvSpPr>
        <p:spPr bwMode="auto">
          <a:xfrm>
            <a:off x="455111" y="2171016"/>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TextBox 21"/>
          <p:cNvSpPr txBox="1"/>
          <p:nvPr/>
        </p:nvSpPr>
        <p:spPr>
          <a:xfrm rot="2354105">
            <a:off x="3346729" y="2153967"/>
            <a:ext cx="933564" cy="635050"/>
          </a:xfrm>
          <a:prstGeom prst="rect">
            <a:avLst/>
          </a:prstGeom>
          <a:solidFill>
            <a:schemeClr val="bg1"/>
          </a:solidFill>
        </p:spPr>
        <p:txBody>
          <a:bodyPr wrap="square" rtlCol="0">
            <a:spAutoFit/>
          </a:bodyPr>
          <a:lstStyle/>
          <a:p>
            <a:endParaRPr lang="en-US" dirty="0"/>
          </a:p>
        </p:txBody>
      </p:sp>
      <p:sp>
        <p:nvSpPr>
          <p:cNvPr id="8" name="TextBox 7">
            <a:extLst>
              <a:ext uri="{FF2B5EF4-FFF2-40B4-BE49-F238E27FC236}">
                <a16:creationId xmlns="" xmlns:a16="http://schemas.microsoft.com/office/drawing/2014/main" id="{B0336D93-4E76-43AE-BFAE-1ED8796A5ED2}"/>
              </a:ext>
            </a:extLst>
          </p:cNvPr>
          <p:cNvSpPr txBox="1"/>
          <p:nvPr/>
        </p:nvSpPr>
        <p:spPr>
          <a:xfrm>
            <a:off x="141350" y="1315104"/>
            <a:ext cx="3041448" cy="1692771"/>
          </a:xfrm>
          <a:prstGeom prst="rect">
            <a:avLst/>
          </a:prstGeom>
          <a:noFill/>
          <a:ln>
            <a:solidFill>
              <a:schemeClr val="tx1"/>
            </a:solidFill>
            <a:prstDash val="dash"/>
          </a:ln>
        </p:spPr>
        <p:txBody>
          <a:bodyPr wrap="square" rtlCol="0">
            <a:spAutoFit/>
          </a:bodyPr>
          <a:lstStyle/>
          <a:p>
            <a:pPr algn="ctr"/>
            <a:endParaRPr lang="es-CR" sz="2000" dirty="0" smtClean="0"/>
          </a:p>
          <a:p>
            <a:pPr algn="ctr"/>
            <a:r>
              <a:rPr lang="es-CR" sz="2800" dirty="0" smtClean="0"/>
              <a:t>Ser Obediente</a:t>
            </a:r>
          </a:p>
          <a:p>
            <a:pPr algn="ctr"/>
            <a:endParaRPr lang="es-CR" sz="2800" dirty="0" smtClean="0"/>
          </a:p>
          <a:p>
            <a:pPr algn="ctr"/>
            <a:endParaRPr lang="es-CR" sz="2800" dirty="0"/>
          </a:p>
        </p:txBody>
      </p:sp>
      <p:sp>
        <p:nvSpPr>
          <p:cNvPr id="13" name="Rectangle 12"/>
          <p:cNvSpPr/>
          <p:nvPr/>
        </p:nvSpPr>
        <p:spPr>
          <a:xfrm>
            <a:off x="1282982" y="665007"/>
            <a:ext cx="4663993" cy="400110"/>
          </a:xfrm>
          <a:prstGeom prst="rect">
            <a:avLst/>
          </a:prstGeom>
        </p:spPr>
        <p:txBody>
          <a:bodyPr wrap="square">
            <a:spAutoFit/>
          </a:bodyPr>
          <a:lstStyle/>
          <a:p>
            <a:pPr algn="ctr" eaLnBrk="1" hangingPunct="1"/>
            <a:r>
              <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2000" b="1" u="sng" dirty="0" smtClean="0">
                <a:latin typeface="Chaparral Pro Light" panose="02060403030505090203" pitchFamily="18" charset="0"/>
              </a:rPr>
              <a:t>294 </a:t>
            </a:r>
            <a:r>
              <a:rPr lang="es-CR" sz="2000" u="sng" dirty="0" smtClean="0">
                <a:latin typeface="Arial" panose="020B0604020202020204" pitchFamily="34" charset="0"/>
                <a:cs typeface="Arial" panose="020B0604020202020204" pitchFamily="34" charset="0"/>
              </a:rPr>
              <a:t>¿</a:t>
            </a:r>
            <a:r>
              <a:rPr lang="es-CR" altLang="es-MX" sz="2000" b="1" u="sng" dirty="0" smtClean="0">
                <a:latin typeface="Chaparral Pro Light" panose="02060403030505090203" pitchFamily="18" charset="0"/>
              </a:rPr>
              <a:t>Qui</a:t>
            </a:r>
            <a:r>
              <a:rPr lang="es-CR" sz="2000" u="sng" dirty="0">
                <a:latin typeface="Chaparral Pro Light" panose="02060403030505090203" pitchFamily="18" charset="0"/>
                <a:cs typeface="Arial" panose="020B0604020202020204" pitchFamily="34" charset="0"/>
              </a:rPr>
              <a:t>é</a:t>
            </a:r>
            <a:r>
              <a:rPr lang="es-CR" altLang="es-MX" sz="2000" b="1" u="sng" dirty="0" smtClean="0">
                <a:latin typeface="Chaparral Pro Light" panose="02060403030505090203" pitchFamily="18" charset="0"/>
              </a:rPr>
              <a:t>nes son nuestros Padres?</a:t>
            </a:r>
            <a:endParaRPr lang="es-CR"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
        <p:nvSpPr>
          <p:cNvPr id="10" name="TextBox 9">
            <a:extLst>
              <a:ext uri="{FF2B5EF4-FFF2-40B4-BE49-F238E27FC236}">
                <a16:creationId xmlns="" xmlns:a16="http://schemas.microsoft.com/office/drawing/2014/main" id="{B0336D93-4E76-43AE-BFAE-1ED8796A5ED2}"/>
              </a:ext>
            </a:extLst>
          </p:cNvPr>
          <p:cNvSpPr txBox="1"/>
          <p:nvPr/>
        </p:nvSpPr>
        <p:spPr>
          <a:xfrm>
            <a:off x="3663652" y="7391879"/>
            <a:ext cx="3041448" cy="1692771"/>
          </a:xfrm>
          <a:prstGeom prst="rect">
            <a:avLst/>
          </a:prstGeom>
          <a:noFill/>
          <a:ln>
            <a:solidFill>
              <a:schemeClr val="tx1"/>
            </a:solidFill>
            <a:prstDash val="dash"/>
          </a:ln>
        </p:spPr>
        <p:txBody>
          <a:bodyPr wrap="square" rtlCol="0">
            <a:spAutoFit/>
          </a:bodyPr>
          <a:lstStyle/>
          <a:p>
            <a:pPr algn="ctr"/>
            <a:endParaRPr lang="es-CR" sz="2000" dirty="0" smtClean="0"/>
          </a:p>
          <a:p>
            <a:pPr algn="ctr"/>
            <a:r>
              <a:rPr lang="es-CR" sz="2800" dirty="0" smtClean="0"/>
              <a:t>Dar Buen Fruto</a:t>
            </a:r>
          </a:p>
          <a:p>
            <a:pPr algn="ctr"/>
            <a:endParaRPr lang="es-CR" sz="2800" dirty="0" smtClean="0"/>
          </a:p>
          <a:p>
            <a:pPr algn="ctr"/>
            <a:endParaRPr lang="es-CR" sz="2800" dirty="0"/>
          </a:p>
        </p:txBody>
      </p:sp>
      <p:sp>
        <p:nvSpPr>
          <p:cNvPr id="11" name="TextBox 10">
            <a:extLst>
              <a:ext uri="{FF2B5EF4-FFF2-40B4-BE49-F238E27FC236}">
                <a16:creationId xmlns="" xmlns:a16="http://schemas.microsoft.com/office/drawing/2014/main" id="{B0336D93-4E76-43AE-BFAE-1ED8796A5ED2}"/>
              </a:ext>
            </a:extLst>
          </p:cNvPr>
          <p:cNvSpPr txBox="1"/>
          <p:nvPr/>
        </p:nvSpPr>
        <p:spPr>
          <a:xfrm>
            <a:off x="169830" y="5292080"/>
            <a:ext cx="3041448" cy="1692771"/>
          </a:xfrm>
          <a:prstGeom prst="rect">
            <a:avLst/>
          </a:prstGeom>
          <a:noFill/>
          <a:ln>
            <a:solidFill>
              <a:schemeClr val="tx1"/>
            </a:solidFill>
            <a:prstDash val="dash"/>
          </a:ln>
        </p:spPr>
        <p:txBody>
          <a:bodyPr wrap="square" rtlCol="0">
            <a:spAutoFit/>
          </a:bodyPr>
          <a:lstStyle/>
          <a:p>
            <a:pPr algn="ctr"/>
            <a:endParaRPr lang="es-CR" sz="2000" dirty="0" smtClean="0"/>
          </a:p>
          <a:p>
            <a:pPr algn="ctr"/>
            <a:r>
              <a:rPr lang="es-CR" sz="2800" dirty="0" smtClean="0"/>
              <a:t>Tener Buenas Acciones</a:t>
            </a:r>
            <a:endParaRPr lang="es-CR" sz="2800" dirty="0" smtClean="0"/>
          </a:p>
          <a:p>
            <a:pPr algn="ctr"/>
            <a:endParaRPr lang="es-CR" sz="2800" dirty="0"/>
          </a:p>
        </p:txBody>
      </p:sp>
      <p:sp>
        <p:nvSpPr>
          <p:cNvPr id="12" name="TextBox 11">
            <a:extLst>
              <a:ext uri="{FF2B5EF4-FFF2-40B4-BE49-F238E27FC236}">
                <a16:creationId xmlns="" xmlns:a16="http://schemas.microsoft.com/office/drawing/2014/main" id="{B0336D93-4E76-43AE-BFAE-1ED8796A5ED2}"/>
              </a:ext>
            </a:extLst>
          </p:cNvPr>
          <p:cNvSpPr txBox="1"/>
          <p:nvPr/>
        </p:nvSpPr>
        <p:spPr>
          <a:xfrm>
            <a:off x="169830" y="3267390"/>
            <a:ext cx="3041448" cy="1692771"/>
          </a:xfrm>
          <a:prstGeom prst="rect">
            <a:avLst/>
          </a:prstGeom>
          <a:noFill/>
          <a:ln>
            <a:solidFill>
              <a:schemeClr val="tx1"/>
            </a:solidFill>
            <a:prstDash val="dash"/>
          </a:ln>
        </p:spPr>
        <p:txBody>
          <a:bodyPr wrap="square" rtlCol="0">
            <a:spAutoFit/>
          </a:bodyPr>
          <a:lstStyle/>
          <a:p>
            <a:pPr algn="ctr"/>
            <a:endParaRPr lang="es-CR" sz="2000" dirty="0" smtClean="0"/>
          </a:p>
          <a:p>
            <a:pPr algn="ctr"/>
            <a:r>
              <a:rPr lang="es-CR" sz="2800" dirty="0" smtClean="0"/>
              <a:t>Amar como MelquisedecLisbet</a:t>
            </a:r>
            <a:endParaRPr lang="es-CR" sz="2800" dirty="0" smtClean="0"/>
          </a:p>
          <a:p>
            <a:pPr algn="ctr"/>
            <a:endParaRPr lang="es-CR" sz="2800" dirty="0"/>
          </a:p>
        </p:txBody>
      </p:sp>
      <p:sp>
        <p:nvSpPr>
          <p:cNvPr id="14" name="TextBox 13">
            <a:extLst>
              <a:ext uri="{FF2B5EF4-FFF2-40B4-BE49-F238E27FC236}">
                <a16:creationId xmlns="" xmlns:a16="http://schemas.microsoft.com/office/drawing/2014/main" id="{B0336D93-4E76-43AE-BFAE-1ED8796A5ED2}"/>
              </a:ext>
            </a:extLst>
          </p:cNvPr>
          <p:cNvSpPr txBox="1"/>
          <p:nvPr/>
        </p:nvSpPr>
        <p:spPr>
          <a:xfrm>
            <a:off x="3665171" y="5292080"/>
            <a:ext cx="3041448" cy="1692771"/>
          </a:xfrm>
          <a:prstGeom prst="rect">
            <a:avLst/>
          </a:prstGeom>
          <a:noFill/>
          <a:ln>
            <a:solidFill>
              <a:schemeClr val="tx1"/>
            </a:solidFill>
            <a:prstDash val="dash"/>
          </a:ln>
        </p:spPr>
        <p:txBody>
          <a:bodyPr wrap="square" rtlCol="0">
            <a:spAutoFit/>
          </a:bodyPr>
          <a:lstStyle/>
          <a:p>
            <a:pPr algn="ctr"/>
            <a:endParaRPr lang="es-CR" sz="2000" dirty="0" smtClean="0"/>
          </a:p>
          <a:p>
            <a:pPr algn="ctr"/>
            <a:r>
              <a:rPr lang="es-CR" sz="2800" dirty="0" smtClean="0"/>
              <a:t>Ser Pacificador</a:t>
            </a:r>
          </a:p>
          <a:p>
            <a:pPr algn="ctr"/>
            <a:endParaRPr lang="es-CR" sz="2800" dirty="0" smtClean="0"/>
          </a:p>
          <a:p>
            <a:pPr algn="ctr"/>
            <a:endParaRPr lang="es-CR" sz="2800" dirty="0"/>
          </a:p>
        </p:txBody>
      </p:sp>
      <p:sp>
        <p:nvSpPr>
          <p:cNvPr id="15" name="TextBox 14">
            <a:extLst>
              <a:ext uri="{FF2B5EF4-FFF2-40B4-BE49-F238E27FC236}">
                <a16:creationId xmlns="" xmlns:a16="http://schemas.microsoft.com/office/drawing/2014/main" id="{B0336D93-4E76-43AE-BFAE-1ED8796A5ED2}"/>
              </a:ext>
            </a:extLst>
          </p:cNvPr>
          <p:cNvSpPr txBox="1"/>
          <p:nvPr/>
        </p:nvSpPr>
        <p:spPr>
          <a:xfrm>
            <a:off x="3618353" y="3208987"/>
            <a:ext cx="3041448" cy="1692771"/>
          </a:xfrm>
          <a:prstGeom prst="rect">
            <a:avLst/>
          </a:prstGeom>
          <a:noFill/>
          <a:ln>
            <a:solidFill>
              <a:schemeClr val="tx1"/>
            </a:solidFill>
            <a:prstDash val="dash"/>
          </a:ln>
        </p:spPr>
        <p:txBody>
          <a:bodyPr wrap="square" rtlCol="0">
            <a:spAutoFit/>
          </a:bodyPr>
          <a:lstStyle/>
          <a:p>
            <a:pPr algn="ctr"/>
            <a:endParaRPr lang="es-CR" sz="2000" dirty="0" smtClean="0"/>
          </a:p>
          <a:p>
            <a:pPr algn="ctr"/>
            <a:r>
              <a:rPr lang="es-CR" sz="2800" dirty="0" smtClean="0"/>
              <a:t>Ser Bondadoso</a:t>
            </a:r>
          </a:p>
          <a:p>
            <a:pPr algn="ctr"/>
            <a:endParaRPr lang="es-CR" sz="2800" dirty="0" smtClean="0"/>
          </a:p>
          <a:p>
            <a:pPr algn="ctr"/>
            <a:endParaRPr lang="es-CR" sz="2800" dirty="0"/>
          </a:p>
        </p:txBody>
      </p:sp>
      <p:sp>
        <p:nvSpPr>
          <p:cNvPr id="16" name="TextBox 15">
            <a:extLst>
              <a:ext uri="{FF2B5EF4-FFF2-40B4-BE49-F238E27FC236}">
                <a16:creationId xmlns="" xmlns:a16="http://schemas.microsoft.com/office/drawing/2014/main" id="{B0336D93-4E76-43AE-BFAE-1ED8796A5ED2}"/>
              </a:ext>
            </a:extLst>
          </p:cNvPr>
          <p:cNvSpPr txBox="1"/>
          <p:nvPr/>
        </p:nvSpPr>
        <p:spPr>
          <a:xfrm>
            <a:off x="3616414" y="1286157"/>
            <a:ext cx="3041448" cy="1692771"/>
          </a:xfrm>
          <a:prstGeom prst="rect">
            <a:avLst/>
          </a:prstGeom>
          <a:noFill/>
          <a:ln>
            <a:solidFill>
              <a:schemeClr val="tx1"/>
            </a:solidFill>
            <a:prstDash val="dash"/>
          </a:ln>
        </p:spPr>
        <p:txBody>
          <a:bodyPr wrap="square" rtlCol="0">
            <a:spAutoFit/>
          </a:bodyPr>
          <a:lstStyle/>
          <a:p>
            <a:pPr algn="ctr"/>
            <a:endParaRPr lang="es-CR" sz="2000" dirty="0" smtClean="0"/>
          </a:p>
          <a:p>
            <a:pPr algn="ctr"/>
            <a:r>
              <a:rPr lang="es-CR" sz="2800" dirty="0" smtClean="0"/>
              <a:t>Ser Amable</a:t>
            </a:r>
          </a:p>
          <a:p>
            <a:pPr algn="ctr"/>
            <a:endParaRPr lang="es-CR" sz="2800" dirty="0" smtClean="0"/>
          </a:p>
          <a:p>
            <a:pPr algn="ctr"/>
            <a:endParaRPr lang="es-CR" sz="2800" dirty="0"/>
          </a:p>
        </p:txBody>
      </p:sp>
      <p:sp>
        <p:nvSpPr>
          <p:cNvPr id="17" name="TextBox 16">
            <a:extLst>
              <a:ext uri="{FF2B5EF4-FFF2-40B4-BE49-F238E27FC236}">
                <a16:creationId xmlns="" xmlns:a16="http://schemas.microsoft.com/office/drawing/2014/main" id="{B0336D93-4E76-43AE-BFAE-1ED8796A5ED2}"/>
              </a:ext>
            </a:extLst>
          </p:cNvPr>
          <p:cNvSpPr txBox="1"/>
          <p:nvPr/>
        </p:nvSpPr>
        <p:spPr>
          <a:xfrm>
            <a:off x="141350" y="7409409"/>
            <a:ext cx="3041448" cy="1692771"/>
          </a:xfrm>
          <a:prstGeom prst="rect">
            <a:avLst/>
          </a:prstGeom>
          <a:noFill/>
          <a:ln>
            <a:solidFill>
              <a:schemeClr val="tx1"/>
            </a:solidFill>
            <a:prstDash val="dash"/>
          </a:ln>
        </p:spPr>
        <p:txBody>
          <a:bodyPr wrap="square" rtlCol="0">
            <a:spAutoFit/>
          </a:bodyPr>
          <a:lstStyle/>
          <a:p>
            <a:pPr algn="ctr"/>
            <a:endParaRPr lang="es-CR" sz="2000" dirty="0" smtClean="0"/>
          </a:p>
          <a:p>
            <a:pPr algn="ctr"/>
            <a:r>
              <a:rPr lang="es-CR" sz="2800" dirty="0" smtClean="0"/>
              <a:t>Como Amaso el Pan/Mana</a:t>
            </a:r>
            <a:endParaRPr lang="es-CR" sz="2800" dirty="0" smtClean="0"/>
          </a:p>
          <a:p>
            <a:pPr algn="ctr"/>
            <a:endParaRPr lang="es-CR" sz="2800" dirty="0"/>
          </a:p>
        </p:txBody>
      </p:sp>
    </p:spTree>
    <p:extLst>
      <p:ext uri="{BB962C8B-B14F-4D97-AF65-F5344CB8AC3E}">
        <p14:creationId xmlns:p14="http://schemas.microsoft.com/office/powerpoint/2010/main" val="2773273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1078392</TotalTime>
  <Words>992</Words>
  <Application>Microsoft Office PowerPoint</Application>
  <PresentationFormat>On-screen Show (4:3)</PresentationFormat>
  <Paragraphs>83</Paragraphs>
  <Slides>4</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vt:i4>
      </vt:variant>
    </vt:vector>
  </HeadingPairs>
  <TitlesOfParts>
    <vt:vector size="15" baseType="lpstr">
      <vt:lpstr>Kozuka Gothic Pr6N L</vt:lpstr>
      <vt:lpstr>Arial</vt:lpstr>
      <vt:lpstr>Arial Narrow</vt:lpstr>
      <vt:lpstr>Broadway</vt:lpstr>
      <vt:lpstr>Calibri</vt:lpstr>
      <vt:lpstr>Calibri Light</vt:lpstr>
      <vt:lpstr>Century Gothic</vt:lpstr>
      <vt:lpstr>Chaparral Pro Light</vt:lpstr>
      <vt:lpstr>GillSans</vt:lpstr>
      <vt:lpstr>Gisha</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Kathya Cobena</cp:lastModifiedBy>
  <cp:revision>8030</cp:revision>
  <cp:lastPrinted>2018-09-10T19:54:12Z</cp:lastPrinted>
  <dcterms:created xsi:type="dcterms:W3CDTF">2011-04-01T14:17:38Z</dcterms:created>
  <dcterms:modified xsi:type="dcterms:W3CDTF">2020-06-23T21:43:54Z</dcterms:modified>
</cp:coreProperties>
</file>