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8"/>
  </p:notesMasterIdLst>
  <p:sldIdLst>
    <p:sldId id="270" r:id="rId2"/>
    <p:sldId id="276" r:id="rId3"/>
    <p:sldId id="278" r:id="rId4"/>
    <p:sldId id="279" r:id="rId5"/>
    <p:sldId id="282" r:id="rId6"/>
    <p:sldId id="283" r:id="rId7"/>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E06ECA"/>
    <a:srgbClr val="F6BB00"/>
    <a:srgbClr val="7F6AFA"/>
    <a:srgbClr val="FE4CCB"/>
    <a:srgbClr val="17CF29"/>
    <a:srgbClr val="F26A1E"/>
    <a:srgbClr val="FF0066"/>
    <a:srgbClr val="2006BA"/>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74" autoAdjust="0"/>
    <p:restoredTop sz="94434" autoAdjust="0"/>
  </p:normalViewPr>
  <p:slideViewPr>
    <p:cSldViewPr>
      <p:cViewPr varScale="1">
        <p:scale>
          <a:sx n="62" d="100"/>
          <a:sy n="62" d="100"/>
        </p:scale>
        <p:origin x="2176" y="4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1/04/2022</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1/04/2022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1/04/2022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1/04/2022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1/04/2022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1/04/2022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1/04/2022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1/04/2022</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1/04/2022</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1/04/2022</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1/04/2022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1/04/2022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1/04/2022</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324EE718-3758-4AD2-B3BF-86B63A7D8DCE}"/>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7182" y="35271"/>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2 CuadroTexto"/>
          <p:cNvSpPr txBox="1">
            <a:spLocks noChangeArrowheads="1"/>
          </p:cNvSpPr>
          <p:nvPr/>
        </p:nvSpPr>
        <p:spPr bwMode="auto">
          <a:xfrm>
            <a:off x="-12857" y="1045443"/>
            <a:ext cx="2592288"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sp>
        <p:nvSpPr>
          <p:cNvPr id="8" name="Rectangle 7"/>
          <p:cNvSpPr/>
          <p:nvPr/>
        </p:nvSpPr>
        <p:spPr>
          <a:xfrm>
            <a:off x="1412776" y="706889"/>
            <a:ext cx="4277525"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a:t>
            </a:r>
            <a:r>
              <a:rPr lang="es-ES" sz="1600" dirty="0">
                <a:latin typeface="Century Gothic" panose="020B0502020202020204" pitchFamily="34" charset="0"/>
              </a:rPr>
              <a:t>386 </a:t>
            </a:r>
            <a:r>
              <a:rPr lang="es-ES" sz="1600" dirty="0" err="1">
                <a:latin typeface="Century Gothic" panose="020B0502020202020204" pitchFamily="34" charset="0"/>
              </a:rPr>
              <a:t>Reverent</a:t>
            </a:r>
            <a:r>
              <a:rPr lang="es-ES" sz="1600" dirty="0">
                <a:latin typeface="Century Gothic" panose="020B0502020202020204" pitchFamily="34" charset="0"/>
              </a:rPr>
              <a:t> </a:t>
            </a:r>
            <a:r>
              <a:rPr lang="es-ES" sz="1600" dirty="0" err="1">
                <a:latin typeface="Century Gothic" panose="020B0502020202020204" pitchFamily="34" charset="0"/>
              </a:rPr>
              <a:t>Fear</a:t>
            </a:r>
            <a:endParaRPr lang="es-CR" sz="1600" dirty="0">
              <a:latin typeface="Century Gothic" panose="020B0502020202020204" pitchFamily="34" charset="0"/>
            </a:endParaRPr>
          </a:p>
        </p:txBody>
      </p:sp>
      <p:sp>
        <p:nvSpPr>
          <p:cNvPr id="10" name="68 Rectángulo"/>
          <p:cNvSpPr>
            <a:spLocks noChangeArrowheads="1"/>
          </p:cNvSpPr>
          <p:nvPr/>
        </p:nvSpPr>
        <p:spPr bwMode="auto">
          <a:xfrm>
            <a:off x="116632" y="1511751"/>
            <a:ext cx="6624736" cy="7571303"/>
          </a:xfrm>
          <a:custGeom>
            <a:avLst/>
            <a:gdLst>
              <a:gd name="connsiteX0" fmla="*/ 0 w 6624736"/>
              <a:gd name="connsiteY0" fmla="*/ 0 h 7571303"/>
              <a:gd name="connsiteX1" fmla="*/ 618308 w 6624736"/>
              <a:gd name="connsiteY1" fmla="*/ 0 h 7571303"/>
              <a:gd name="connsiteX2" fmla="*/ 1302864 w 6624736"/>
              <a:gd name="connsiteY2" fmla="*/ 0 h 7571303"/>
              <a:gd name="connsiteX3" fmla="*/ 1854925 w 6624736"/>
              <a:gd name="connsiteY3" fmla="*/ 0 h 7571303"/>
              <a:gd name="connsiteX4" fmla="*/ 2406987 w 6624736"/>
              <a:gd name="connsiteY4" fmla="*/ 0 h 7571303"/>
              <a:gd name="connsiteX5" fmla="*/ 2959048 w 6624736"/>
              <a:gd name="connsiteY5" fmla="*/ 0 h 7571303"/>
              <a:gd name="connsiteX6" fmla="*/ 3444862 w 6624736"/>
              <a:gd name="connsiteY6" fmla="*/ 0 h 7571303"/>
              <a:gd name="connsiteX7" fmla="*/ 4063171 w 6624736"/>
              <a:gd name="connsiteY7" fmla="*/ 0 h 7571303"/>
              <a:gd name="connsiteX8" fmla="*/ 4482738 w 6624736"/>
              <a:gd name="connsiteY8" fmla="*/ 0 h 7571303"/>
              <a:gd name="connsiteX9" fmla="*/ 5101046 w 6624736"/>
              <a:gd name="connsiteY9" fmla="*/ 0 h 7571303"/>
              <a:gd name="connsiteX10" fmla="*/ 5719355 w 6624736"/>
              <a:gd name="connsiteY10" fmla="*/ 0 h 7571303"/>
              <a:gd name="connsiteX11" fmla="*/ 6624736 w 6624736"/>
              <a:gd name="connsiteY11" fmla="*/ 0 h 7571303"/>
              <a:gd name="connsiteX12" fmla="*/ 6624736 w 6624736"/>
              <a:gd name="connsiteY12" fmla="*/ 582407 h 7571303"/>
              <a:gd name="connsiteX13" fmla="*/ 6624736 w 6624736"/>
              <a:gd name="connsiteY13" fmla="*/ 1013390 h 7571303"/>
              <a:gd name="connsiteX14" fmla="*/ 6624736 w 6624736"/>
              <a:gd name="connsiteY14" fmla="*/ 1444371 h 7571303"/>
              <a:gd name="connsiteX15" fmla="*/ 6624736 w 6624736"/>
              <a:gd name="connsiteY15" fmla="*/ 2102492 h 7571303"/>
              <a:gd name="connsiteX16" fmla="*/ 6624736 w 6624736"/>
              <a:gd name="connsiteY16" fmla="*/ 2760613 h 7571303"/>
              <a:gd name="connsiteX17" fmla="*/ 6624736 w 6624736"/>
              <a:gd name="connsiteY17" fmla="*/ 3267308 h 7571303"/>
              <a:gd name="connsiteX18" fmla="*/ 6624736 w 6624736"/>
              <a:gd name="connsiteY18" fmla="*/ 3925428 h 7571303"/>
              <a:gd name="connsiteX19" fmla="*/ 6624736 w 6624736"/>
              <a:gd name="connsiteY19" fmla="*/ 4507837 h 7571303"/>
              <a:gd name="connsiteX20" fmla="*/ 6624736 w 6624736"/>
              <a:gd name="connsiteY20" fmla="*/ 5241670 h 7571303"/>
              <a:gd name="connsiteX21" fmla="*/ 6624736 w 6624736"/>
              <a:gd name="connsiteY21" fmla="*/ 5748365 h 7571303"/>
              <a:gd name="connsiteX22" fmla="*/ 6624736 w 6624736"/>
              <a:gd name="connsiteY22" fmla="*/ 6406486 h 7571303"/>
              <a:gd name="connsiteX23" fmla="*/ 6624736 w 6624736"/>
              <a:gd name="connsiteY23" fmla="*/ 6913182 h 7571303"/>
              <a:gd name="connsiteX24" fmla="*/ 6624736 w 6624736"/>
              <a:gd name="connsiteY24" fmla="*/ 7571303 h 7571303"/>
              <a:gd name="connsiteX25" fmla="*/ 6205169 w 6624736"/>
              <a:gd name="connsiteY25" fmla="*/ 7571303 h 7571303"/>
              <a:gd name="connsiteX26" fmla="*/ 5586860 w 6624736"/>
              <a:gd name="connsiteY26" fmla="*/ 7571303 h 7571303"/>
              <a:gd name="connsiteX27" fmla="*/ 5101046 w 6624736"/>
              <a:gd name="connsiteY27" fmla="*/ 7571303 h 7571303"/>
              <a:gd name="connsiteX28" fmla="*/ 4416490 w 6624736"/>
              <a:gd name="connsiteY28" fmla="*/ 7571303 h 7571303"/>
              <a:gd name="connsiteX29" fmla="*/ 3930676 w 6624736"/>
              <a:gd name="connsiteY29" fmla="*/ 7571303 h 7571303"/>
              <a:gd name="connsiteX30" fmla="*/ 3444862 w 6624736"/>
              <a:gd name="connsiteY30" fmla="*/ 7571303 h 7571303"/>
              <a:gd name="connsiteX31" fmla="*/ 3091543 w 6624736"/>
              <a:gd name="connsiteY31" fmla="*/ 7571303 h 7571303"/>
              <a:gd name="connsiteX32" fmla="*/ 2406987 w 6624736"/>
              <a:gd name="connsiteY32" fmla="*/ 7571303 h 7571303"/>
              <a:gd name="connsiteX33" fmla="*/ 1788678 w 6624736"/>
              <a:gd name="connsiteY33" fmla="*/ 7571303 h 7571303"/>
              <a:gd name="connsiteX34" fmla="*/ 1302864 w 6624736"/>
              <a:gd name="connsiteY34" fmla="*/ 7571303 h 7571303"/>
              <a:gd name="connsiteX35" fmla="*/ 684556 w 6624736"/>
              <a:gd name="connsiteY35" fmla="*/ 7571303 h 7571303"/>
              <a:gd name="connsiteX36" fmla="*/ 0 w 6624736"/>
              <a:gd name="connsiteY36" fmla="*/ 7571303 h 7571303"/>
              <a:gd name="connsiteX37" fmla="*/ 0 w 6624736"/>
              <a:gd name="connsiteY37" fmla="*/ 7216033 h 7571303"/>
              <a:gd name="connsiteX38" fmla="*/ 0 w 6624736"/>
              <a:gd name="connsiteY38" fmla="*/ 6785052 h 7571303"/>
              <a:gd name="connsiteX39" fmla="*/ 0 w 6624736"/>
              <a:gd name="connsiteY39" fmla="*/ 6051218 h 7571303"/>
              <a:gd name="connsiteX40" fmla="*/ 0 w 6624736"/>
              <a:gd name="connsiteY40" fmla="*/ 5468810 h 7571303"/>
              <a:gd name="connsiteX41" fmla="*/ 0 w 6624736"/>
              <a:gd name="connsiteY41" fmla="*/ 4962115 h 7571303"/>
              <a:gd name="connsiteX42" fmla="*/ 0 w 6624736"/>
              <a:gd name="connsiteY42" fmla="*/ 4379707 h 7571303"/>
              <a:gd name="connsiteX43" fmla="*/ 0 w 6624736"/>
              <a:gd name="connsiteY43" fmla="*/ 3721586 h 7571303"/>
              <a:gd name="connsiteX44" fmla="*/ 0 w 6624736"/>
              <a:gd name="connsiteY44" fmla="*/ 3063465 h 7571303"/>
              <a:gd name="connsiteX45" fmla="*/ 0 w 6624736"/>
              <a:gd name="connsiteY45" fmla="*/ 2632483 h 7571303"/>
              <a:gd name="connsiteX46" fmla="*/ 0 w 6624736"/>
              <a:gd name="connsiteY46" fmla="*/ 2277214 h 7571303"/>
              <a:gd name="connsiteX47" fmla="*/ 0 w 6624736"/>
              <a:gd name="connsiteY47" fmla="*/ 1921946 h 7571303"/>
              <a:gd name="connsiteX48" fmla="*/ 0 w 6624736"/>
              <a:gd name="connsiteY48" fmla="*/ 1263825 h 7571303"/>
              <a:gd name="connsiteX49" fmla="*/ 0 w 6624736"/>
              <a:gd name="connsiteY49" fmla="*/ 832843 h 7571303"/>
              <a:gd name="connsiteX50" fmla="*/ 0 w 6624736"/>
              <a:gd name="connsiteY50" fmla="*/ 0 h 757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624736" h="7571303" extrusionOk="0">
                <a:moveTo>
                  <a:pt x="0" y="0"/>
                </a:moveTo>
                <a:cubicBezTo>
                  <a:pt x="274101" y="-77655"/>
                  <a:pt x="302715" y="-8072"/>
                  <a:pt x="618308" y="0"/>
                </a:cubicBezTo>
                <a:cubicBezTo>
                  <a:pt x="893389" y="15535"/>
                  <a:pt x="983317" y="44162"/>
                  <a:pt x="1302864" y="0"/>
                </a:cubicBezTo>
                <a:cubicBezTo>
                  <a:pt x="1583123" y="-22500"/>
                  <a:pt x="1736816" y="6729"/>
                  <a:pt x="1854925" y="0"/>
                </a:cubicBezTo>
                <a:cubicBezTo>
                  <a:pt x="2008020" y="-34380"/>
                  <a:pt x="2237250" y="26392"/>
                  <a:pt x="2406987" y="0"/>
                </a:cubicBezTo>
                <a:cubicBezTo>
                  <a:pt x="2591425" y="-64591"/>
                  <a:pt x="2749273" y="-19118"/>
                  <a:pt x="2959048" y="0"/>
                </a:cubicBezTo>
                <a:cubicBezTo>
                  <a:pt x="3176051" y="-42667"/>
                  <a:pt x="3196072" y="28879"/>
                  <a:pt x="3444862" y="0"/>
                </a:cubicBezTo>
                <a:cubicBezTo>
                  <a:pt x="3666156" y="6999"/>
                  <a:pt x="3860396" y="15042"/>
                  <a:pt x="4063171" y="0"/>
                </a:cubicBezTo>
                <a:cubicBezTo>
                  <a:pt x="4313033" y="-29933"/>
                  <a:pt x="4296696" y="1690"/>
                  <a:pt x="4482738" y="0"/>
                </a:cubicBezTo>
                <a:cubicBezTo>
                  <a:pt x="4627491" y="-32041"/>
                  <a:pt x="4793269" y="130215"/>
                  <a:pt x="5101046" y="0"/>
                </a:cubicBezTo>
                <a:cubicBezTo>
                  <a:pt x="5334972" y="-5951"/>
                  <a:pt x="5457842" y="77368"/>
                  <a:pt x="5719355" y="0"/>
                </a:cubicBezTo>
                <a:cubicBezTo>
                  <a:pt x="5932127" y="33134"/>
                  <a:pt x="6301237" y="120272"/>
                  <a:pt x="6624736" y="0"/>
                </a:cubicBezTo>
                <a:cubicBezTo>
                  <a:pt x="6698175" y="107607"/>
                  <a:pt x="6554932" y="418743"/>
                  <a:pt x="6624736" y="582407"/>
                </a:cubicBezTo>
                <a:cubicBezTo>
                  <a:pt x="6665070" y="785945"/>
                  <a:pt x="6641915" y="915021"/>
                  <a:pt x="6624736" y="1013390"/>
                </a:cubicBezTo>
                <a:cubicBezTo>
                  <a:pt x="6664832" y="1154722"/>
                  <a:pt x="6637084" y="1326143"/>
                  <a:pt x="6624736" y="1444371"/>
                </a:cubicBezTo>
                <a:cubicBezTo>
                  <a:pt x="6601268" y="1539846"/>
                  <a:pt x="6601372" y="1843376"/>
                  <a:pt x="6624736" y="2102492"/>
                </a:cubicBezTo>
                <a:cubicBezTo>
                  <a:pt x="6624277" y="2404812"/>
                  <a:pt x="6568029" y="2516824"/>
                  <a:pt x="6624736" y="2760613"/>
                </a:cubicBezTo>
                <a:cubicBezTo>
                  <a:pt x="6682476" y="3053196"/>
                  <a:pt x="6551365" y="3073513"/>
                  <a:pt x="6624736" y="3267308"/>
                </a:cubicBezTo>
                <a:cubicBezTo>
                  <a:pt x="6751997" y="3450241"/>
                  <a:pt x="6659695" y="3658384"/>
                  <a:pt x="6624736" y="3925428"/>
                </a:cubicBezTo>
                <a:cubicBezTo>
                  <a:pt x="6614747" y="4160972"/>
                  <a:pt x="6615216" y="4250482"/>
                  <a:pt x="6624736" y="4507837"/>
                </a:cubicBezTo>
                <a:cubicBezTo>
                  <a:pt x="6657788" y="4641124"/>
                  <a:pt x="6549573" y="5058334"/>
                  <a:pt x="6624736" y="5241670"/>
                </a:cubicBezTo>
                <a:cubicBezTo>
                  <a:pt x="6686252" y="5404435"/>
                  <a:pt x="6640262" y="5549711"/>
                  <a:pt x="6624736" y="5748365"/>
                </a:cubicBezTo>
                <a:cubicBezTo>
                  <a:pt x="6715863" y="5858836"/>
                  <a:pt x="6633691" y="6223008"/>
                  <a:pt x="6624736" y="6406486"/>
                </a:cubicBezTo>
                <a:cubicBezTo>
                  <a:pt x="6671689" y="6610742"/>
                  <a:pt x="6618070" y="6740889"/>
                  <a:pt x="6624736" y="6913182"/>
                </a:cubicBezTo>
                <a:cubicBezTo>
                  <a:pt x="6591936" y="7014741"/>
                  <a:pt x="6578453" y="7275324"/>
                  <a:pt x="6624736" y="7571303"/>
                </a:cubicBezTo>
                <a:cubicBezTo>
                  <a:pt x="6511034" y="7555198"/>
                  <a:pt x="6374159" y="7575770"/>
                  <a:pt x="6205169" y="7571303"/>
                </a:cubicBezTo>
                <a:cubicBezTo>
                  <a:pt x="6029943" y="7581755"/>
                  <a:pt x="5745543" y="7534200"/>
                  <a:pt x="5586860" y="7571303"/>
                </a:cubicBezTo>
                <a:cubicBezTo>
                  <a:pt x="5468734" y="7595371"/>
                  <a:pt x="5330029" y="7505049"/>
                  <a:pt x="5101046" y="7571303"/>
                </a:cubicBezTo>
                <a:cubicBezTo>
                  <a:pt x="4899815" y="7529236"/>
                  <a:pt x="4569325" y="7593396"/>
                  <a:pt x="4416490" y="7571303"/>
                </a:cubicBezTo>
                <a:cubicBezTo>
                  <a:pt x="4253008" y="7580908"/>
                  <a:pt x="4156522" y="7577978"/>
                  <a:pt x="3930676" y="7571303"/>
                </a:cubicBezTo>
                <a:cubicBezTo>
                  <a:pt x="3751439" y="7661865"/>
                  <a:pt x="3650250" y="7469238"/>
                  <a:pt x="3444862" y="7571303"/>
                </a:cubicBezTo>
                <a:cubicBezTo>
                  <a:pt x="3313236" y="7637237"/>
                  <a:pt x="3258291" y="7491563"/>
                  <a:pt x="3091543" y="7571303"/>
                </a:cubicBezTo>
                <a:cubicBezTo>
                  <a:pt x="2982766" y="7619836"/>
                  <a:pt x="2732698" y="7497482"/>
                  <a:pt x="2406987" y="7571303"/>
                </a:cubicBezTo>
                <a:cubicBezTo>
                  <a:pt x="2167057" y="7634264"/>
                  <a:pt x="2046099" y="7533968"/>
                  <a:pt x="1788678" y="7571303"/>
                </a:cubicBezTo>
                <a:cubicBezTo>
                  <a:pt x="1589123" y="7670570"/>
                  <a:pt x="1470657" y="7475807"/>
                  <a:pt x="1302864" y="7571303"/>
                </a:cubicBezTo>
                <a:cubicBezTo>
                  <a:pt x="1123999" y="7635798"/>
                  <a:pt x="866745" y="7498926"/>
                  <a:pt x="684556" y="7571303"/>
                </a:cubicBezTo>
                <a:cubicBezTo>
                  <a:pt x="524053" y="7527475"/>
                  <a:pt x="325589" y="7455639"/>
                  <a:pt x="0" y="7571303"/>
                </a:cubicBezTo>
                <a:cubicBezTo>
                  <a:pt x="-50638" y="7478738"/>
                  <a:pt x="56727" y="7329892"/>
                  <a:pt x="0" y="7216033"/>
                </a:cubicBezTo>
                <a:cubicBezTo>
                  <a:pt x="-20982" y="7041246"/>
                  <a:pt x="2261" y="6895943"/>
                  <a:pt x="0" y="6785052"/>
                </a:cubicBezTo>
                <a:cubicBezTo>
                  <a:pt x="37099" y="6719505"/>
                  <a:pt x="106239" y="6484832"/>
                  <a:pt x="0" y="6051218"/>
                </a:cubicBezTo>
                <a:cubicBezTo>
                  <a:pt x="-54526" y="5797547"/>
                  <a:pt x="9296" y="5733561"/>
                  <a:pt x="0" y="5468810"/>
                </a:cubicBezTo>
                <a:cubicBezTo>
                  <a:pt x="-23885" y="5190297"/>
                  <a:pt x="23962" y="5084782"/>
                  <a:pt x="0" y="4962115"/>
                </a:cubicBezTo>
                <a:cubicBezTo>
                  <a:pt x="-144593" y="4775796"/>
                  <a:pt x="72008" y="4589475"/>
                  <a:pt x="0" y="4379707"/>
                </a:cubicBezTo>
                <a:cubicBezTo>
                  <a:pt x="-1327" y="4165064"/>
                  <a:pt x="87699" y="4068274"/>
                  <a:pt x="0" y="3721586"/>
                </a:cubicBezTo>
                <a:cubicBezTo>
                  <a:pt x="-9115" y="3407120"/>
                  <a:pt x="21530" y="3334114"/>
                  <a:pt x="0" y="3063465"/>
                </a:cubicBezTo>
                <a:cubicBezTo>
                  <a:pt x="-42692" y="2769858"/>
                  <a:pt x="6" y="2803979"/>
                  <a:pt x="0" y="2632483"/>
                </a:cubicBezTo>
                <a:cubicBezTo>
                  <a:pt x="3469" y="2449138"/>
                  <a:pt x="39572" y="2406453"/>
                  <a:pt x="0" y="2277214"/>
                </a:cubicBezTo>
                <a:cubicBezTo>
                  <a:pt x="-63329" y="2110136"/>
                  <a:pt x="41694" y="2008015"/>
                  <a:pt x="0" y="1921946"/>
                </a:cubicBezTo>
                <a:cubicBezTo>
                  <a:pt x="-27764" y="1776207"/>
                  <a:pt x="19490" y="1409161"/>
                  <a:pt x="0" y="1263825"/>
                </a:cubicBezTo>
                <a:cubicBezTo>
                  <a:pt x="-34960" y="1117922"/>
                  <a:pt x="71130" y="912689"/>
                  <a:pt x="0" y="832843"/>
                </a:cubicBezTo>
                <a:cubicBezTo>
                  <a:pt x="-144916" y="665143"/>
                  <a:pt x="2372" y="301375"/>
                  <a:pt x="0" y="0"/>
                </a:cubicBezTo>
                <a:close/>
              </a:path>
            </a:pathLst>
          </a:custGeom>
          <a:noFill/>
          <a:ln w="38100">
            <a:noFill/>
            <a:prstDash val="dashDot"/>
            <a:miter lim="800000"/>
            <a:headEnd/>
            <a:tailEnd/>
            <a:extLst>
              <a:ext uri="{C807C97D-BFC1-408E-A445-0C87EB9F89A2}">
                <ask:lineSketchStyleProps xmlns:ask="http://schemas.microsoft.com/office/drawing/2018/sketchyshapes" sd="210476163">
                  <a:custGeom>
                    <a:avLst/>
                    <a:gdLst>
                      <a:gd name="connsiteX0" fmla="*/ 0 w 6624736"/>
                      <a:gd name="connsiteY0" fmla="*/ 0 h 7571303"/>
                      <a:gd name="connsiteX1" fmla="*/ 618308 w 6624736"/>
                      <a:gd name="connsiteY1" fmla="*/ 0 h 7571303"/>
                      <a:gd name="connsiteX2" fmla="*/ 1302864 w 6624736"/>
                      <a:gd name="connsiteY2" fmla="*/ 0 h 7571303"/>
                      <a:gd name="connsiteX3" fmla="*/ 1854925 w 6624736"/>
                      <a:gd name="connsiteY3" fmla="*/ 0 h 7571303"/>
                      <a:gd name="connsiteX4" fmla="*/ 2406987 w 6624736"/>
                      <a:gd name="connsiteY4" fmla="*/ 0 h 7571303"/>
                      <a:gd name="connsiteX5" fmla="*/ 2959048 w 6624736"/>
                      <a:gd name="connsiteY5" fmla="*/ 0 h 7571303"/>
                      <a:gd name="connsiteX6" fmla="*/ 3444862 w 6624736"/>
                      <a:gd name="connsiteY6" fmla="*/ 0 h 7571303"/>
                      <a:gd name="connsiteX7" fmla="*/ 4063171 w 6624736"/>
                      <a:gd name="connsiteY7" fmla="*/ 0 h 7571303"/>
                      <a:gd name="connsiteX8" fmla="*/ 4482738 w 6624736"/>
                      <a:gd name="connsiteY8" fmla="*/ 0 h 7571303"/>
                      <a:gd name="connsiteX9" fmla="*/ 5101046 w 6624736"/>
                      <a:gd name="connsiteY9" fmla="*/ 0 h 7571303"/>
                      <a:gd name="connsiteX10" fmla="*/ 5719355 w 6624736"/>
                      <a:gd name="connsiteY10" fmla="*/ 0 h 7571303"/>
                      <a:gd name="connsiteX11" fmla="*/ 6624736 w 6624736"/>
                      <a:gd name="connsiteY11" fmla="*/ 0 h 7571303"/>
                      <a:gd name="connsiteX12" fmla="*/ 6624736 w 6624736"/>
                      <a:gd name="connsiteY12" fmla="*/ 582407 h 7571303"/>
                      <a:gd name="connsiteX13" fmla="*/ 6624736 w 6624736"/>
                      <a:gd name="connsiteY13" fmla="*/ 1013390 h 7571303"/>
                      <a:gd name="connsiteX14" fmla="*/ 6624736 w 6624736"/>
                      <a:gd name="connsiteY14" fmla="*/ 1444371 h 7571303"/>
                      <a:gd name="connsiteX15" fmla="*/ 6624736 w 6624736"/>
                      <a:gd name="connsiteY15" fmla="*/ 2102492 h 7571303"/>
                      <a:gd name="connsiteX16" fmla="*/ 6624736 w 6624736"/>
                      <a:gd name="connsiteY16" fmla="*/ 2760613 h 7571303"/>
                      <a:gd name="connsiteX17" fmla="*/ 6624736 w 6624736"/>
                      <a:gd name="connsiteY17" fmla="*/ 3267308 h 7571303"/>
                      <a:gd name="connsiteX18" fmla="*/ 6624736 w 6624736"/>
                      <a:gd name="connsiteY18" fmla="*/ 3925428 h 7571303"/>
                      <a:gd name="connsiteX19" fmla="*/ 6624736 w 6624736"/>
                      <a:gd name="connsiteY19" fmla="*/ 4507837 h 7571303"/>
                      <a:gd name="connsiteX20" fmla="*/ 6624736 w 6624736"/>
                      <a:gd name="connsiteY20" fmla="*/ 5241670 h 7571303"/>
                      <a:gd name="connsiteX21" fmla="*/ 6624736 w 6624736"/>
                      <a:gd name="connsiteY21" fmla="*/ 5748365 h 7571303"/>
                      <a:gd name="connsiteX22" fmla="*/ 6624736 w 6624736"/>
                      <a:gd name="connsiteY22" fmla="*/ 6406486 h 7571303"/>
                      <a:gd name="connsiteX23" fmla="*/ 6624736 w 6624736"/>
                      <a:gd name="connsiteY23" fmla="*/ 6913182 h 7571303"/>
                      <a:gd name="connsiteX24" fmla="*/ 6624736 w 6624736"/>
                      <a:gd name="connsiteY24" fmla="*/ 7571303 h 7571303"/>
                      <a:gd name="connsiteX25" fmla="*/ 6205169 w 6624736"/>
                      <a:gd name="connsiteY25" fmla="*/ 7571303 h 7571303"/>
                      <a:gd name="connsiteX26" fmla="*/ 5586860 w 6624736"/>
                      <a:gd name="connsiteY26" fmla="*/ 7571303 h 7571303"/>
                      <a:gd name="connsiteX27" fmla="*/ 5101046 w 6624736"/>
                      <a:gd name="connsiteY27" fmla="*/ 7571303 h 7571303"/>
                      <a:gd name="connsiteX28" fmla="*/ 4416490 w 6624736"/>
                      <a:gd name="connsiteY28" fmla="*/ 7571303 h 7571303"/>
                      <a:gd name="connsiteX29" fmla="*/ 3930676 w 6624736"/>
                      <a:gd name="connsiteY29" fmla="*/ 7571303 h 7571303"/>
                      <a:gd name="connsiteX30" fmla="*/ 3444862 w 6624736"/>
                      <a:gd name="connsiteY30" fmla="*/ 7571303 h 7571303"/>
                      <a:gd name="connsiteX31" fmla="*/ 3091543 w 6624736"/>
                      <a:gd name="connsiteY31" fmla="*/ 7571303 h 7571303"/>
                      <a:gd name="connsiteX32" fmla="*/ 2406987 w 6624736"/>
                      <a:gd name="connsiteY32" fmla="*/ 7571303 h 7571303"/>
                      <a:gd name="connsiteX33" fmla="*/ 1788678 w 6624736"/>
                      <a:gd name="connsiteY33" fmla="*/ 7571303 h 7571303"/>
                      <a:gd name="connsiteX34" fmla="*/ 1302864 w 6624736"/>
                      <a:gd name="connsiteY34" fmla="*/ 7571303 h 7571303"/>
                      <a:gd name="connsiteX35" fmla="*/ 684556 w 6624736"/>
                      <a:gd name="connsiteY35" fmla="*/ 7571303 h 7571303"/>
                      <a:gd name="connsiteX36" fmla="*/ 0 w 6624736"/>
                      <a:gd name="connsiteY36" fmla="*/ 7571303 h 7571303"/>
                      <a:gd name="connsiteX37" fmla="*/ 0 w 6624736"/>
                      <a:gd name="connsiteY37" fmla="*/ 7216033 h 7571303"/>
                      <a:gd name="connsiteX38" fmla="*/ 0 w 6624736"/>
                      <a:gd name="connsiteY38" fmla="*/ 6785052 h 7571303"/>
                      <a:gd name="connsiteX39" fmla="*/ 0 w 6624736"/>
                      <a:gd name="connsiteY39" fmla="*/ 6051218 h 7571303"/>
                      <a:gd name="connsiteX40" fmla="*/ 0 w 6624736"/>
                      <a:gd name="connsiteY40" fmla="*/ 5468810 h 7571303"/>
                      <a:gd name="connsiteX41" fmla="*/ 0 w 6624736"/>
                      <a:gd name="connsiteY41" fmla="*/ 4962115 h 7571303"/>
                      <a:gd name="connsiteX42" fmla="*/ 0 w 6624736"/>
                      <a:gd name="connsiteY42" fmla="*/ 4379707 h 7571303"/>
                      <a:gd name="connsiteX43" fmla="*/ 0 w 6624736"/>
                      <a:gd name="connsiteY43" fmla="*/ 3721586 h 7571303"/>
                      <a:gd name="connsiteX44" fmla="*/ 0 w 6624736"/>
                      <a:gd name="connsiteY44" fmla="*/ 3063465 h 7571303"/>
                      <a:gd name="connsiteX45" fmla="*/ 0 w 6624736"/>
                      <a:gd name="connsiteY45" fmla="*/ 2632483 h 7571303"/>
                      <a:gd name="connsiteX46" fmla="*/ 0 w 6624736"/>
                      <a:gd name="connsiteY46" fmla="*/ 2277214 h 7571303"/>
                      <a:gd name="connsiteX47" fmla="*/ 0 w 6624736"/>
                      <a:gd name="connsiteY47" fmla="*/ 1921946 h 7571303"/>
                      <a:gd name="connsiteX48" fmla="*/ 0 w 6624736"/>
                      <a:gd name="connsiteY48" fmla="*/ 1263825 h 7571303"/>
                      <a:gd name="connsiteX49" fmla="*/ 0 w 6624736"/>
                      <a:gd name="connsiteY49" fmla="*/ 832843 h 7571303"/>
                      <a:gd name="connsiteX50" fmla="*/ 0 w 6624736"/>
                      <a:gd name="connsiteY50" fmla="*/ 0 h 7571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624736" h="7571303" extrusionOk="0">
                        <a:moveTo>
                          <a:pt x="0" y="0"/>
                        </a:moveTo>
                        <a:cubicBezTo>
                          <a:pt x="272528" y="-76070"/>
                          <a:pt x="310113" y="-4401"/>
                          <a:pt x="618308" y="0"/>
                        </a:cubicBezTo>
                        <a:cubicBezTo>
                          <a:pt x="902378" y="-2540"/>
                          <a:pt x="980831" y="44459"/>
                          <a:pt x="1302864" y="0"/>
                        </a:cubicBezTo>
                        <a:cubicBezTo>
                          <a:pt x="1610557" y="-35454"/>
                          <a:pt x="1716282" y="3863"/>
                          <a:pt x="1854925" y="0"/>
                        </a:cubicBezTo>
                        <a:cubicBezTo>
                          <a:pt x="2008892" y="-14651"/>
                          <a:pt x="2265733" y="46356"/>
                          <a:pt x="2406987" y="0"/>
                        </a:cubicBezTo>
                        <a:cubicBezTo>
                          <a:pt x="2552709" y="-59021"/>
                          <a:pt x="2756026" y="10091"/>
                          <a:pt x="2959048" y="0"/>
                        </a:cubicBezTo>
                        <a:cubicBezTo>
                          <a:pt x="3164953" y="-25107"/>
                          <a:pt x="3211472" y="41331"/>
                          <a:pt x="3444862" y="0"/>
                        </a:cubicBezTo>
                        <a:cubicBezTo>
                          <a:pt x="3665054" y="-10033"/>
                          <a:pt x="3815775" y="28288"/>
                          <a:pt x="4063171" y="0"/>
                        </a:cubicBezTo>
                        <a:cubicBezTo>
                          <a:pt x="4316284" y="-30422"/>
                          <a:pt x="4295330" y="4985"/>
                          <a:pt x="4482738" y="0"/>
                        </a:cubicBezTo>
                        <a:cubicBezTo>
                          <a:pt x="4651805" y="-20151"/>
                          <a:pt x="4813547" y="85707"/>
                          <a:pt x="5101046" y="0"/>
                        </a:cubicBezTo>
                        <a:cubicBezTo>
                          <a:pt x="5346063" y="-17456"/>
                          <a:pt x="5456352" y="73229"/>
                          <a:pt x="5719355" y="0"/>
                        </a:cubicBezTo>
                        <a:cubicBezTo>
                          <a:pt x="5985382" y="-32751"/>
                          <a:pt x="6332645" y="88911"/>
                          <a:pt x="6624736" y="0"/>
                        </a:cubicBezTo>
                        <a:cubicBezTo>
                          <a:pt x="6678253" y="151257"/>
                          <a:pt x="6572498" y="415786"/>
                          <a:pt x="6624736" y="582407"/>
                        </a:cubicBezTo>
                        <a:cubicBezTo>
                          <a:pt x="6653621" y="766560"/>
                          <a:pt x="6629064" y="889076"/>
                          <a:pt x="6624736" y="1013390"/>
                        </a:cubicBezTo>
                        <a:cubicBezTo>
                          <a:pt x="6659437" y="1155522"/>
                          <a:pt x="6603147" y="1319311"/>
                          <a:pt x="6624736" y="1444371"/>
                        </a:cubicBezTo>
                        <a:cubicBezTo>
                          <a:pt x="6640241" y="1561060"/>
                          <a:pt x="6591132" y="1832253"/>
                          <a:pt x="6624736" y="2102492"/>
                        </a:cubicBezTo>
                        <a:cubicBezTo>
                          <a:pt x="6653359" y="2406272"/>
                          <a:pt x="6581719" y="2496447"/>
                          <a:pt x="6624736" y="2760613"/>
                        </a:cubicBezTo>
                        <a:cubicBezTo>
                          <a:pt x="6670142" y="3042803"/>
                          <a:pt x="6561712" y="3055116"/>
                          <a:pt x="6624736" y="3267308"/>
                        </a:cubicBezTo>
                        <a:cubicBezTo>
                          <a:pt x="6728212" y="3463749"/>
                          <a:pt x="6637640" y="3675764"/>
                          <a:pt x="6624736" y="3925428"/>
                        </a:cubicBezTo>
                        <a:cubicBezTo>
                          <a:pt x="6628629" y="4153892"/>
                          <a:pt x="6603438" y="4263193"/>
                          <a:pt x="6624736" y="4507837"/>
                        </a:cubicBezTo>
                        <a:cubicBezTo>
                          <a:pt x="6664189" y="4669562"/>
                          <a:pt x="6566027" y="5051843"/>
                          <a:pt x="6624736" y="5241670"/>
                        </a:cubicBezTo>
                        <a:cubicBezTo>
                          <a:pt x="6676959" y="5426007"/>
                          <a:pt x="6611593" y="5567780"/>
                          <a:pt x="6624736" y="5748365"/>
                        </a:cubicBezTo>
                        <a:cubicBezTo>
                          <a:pt x="6695644" y="5881500"/>
                          <a:pt x="6600312" y="6189259"/>
                          <a:pt x="6624736" y="6406486"/>
                        </a:cubicBezTo>
                        <a:cubicBezTo>
                          <a:pt x="6674927" y="6628272"/>
                          <a:pt x="6613555" y="6719047"/>
                          <a:pt x="6624736" y="6913182"/>
                        </a:cubicBezTo>
                        <a:cubicBezTo>
                          <a:pt x="6616501" y="7067684"/>
                          <a:pt x="6563180" y="7319936"/>
                          <a:pt x="6624736" y="7571303"/>
                        </a:cubicBezTo>
                        <a:cubicBezTo>
                          <a:pt x="6506924" y="7570346"/>
                          <a:pt x="6361395" y="7549241"/>
                          <a:pt x="6205169" y="7571303"/>
                        </a:cubicBezTo>
                        <a:cubicBezTo>
                          <a:pt x="6035304" y="7587796"/>
                          <a:pt x="5735632" y="7531698"/>
                          <a:pt x="5586860" y="7571303"/>
                        </a:cubicBezTo>
                        <a:cubicBezTo>
                          <a:pt x="5457342" y="7603142"/>
                          <a:pt x="5323441" y="7544510"/>
                          <a:pt x="5101046" y="7571303"/>
                        </a:cubicBezTo>
                        <a:cubicBezTo>
                          <a:pt x="4897290" y="7535730"/>
                          <a:pt x="4565594" y="7560465"/>
                          <a:pt x="4416490" y="7571303"/>
                        </a:cubicBezTo>
                        <a:cubicBezTo>
                          <a:pt x="4267282" y="7607186"/>
                          <a:pt x="4141741" y="7546573"/>
                          <a:pt x="3930676" y="7571303"/>
                        </a:cubicBezTo>
                        <a:cubicBezTo>
                          <a:pt x="3732906" y="7623868"/>
                          <a:pt x="3621836" y="7501590"/>
                          <a:pt x="3444862" y="7571303"/>
                        </a:cubicBezTo>
                        <a:cubicBezTo>
                          <a:pt x="3298470" y="7611805"/>
                          <a:pt x="3248423" y="7508257"/>
                          <a:pt x="3091543" y="7571303"/>
                        </a:cubicBezTo>
                        <a:cubicBezTo>
                          <a:pt x="2974188" y="7618085"/>
                          <a:pt x="2713285" y="7505233"/>
                          <a:pt x="2406987" y="7571303"/>
                        </a:cubicBezTo>
                        <a:cubicBezTo>
                          <a:pt x="2131430" y="7632652"/>
                          <a:pt x="2015676" y="7525654"/>
                          <a:pt x="1788678" y="7571303"/>
                        </a:cubicBezTo>
                        <a:cubicBezTo>
                          <a:pt x="1580719" y="7647075"/>
                          <a:pt x="1469719" y="7482757"/>
                          <a:pt x="1302864" y="7571303"/>
                        </a:cubicBezTo>
                        <a:cubicBezTo>
                          <a:pt x="1137440" y="7624954"/>
                          <a:pt x="855347" y="7524504"/>
                          <a:pt x="684556" y="7571303"/>
                        </a:cubicBezTo>
                        <a:cubicBezTo>
                          <a:pt x="525502" y="7537535"/>
                          <a:pt x="321233" y="7490741"/>
                          <a:pt x="0" y="7571303"/>
                        </a:cubicBezTo>
                        <a:cubicBezTo>
                          <a:pt x="-33365" y="7481405"/>
                          <a:pt x="35089" y="7342496"/>
                          <a:pt x="0" y="7216033"/>
                        </a:cubicBezTo>
                        <a:cubicBezTo>
                          <a:pt x="-17094" y="7058048"/>
                          <a:pt x="10475" y="6893002"/>
                          <a:pt x="0" y="6785052"/>
                        </a:cubicBezTo>
                        <a:cubicBezTo>
                          <a:pt x="21267" y="6709269"/>
                          <a:pt x="94469" y="6396052"/>
                          <a:pt x="0" y="6051218"/>
                        </a:cubicBezTo>
                        <a:cubicBezTo>
                          <a:pt x="-70017" y="5788814"/>
                          <a:pt x="11504" y="5732355"/>
                          <a:pt x="0" y="5468810"/>
                        </a:cubicBezTo>
                        <a:cubicBezTo>
                          <a:pt x="-32110" y="5214388"/>
                          <a:pt x="32401" y="5099880"/>
                          <a:pt x="0" y="4962115"/>
                        </a:cubicBezTo>
                        <a:cubicBezTo>
                          <a:pt x="-83794" y="4790500"/>
                          <a:pt x="58251" y="4600138"/>
                          <a:pt x="0" y="4379707"/>
                        </a:cubicBezTo>
                        <a:cubicBezTo>
                          <a:pt x="-2865" y="4162706"/>
                          <a:pt x="78299" y="4058415"/>
                          <a:pt x="0" y="3721586"/>
                        </a:cubicBezTo>
                        <a:cubicBezTo>
                          <a:pt x="-22553" y="3408347"/>
                          <a:pt x="28231" y="3339196"/>
                          <a:pt x="0" y="3063465"/>
                        </a:cubicBezTo>
                        <a:cubicBezTo>
                          <a:pt x="-49457" y="2769999"/>
                          <a:pt x="4741" y="2801060"/>
                          <a:pt x="0" y="2632483"/>
                        </a:cubicBezTo>
                        <a:cubicBezTo>
                          <a:pt x="-1580" y="2457323"/>
                          <a:pt x="36594" y="2416317"/>
                          <a:pt x="0" y="2277214"/>
                        </a:cubicBezTo>
                        <a:cubicBezTo>
                          <a:pt x="-48806" y="2117340"/>
                          <a:pt x="23772" y="2023266"/>
                          <a:pt x="0" y="1921946"/>
                        </a:cubicBezTo>
                        <a:cubicBezTo>
                          <a:pt x="-14811" y="1795477"/>
                          <a:pt x="19946" y="1417413"/>
                          <a:pt x="0" y="1263825"/>
                        </a:cubicBezTo>
                        <a:cubicBezTo>
                          <a:pt x="-28188" y="1110023"/>
                          <a:pt x="50928" y="920539"/>
                          <a:pt x="0" y="832843"/>
                        </a:cubicBezTo>
                        <a:cubicBezTo>
                          <a:pt x="-76663" y="706962"/>
                          <a:pt x="26534" y="326070"/>
                          <a:pt x="0" y="0"/>
                        </a:cubicBezTo>
                        <a:close/>
                      </a:path>
                    </a:pathLst>
                  </a:custGeom>
                  <ask:type>
                    <ask:lineSketchScribble/>
                  </ask:type>
                </ask:lineSketchStyleProps>
              </a:ext>
            </a:extLst>
          </a:ln>
        </p:spPr>
        <p:txBody>
          <a:bodyPr wrap="square">
            <a:spAutoFit/>
          </a:bodyPr>
          <a:lstStyle/>
          <a:p>
            <a:pPr algn="ctr"/>
            <a:r>
              <a:rPr lang="en-US" sz="1200" dirty="0">
                <a:latin typeface="Arial" panose="020B0604020202020204" pitchFamily="34" charset="0"/>
                <a:cs typeface="Arial" panose="020B0604020202020204" pitchFamily="34" charset="0"/>
              </a:rPr>
              <a:t>Prudent brothers and sisters, today we will learn more about what Reverent Fear  </a:t>
            </a:r>
          </a:p>
          <a:p>
            <a:pPr algn="ctr"/>
            <a:r>
              <a:rPr lang="en-US" sz="1200" dirty="0">
                <a:latin typeface="Arial" panose="020B0604020202020204" pitchFamily="34" charset="0"/>
                <a:cs typeface="Arial" panose="020B0604020202020204" pitchFamily="34" charset="0"/>
              </a:rPr>
              <a:t>to MelquisedecLisbet is.  </a:t>
            </a:r>
          </a:p>
          <a:p>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It is so important to know what it means to have reverent fear towards MelquisedecLisbet, because we mention it every time we have a petition, send a testimony, writing, or greeting. That is why today they explain it even more so that when we say “with Reverent Fear” we truly know what we are saying.</a:t>
            </a:r>
          </a:p>
          <a:p>
            <a:pPr algn="ctr"/>
            <a:endParaRPr lang="en-US" sz="8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Reverent Fear is</a:t>
            </a:r>
            <a:r>
              <a:rPr lang="en-US" sz="120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Having MelquisedecLisbet living in our mind – if They live there, it is because we have believed in Them and have let Them clean us with their cleaning soap.</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Being transparent- not hiding anything and speaking the Truth</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To honor MelquisedecLisbet Sincerely- being honest in everything we do and say and to always be faithful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To Love Truly – To love how our Spiritual Parents have taught us. With genuine and pure love and we show that through our daily actions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To Obey and Respect the Brave Lioness– By following Her instructions, not doubting Her and fulfilling our vows/promises to Them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To live in absolute Holiness- being holy like MelquisedecLisbet are, in our behavior, speech and thoughts</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To be Friendly, Sublime, Excellent- having this manner with everyone always, no matter the situation or their behavior</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Christ Lisbet and She is the end of death- She teaches us how to obtain eternal life</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A daily exercise that is demanding but gives good rewards– it asks a lot of us but gives us a lot back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Not being just “you” anymore and letting MelquisedecLisbet perfect you – They have already started the good works by creating the spiritual man in us and if we don’t interfere, then They can keep perfecting us until They fulfill Their purpose in us</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To obey Their commandments daily- we need to do everything that They ask of us faithfully each day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Constantly finding approval from our Parents MelquisedecLisbet- to always be pleasing to Them</a:t>
            </a:r>
          </a:p>
          <a:p>
            <a:pPr marL="171450" indent="-171450">
              <a:buFont typeface="Arial" panose="020B0604020202020204" pitchFamily="34" charset="0"/>
              <a:buChar char="•"/>
            </a:pPr>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Beloved brothers and sisters, what care our Spiritual Parents have for us. They help us by clarifying everything more each day so that  </a:t>
            </a:r>
            <a:r>
              <a:rPr lang="en-US" sz="1200" u="sng" dirty="0">
                <a:latin typeface="Arial" panose="020B0604020202020204" pitchFamily="34" charset="0"/>
                <a:cs typeface="Arial" panose="020B0604020202020204" pitchFamily="34" charset="0"/>
              </a:rPr>
              <a:t>we can grow in Their Wisdom of heaven and each day be more like Them</a:t>
            </a:r>
            <a:r>
              <a:rPr lang="en-US" sz="1200" dirty="0">
                <a:latin typeface="Arial" panose="020B0604020202020204" pitchFamily="34" charset="0"/>
                <a:cs typeface="Arial" panose="020B0604020202020204" pitchFamily="34" charset="0"/>
              </a:rPr>
              <a:t>.  </a:t>
            </a:r>
          </a:p>
          <a:p>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Now that we are clear about what Reverent Fear is, </a:t>
            </a:r>
            <a:r>
              <a:rPr lang="en-US" sz="1200" u="sng" dirty="0">
                <a:latin typeface="Arial" panose="020B0604020202020204" pitchFamily="34" charset="0"/>
                <a:cs typeface="Arial" panose="020B0604020202020204" pitchFamily="34" charset="0"/>
              </a:rPr>
              <a:t>we will use these words with a lot of respect and care because we know how much they mean to God MelquisedecLisbet</a:t>
            </a:r>
            <a:r>
              <a:rPr lang="en-US" sz="1200" dirty="0">
                <a:latin typeface="Arial" panose="020B0604020202020204" pitchFamily="34" charset="0"/>
                <a:cs typeface="Arial" panose="020B0604020202020204" pitchFamily="34" charset="0"/>
              </a:rPr>
              <a:t>.</a:t>
            </a:r>
          </a:p>
          <a:p>
            <a:endParaRPr lang="en-US" sz="800" dirty="0">
              <a:solidFill>
                <a:srgbClr val="F6BB00"/>
              </a:solidFill>
              <a:latin typeface="Arial" panose="020B0604020202020204" pitchFamily="34" charset="0"/>
              <a:cs typeface="Arial" panose="020B0604020202020204" pitchFamily="34" charset="0"/>
            </a:endParaRPr>
          </a:p>
          <a:p>
            <a:pPr algn="ctr"/>
            <a:r>
              <a:rPr lang="en-US" sz="1300" b="1" dirty="0">
                <a:solidFill>
                  <a:srgbClr val="E06ECA"/>
                </a:solidFill>
                <a:latin typeface="Arial" panose="020B0604020202020204" pitchFamily="34" charset="0"/>
                <a:cs typeface="Arial" panose="020B0604020202020204" pitchFamily="34" charset="0"/>
              </a:rPr>
              <a:t>MelquisedecLisbet, You are Reverent Fear forever. Thank you for living in</a:t>
            </a:r>
          </a:p>
          <a:p>
            <a:pPr algn="ctr"/>
            <a:r>
              <a:rPr lang="en-US" sz="1300" b="1" dirty="0">
                <a:solidFill>
                  <a:srgbClr val="E06ECA"/>
                </a:solidFill>
                <a:latin typeface="Arial" panose="020B0604020202020204" pitchFamily="34" charset="0"/>
                <a:cs typeface="Arial" panose="020B0604020202020204" pitchFamily="34" charset="0"/>
              </a:rPr>
              <a:t> my mind. Amen, Hallelujah!</a:t>
            </a:r>
          </a:p>
        </p:txBody>
      </p:sp>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12" name="Picture 11">
            <a:extLst>
              <a:ext uri="{FF2B5EF4-FFF2-40B4-BE49-F238E27FC236}">
                <a16:creationId xmlns:a16="http://schemas.microsoft.com/office/drawing/2014/main" id="{A49958F6-5796-4A77-982F-C105F0F3DF34}"/>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5900" y="1432170"/>
            <a:ext cx="643890" cy="659130"/>
          </a:xfrm>
          <a:prstGeom prst="rect">
            <a:avLst/>
          </a:prstGeom>
        </p:spPr>
      </p:pic>
      <p:pic>
        <p:nvPicPr>
          <p:cNvPr id="16" name="Picture 15">
            <a:extLst>
              <a:ext uri="{FF2B5EF4-FFF2-40B4-BE49-F238E27FC236}">
                <a16:creationId xmlns:a16="http://schemas.microsoft.com/office/drawing/2014/main" id="{EC0E8E3C-8C54-499B-AF11-A615873BF0AA}"/>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6223221" y="1392590"/>
            <a:ext cx="643890" cy="659130"/>
          </a:xfrm>
          <a:prstGeom prst="rect">
            <a:avLst/>
          </a:prstGeom>
        </p:spPr>
      </p:pic>
      <p:pic>
        <p:nvPicPr>
          <p:cNvPr id="17" name="Picture 16">
            <a:extLst>
              <a:ext uri="{FF2B5EF4-FFF2-40B4-BE49-F238E27FC236}">
                <a16:creationId xmlns:a16="http://schemas.microsoft.com/office/drawing/2014/main" id="{808EC8A8-A4DD-4A96-BE87-F8BCB4F000EB}"/>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12857" y="8532440"/>
            <a:ext cx="530306" cy="558187"/>
          </a:xfrm>
          <a:prstGeom prst="rect">
            <a:avLst/>
          </a:prstGeom>
        </p:spPr>
      </p:pic>
      <p:pic>
        <p:nvPicPr>
          <p:cNvPr id="19" name="Picture 18">
            <a:extLst>
              <a:ext uri="{FF2B5EF4-FFF2-40B4-BE49-F238E27FC236}">
                <a16:creationId xmlns:a16="http://schemas.microsoft.com/office/drawing/2014/main" id="{5530DB58-88DA-4D7B-AC01-CDDDB6A2D20A}"/>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6309320" y="8532440"/>
            <a:ext cx="530306" cy="558187"/>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CD79B035-75DB-49B9-A75D-AD6E65126F1A}"/>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7182" y="-1610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8 Rectángulo"/>
          <p:cNvSpPr>
            <a:spLocks noChangeArrowheads="1"/>
          </p:cNvSpPr>
          <p:nvPr/>
        </p:nvSpPr>
        <p:spPr bwMode="auto">
          <a:xfrm>
            <a:off x="1952835" y="1296417"/>
            <a:ext cx="3197405"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sp>
        <p:nvSpPr>
          <p:cNvPr id="10" name="TextBox 9"/>
          <p:cNvSpPr txBox="1"/>
          <p:nvPr/>
        </p:nvSpPr>
        <p:spPr>
          <a:xfrm>
            <a:off x="422149" y="1835696"/>
            <a:ext cx="6103196" cy="6771084"/>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3 and 4 for the younger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 1, 5 and 6 for the older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can give a brief intro to the lesson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reinforce the lesson: </a:t>
            </a:r>
            <a:endParaRPr lang="en-US" sz="1400" dirty="0">
              <a:solidFill>
                <a:srgbClr val="FF0000"/>
              </a:solidFill>
              <a:latin typeface="Arial" panose="020B0604020202020204" pitchFamily="34" charset="0"/>
              <a:cs typeface="Arial" panose="020B0604020202020204" pitchFamily="34" charset="0"/>
            </a:endParaRPr>
          </a:p>
          <a:p>
            <a:pPr marL="165100" indent="-165100"/>
            <a:r>
              <a:rPr lang="en-US" sz="1400" dirty="0">
                <a:latin typeface="Arial" panose="020B0604020202020204" pitchFamily="34" charset="0"/>
                <a:cs typeface="Arial" panose="020B0604020202020204" pitchFamily="34" charset="0"/>
              </a:rPr>
              <a:t>1. Mention 3 things that reverent fear means. </a:t>
            </a:r>
            <a:endParaRPr lang="en-US" sz="1400" b="1" dirty="0">
              <a:solidFill>
                <a:srgbClr val="7030A0"/>
              </a:solidFill>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2.Why is it Good to know what reverent fear means?</a:t>
            </a:r>
            <a:r>
              <a:rPr lang="en-US" sz="1400" b="1" dirty="0">
                <a:latin typeface="Arial" panose="020B0604020202020204" pitchFamily="34" charset="0"/>
                <a:cs typeface="Arial" panose="020B0604020202020204" pitchFamily="34" charset="0"/>
              </a:rPr>
              <a:t> </a:t>
            </a:r>
            <a:r>
              <a:rPr lang="en-US" sz="1400" b="1" dirty="0">
                <a:solidFill>
                  <a:srgbClr val="E06ECA"/>
                </a:solidFill>
                <a:latin typeface="Arial" panose="020B0604020202020204" pitchFamily="34" charset="0"/>
                <a:cs typeface="Arial" panose="020B0604020202020204" pitchFamily="34" charset="0"/>
              </a:rPr>
              <a:t>So that  we can grow in Their Wisdom of heaven and each day be more like Them.  To use these words with a lot of respect and care because we know what they mean to God MelquisedecLisbet.</a:t>
            </a:r>
            <a:endParaRPr lang="en-US" sz="14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It is recommended to remind the children how important it is to review the classes in their homes.</a:t>
            </a:r>
            <a:endParaRPr lang="en-US" sz="1400" dirty="0">
              <a:solidFill>
                <a:srgbClr val="FF0000"/>
              </a:solidFill>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Activity</a:t>
            </a:r>
            <a:r>
              <a:rPr lang="en-US" sz="1400" dirty="0">
                <a:latin typeface="Arial" panose="020B0604020202020204" pitchFamily="34" charset="0"/>
                <a:cs typeface="Arial" panose="020B0604020202020204" pitchFamily="34" charset="0"/>
              </a:rPr>
              <a:t>: Reverent Fear</a:t>
            </a:r>
            <a:endParaRPr lang="en-US" sz="1400" b="1"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The children will form a book of what reverent fear is so they can read it when they want.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Cut out the pages of the book from page 3 and 4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Staple the pages together on the left corner</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cut out the front cover and glue it onto construction paper, like the example.</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color or decorate the front and back covers</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Older children activity: </a:t>
            </a:r>
            <a:r>
              <a:rPr lang="en-US" sz="1400" dirty="0">
                <a:latin typeface="Arial" panose="020B0604020202020204" pitchFamily="34" charset="0"/>
                <a:cs typeface="Arial" panose="020B0604020202020204" pitchFamily="34" charset="0"/>
              </a:rPr>
              <a:t>The children will form a book of what reverent fear is so they can read it when they want. They will need to complete the sentences in the book.</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Materials</a:t>
            </a:r>
            <a:r>
              <a:rPr lang="en-US"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Construction paper</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Scissors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Stapler</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Pencil </a:t>
            </a: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329288"/>
            <a:ext cx="835915" cy="406998"/>
          </a:xfrm>
          <a:prstGeom prst="rect">
            <a:avLst/>
          </a:prstGeom>
        </p:spPr>
      </p:pic>
      <p:sp>
        <p:nvSpPr>
          <p:cNvPr id="11" name="Rectangle 10">
            <a:extLst>
              <a:ext uri="{FF2B5EF4-FFF2-40B4-BE49-F238E27FC236}">
                <a16:creationId xmlns:a16="http://schemas.microsoft.com/office/drawing/2014/main" id="{B2DCE2B5-9F2D-4857-AD52-1621FD6F8084}"/>
              </a:ext>
            </a:extLst>
          </p:cNvPr>
          <p:cNvSpPr/>
          <p:nvPr/>
        </p:nvSpPr>
        <p:spPr>
          <a:xfrm>
            <a:off x="1412776" y="706889"/>
            <a:ext cx="4277525"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a:t>
            </a:r>
            <a:r>
              <a:rPr lang="es-ES" sz="1600" dirty="0">
                <a:latin typeface="Century Gothic" panose="020B0502020202020204" pitchFamily="34" charset="0"/>
              </a:rPr>
              <a:t>386 </a:t>
            </a:r>
            <a:r>
              <a:rPr lang="es-ES" sz="1600" dirty="0" err="1">
                <a:latin typeface="Century Gothic" panose="020B0502020202020204" pitchFamily="34" charset="0"/>
              </a:rPr>
              <a:t>Reverent</a:t>
            </a:r>
            <a:r>
              <a:rPr lang="es-ES" sz="1600" dirty="0">
                <a:latin typeface="Century Gothic" panose="020B0502020202020204" pitchFamily="34" charset="0"/>
              </a:rPr>
              <a:t> </a:t>
            </a:r>
            <a:r>
              <a:rPr lang="es-ES" sz="1600" dirty="0" err="1">
                <a:latin typeface="Century Gothic" panose="020B0502020202020204" pitchFamily="34" charset="0"/>
              </a:rPr>
              <a:t>Fear</a:t>
            </a:r>
            <a:endParaRPr lang="es-CR" sz="1600" dirty="0">
              <a:latin typeface="Century Gothic" panose="020B0502020202020204" pitchFamily="34" charset="0"/>
            </a:endParaRPr>
          </a:p>
        </p:txBody>
      </p:sp>
      <p:sp>
        <p:nvSpPr>
          <p:cNvPr id="9" name="Rectangle 8">
            <a:extLst>
              <a:ext uri="{FF2B5EF4-FFF2-40B4-BE49-F238E27FC236}">
                <a16:creationId xmlns:a16="http://schemas.microsoft.com/office/drawing/2014/main" id="{B442EB33-2C29-4A8A-8D55-3865FFA09A4B}"/>
              </a:ext>
            </a:extLst>
          </p:cNvPr>
          <p:cNvSpPr/>
          <p:nvPr/>
        </p:nvSpPr>
        <p:spPr>
          <a:xfrm>
            <a:off x="2953126" y="7812361"/>
            <a:ext cx="1440160" cy="86409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PE"/>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5DE798E9-5A17-4829-A13D-551641659B84}"/>
              </a:ext>
            </a:extLst>
          </p:cNvPr>
          <p:cNvSpPr/>
          <p:nvPr/>
        </p:nvSpPr>
        <p:spPr>
          <a:xfrm>
            <a:off x="4933345" y="7812360"/>
            <a:ext cx="1447983" cy="89021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PE"/>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D3CCF1E6-5BB5-4ECE-BAB9-00B6A6EEC997}"/>
              </a:ext>
            </a:extLst>
          </p:cNvPr>
          <p:cNvSpPr/>
          <p:nvPr/>
        </p:nvSpPr>
        <p:spPr>
          <a:xfrm>
            <a:off x="3082615" y="7812360"/>
            <a:ext cx="1181181" cy="646331"/>
          </a:xfrm>
          <a:prstGeom prst="rect">
            <a:avLst/>
          </a:prstGeom>
          <a:noFill/>
        </p:spPr>
        <p:txBody>
          <a:bodyPr wrap="square" lIns="91440" tIns="45720" rIns="91440" bIns="4572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r>
              <a:rPr lang="es-CR" b="1" cap="none" spc="0" dirty="0" err="1">
                <a:ln w="6600">
                  <a:solidFill>
                    <a:schemeClr val="accent2"/>
                  </a:solidFill>
                  <a:prstDash val="solid"/>
                </a:ln>
                <a:solidFill>
                  <a:srgbClr val="FFFFFF"/>
                </a:solidFill>
                <a:effectLst>
                  <a:outerShdw dist="38100" dir="2700000" algn="tl" rotWithShape="0">
                    <a:schemeClr val="accent2"/>
                  </a:outerShdw>
                </a:effectLst>
              </a:rPr>
              <a:t>Reverent</a:t>
            </a:r>
            <a:r>
              <a:rPr lang="es-CR" b="1" cap="none" spc="0" dirty="0">
                <a:ln w="6600">
                  <a:solidFill>
                    <a:schemeClr val="accent2"/>
                  </a:solidFill>
                  <a:prstDash val="solid"/>
                </a:ln>
                <a:solidFill>
                  <a:srgbClr val="FFFFFF"/>
                </a:solidFill>
                <a:effectLst>
                  <a:outerShdw dist="38100" dir="2700000" algn="tl" rotWithShape="0">
                    <a:schemeClr val="accent2"/>
                  </a:outerShdw>
                </a:effectLst>
              </a:rPr>
              <a:t> </a:t>
            </a:r>
          </a:p>
          <a:p>
            <a:pPr algn="ctr"/>
            <a:r>
              <a:rPr lang="es-CR" b="1" dirty="0" err="1">
                <a:ln w="6600">
                  <a:solidFill>
                    <a:schemeClr val="accent2"/>
                  </a:solidFill>
                  <a:prstDash val="solid"/>
                </a:ln>
                <a:solidFill>
                  <a:srgbClr val="FFFFFF"/>
                </a:solidFill>
                <a:effectLst>
                  <a:outerShdw dist="38100" dir="2700000" algn="tl" rotWithShape="0">
                    <a:schemeClr val="accent2"/>
                  </a:outerShdw>
                </a:effectLst>
              </a:rPr>
              <a:t>Fear</a:t>
            </a:r>
            <a:endParaRPr lang="es-CR" b="1" cap="none" spc="0" dirty="0">
              <a:ln w="6600">
                <a:solidFill>
                  <a:schemeClr val="accent2"/>
                </a:solidFill>
                <a:prstDash val="solid"/>
              </a:ln>
              <a:solidFill>
                <a:srgbClr val="FFFFFF"/>
              </a:solidFill>
              <a:effectLst>
                <a:outerShdw dist="38100" dir="2700000" algn="tl" rotWithShape="0">
                  <a:schemeClr val="accent2"/>
                </a:outerShdw>
              </a:effectLst>
            </a:endParaRPr>
          </a:p>
        </p:txBody>
      </p:sp>
      <p:pic>
        <p:nvPicPr>
          <p:cNvPr id="15" name="Picture 14">
            <a:extLst>
              <a:ext uri="{FF2B5EF4-FFF2-40B4-BE49-F238E27FC236}">
                <a16:creationId xmlns:a16="http://schemas.microsoft.com/office/drawing/2014/main" id="{72B97C8E-6815-4014-85CE-3B98A3B31F4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28972" y="8412668"/>
            <a:ext cx="488466" cy="237829"/>
          </a:xfrm>
          <a:prstGeom prst="rect">
            <a:avLst/>
          </a:prstGeom>
        </p:spPr>
      </p:pic>
      <p:pic>
        <p:nvPicPr>
          <p:cNvPr id="17" name="Picture 2">
            <a:extLst>
              <a:ext uri="{FF2B5EF4-FFF2-40B4-BE49-F238E27FC236}">
                <a16:creationId xmlns:a16="http://schemas.microsoft.com/office/drawing/2014/main" id="{1513A4DE-44FA-48F0-ACC2-90F6BC07DB85}"/>
              </a:ext>
            </a:extLst>
          </p:cNvPr>
          <p:cNvPicPr>
            <a:picLocks noChangeAspect="1" noChangeArrowheads="1"/>
          </p:cNvPicPr>
          <p:nvPr/>
        </p:nvPicPr>
        <p:blipFill rotWithShape="1">
          <a:blip r:embed="rId6" cstate="print">
            <a:clrChange>
              <a:clrFrom>
                <a:srgbClr val="000000"/>
              </a:clrFrom>
              <a:clrTo>
                <a:srgbClr val="000000">
                  <a:alpha val="0"/>
                </a:srgbClr>
              </a:clrTo>
            </a:clrChange>
            <a:extLst>
              <a:ext uri="{BEBA8EAE-BF5A-486C-A8C5-ECC9F3942E4B}">
                <a14:imgProps xmlns:a14="http://schemas.microsoft.com/office/drawing/2010/main">
                  <a14:imgLayer r:embed="rId7">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4936618" y="8192529"/>
            <a:ext cx="1444710" cy="220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a:extLst>
              <a:ext uri="{FF2B5EF4-FFF2-40B4-BE49-F238E27FC236}">
                <a16:creationId xmlns:a16="http://schemas.microsoft.com/office/drawing/2014/main" id="{6C7621C5-AA2C-4A11-8F9C-1141D2A662DA}"/>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7182" y="35271"/>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26" name="Rectangle 25">
            <a:extLst>
              <a:ext uri="{FF2B5EF4-FFF2-40B4-BE49-F238E27FC236}">
                <a16:creationId xmlns:a16="http://schemas.microsoft.com/office/drawing/2014/main" id="{3395A642-8A6A-44CB-9712-5C67C582D22B}"/>
              </a:ext>
            </a:extLst>
          </p:cNvPr>
          <p:cNvSpPr/>
          <p:nvPr/>
        </p:nvSpPr>
        <p:spPr>
          <a:xfrm>
            <a:off x="1412776" y="706889"/>
            <a:ext cx="4277525"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a:t>
            </a:r>
            <a:r>
              <a:rPr lang="es-ES" sz="1600" dirty="0">
                <a:latin typeface="Century Gothic" panose="020B0502020202020204" pitchFamily="34" charset="0"/>
              </a:rPr>
              <a:t>386 </a:t>
            </a:r>
            <a:r>
              <a:rPr lang="es-ES" sz="1600" dirty="0" err="1">
                <a:latin typeface="Century Gothic" panose="020B0502020202020204" pitchFamily="34" charset="0"/>
              </a:rPr>
              <a:t>Reverent</a:t>
            </a:r>
            <a:r>
              <a:rPr lang="es-ES" sz="1600" dirty="0">
                <a:latin typeface="Century Gothic" panose="020B0502020202020204" pitchFamily="34" charset="0"/>
              </a:rPr>
              <a:t> </a:t>
            </a:r>
            <a:r>
              <a:rPr lang="es-ES" sz="1600" dirty="0" err="1">
                <a:latin typeface="Century Gothic" panose="020B0502020202020204" pitchFamily="34" charset="0"/>
              </a:rPr>
              <a:t>Fear</a:t>
            </a:r>
            <a:endParaRPr lang="es-CR" sz="1600" dirty="0">
              <a:latin typeface="Century Gothic" panose="020B0502020202020204" pitchFamily="34" charset="0"/>
            </a:endParaRPr>
          </a:p>
        </p:txBody>
      </p:sp>
      <p:sp>
        <p:nvSpPr>
          <p:cNvPr id="27" name="TextBox 16">
            <a:extLst>
              <a:ext uri="{FF2B5EF4-FFF2-40B4-BE49-F238E27FC236}">
                <a16:creationId xmlns:a16="http://schemas.microsoft.com/office/drawing/2014/main" id="{D9020DDB-308B-4DB0-AABE-5AD108B4E632}"/>
              </a:ext>
            </a:extLst>
          </p:cNvPr>
          <p:cNvSpPr txBox="1"/>
          <p:nvPr/>
        </p:nvSpPr>
        <p:spPr>
          <a:xfrm>
            <a:off x="57899" y="1228271"/>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endParaRPr lang="es-CR"/>
          </a:p>
          <a:p>
            <a:pPr algn="ctr"/>
            <a:endParaRPr lang="es-CR"/>
          </a:p>
          <a:p>
            <a:pPr algn="ctr"/>
            <a:endParaRPr lang="es-CR"/>
          </a:p>
          <a:p>
            <a:pPr algn="ctr"/>
            <a:endParaRPr lang="es-CR"/>
          </a:p>
          <a:p>
            <a:pPr algn="ctr"/>
            <a:endParaRPr lang="es-CR"/>
          </a:p>
          <a:p>
            <a:pPr algn="ctr"/>
            <a:endParaRPr lang="es-CR"/>
          </a:p>
        </p:txBody>
      </p:sp>
      <p:sp>
        <p:nvSpPr>
          <p:cNvPr id="28" name="TextBox 25">
            <a:extLst>
              <a:ext uri="{FF2B5EF4-FFF2-40B4-BE49-F238E27FC236}">
                <a16:creationId xmlns:a16="http://schemas.microsoft.com/office/drawing/2014/main" id="{B40DA92D-9B77-41E4-9650-7431B18CF459}"/>
              </a:ext>
            </a:extLst>
          </p:cNvPr>
          <p:cNvSpPr txBox="1"/>
          <p:nvPr/>
        </p:nvSpPr>
        <p:spPr>
          <a:xfrm>
            <a:off x="3581502" y="1190106"/>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r>
              <a:rPr lang="en-US" sz="1800" dirty="0">
                <a:latin typeface="Arial" panose="020B0604020202020204" pitchFamily="34" charset="0"/>
                <a:cs typeface="Arial" panose="020B0604020202020204" pitchFamily="34" charset="0"/>
              </a:rPr>
              <a:t>Having MelquisedecLisbet living in our mind – if They live there, it is because we have believed in Them and have let Them clean us with their cleaning soap</a:t>
            </a:r>
            <a:endParaRPr lang="es-CR" sz="1800" dirty="0">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C826C7BC-C053-4A2B-9CC8-83E07394D4A4}"/>
              </a:ext>
            </a:extLst>
          </p:cNvPr>
          <p:cNvSpPr/>
          <p:nvPr/>
        </p:nvSpPr>
        <p:spPr>
          <a:xfrm>
            <a:off x="616880" y="1190106"/>
            <a:ext cx="2100639" cy="1323439"/>
          </a:xfrm>
          <a:prstGeom prst="rect">
            <a:avLst/>
          </a:prstGeom>
          <a:noFill/>
        </p:spPr>
        <p:txBody>
          <a:bodyPr wrap="none" lIns="91440" tIns="45720" rIns="91440" bIns="4572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r>
              <a:rPr lang="es-CR" sz="4000" b="1" cap="none" spc="0" dirty="0" err="1">
                <a:ln w="6600">
                  <a:solidFill>
                    <a:schemeClr val="accent2"/>
                  </a:solidFill>
                  <a:prstDash val="solid"/>
                </a:ln>
                <a:solidFill>
                  <a:srgbClr val="FFFFFF"/>
                </a:solidFill>
                <a:effectLst>
                  <a:outerShdw dist="38100" dir="2700000" algn="tl" rotWithShape="0">
                    <a:schemeClr val="accent2"/>
                  </a:outerShdw>
                </a:effectLst>
              </a:rPr>
              <a:t>Reverent</a:t>
            </a:r>
            <a:endParaRPr lang="es-CR" sz="4000" b="1" cap="none" spc="0" dirty="0">
              <a:ln w="6600">
                <a:solidFill>
                  <a:schemeClr val="accent2"/>
                </a:solidFill>
                <a:prstDash val="solid"/>
              </a:ln>
              <a:solidFill>
                <a:srgbClr val="FFFFFF"/>
              </a:solidFill>
              <a:effectLst>
                <a:outerShdw dist="38100" dir="2700000" algn="tl" rotWithShape="0">
                  <a:schemeClr val="accent2"/>
                </a:outerShdw>
              </a:effectLst>
            </a:endParaRPr>
          </a:p>
          <a:p>
            <a:pPr algn="ctr"/>
            <a:r>
              <a:rPr lang="es-CR" sz="4000" b="1" dirty="0" err="1">
                <a:ln w="6600">
                  <a:solidFill>
                    <a:schemeClr val="accent2"/>
                  </a:solidFill>
                  <a:prstDash val="solid"/>
                </a:ln>
                <a:solidFill>
                  <a:srgbClr val="FFFFFF"/>
                </a:solidFill>
                <a:effectLst>
                  <a:outerShdw dist="38100" dir="2700000" algn="tl" rotWithShape="0">
                    <a:schemeClr val="accent2"/>
                  </a:outerShdw>
                </a:effectLst>
              </a:rPr>
              <a:t>Fear</a:t>
            </a:r>
            <a:endParaRPr lang="es-CR" sz="4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pic>
        <p:nvPicPr>
          <p:cNvPr id="30" name="Picture 29">
            <a:extLst>
              <a:ext uri="{FF2B5EF4-FFF2-40B4-BE49-F238E27FC236}">
                <a16:creationId xmlns:a16="http://schemas.microsoft.com/office/drawing/2014/main" id="{0808E774-161C-42A4-A0BE-DEAD4F4976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9240" y="2489622"/>
            <a:ext cx="835915" cy="406998"/>
          </a:xfrm>
          <a:prstGeom prst="rect">
            <a:avLst/>
          </a:prstGeom>
        </p:spPr>
      </p:pic>
      <p:sp>
        <p:nvSpPr>
          <p:cNvPr id="31" name="TextBox 27">
            <a:extLst>
              <a:ext uri="{FF2B5EF4-FFF2-40B4-BE49-F238E27FC236}">
                <a16:creationId xmlns:a16="http://schemas.microsoft.com/office/drawing/2014/main" id="{473EC17B-8A92-4E0D-BE5F-1B6CCB816255}"/>
              </a:ext>
            </a:extLst>
          </p:cNvPr>
          <p:cNvSpPr txBox="1"/>
          <p:nvPr/>
        </p:nvSpPr>
        <p:spPr>
          <a:xfrm>
            <a:off x="3581500" y="5329698"/>
            <a:ext cx="3218601" cy="1661993"/>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r>
              <a:rPr lang="en-US" sz="1800" dirty="0">
                <a:latin typeface="Arial" panose="020B0604020202020204" pitchFamily="34" charset="0"/>
                <a:cs typeface="Arial" panose="020B0604020202020204" pitchFamily="34" charset="0"/>
              </a:rPr>
              <a:t>To Obey and Respect the Brave Lioness– By following Her instructions, not doubting Her and fulfilling our vows/promises to Them. </a:t>
            </a:r>
          </a:p>
          <a:p>
            <a:pPr algn="r"/>
            <a:endParaRPr lang="es-CR" sz="1300" dirty="0">
              <a:latin typeface="Arial" panose="020B0604020202020204" pitchFamily="34" charset="0"/>
              <a:cs typeface="Arial" panose="020B0604020202020204" pitchFamily="34" charset="0"/>
            </a:endParaRPr>
          </a:p>
        </p:txBody>
      </p:sp>
      <p:sp>
        <p:nvSpPr>
          <p:cNvPr id="32" name="TextBox 29">
            <a:extLst>
              <a:ext uri="{FF2B5EF4-FFF2-40B4-BE49-F238E27FC236}">
                <a16:creationId xmlns:a16="http://schemas.microsoft.com/office/drawing/2014/main" id="{5601901E-08EC-4790-88A3-75BB0F4B5BCC}"/>
              </a:ext>
            </a:extLst>
          </p:cNvPr>
          <p:cNvSpPr txBox="1"/>
          <p:nvPr/>
        </p:nvSpPr>
        <p:spPr>
          <a:xfrm>
            <a:off x="57896" y="5330407"/>
            <a:ext cx="3218601" cy="1723549"/>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endParaRPr lang="en-US" sz="1600" dirty="0">
              <a:latin typeface="Arial" panose="020B0604020202020204" pitchFamily="34" charset="0"/>
              <a:cs typeface="Arial" panose="020B0604020202020204" pitchFamily="34" charset="0"/>
            </a:endParaRPr>
          </a:p>
          <a:p>
            <a:pPr algn="r"/>
            <a:r>
              <a:rPr lang="en-US" sz="1600" dirty="0">
                <a:latin typeface="Arial" panose="020B0604020202020204" pitchFamily="34" charset="0"/>
                <a:cs typeface="Arial" panose="020B0604020202020204" pitchFamily="34" charset="0"/>
              </a:rPr>
              <a:t>To Love Truly – To love how our Spiritual Parents have taught us. With genuine and pure love and we show that through our daily actions</a:t>
            </a:r>
            <a:r>
              <a:rPr lang="es-CR" sz="1600" dirty="0">
                <a:latin typeface="Arial" panose="020B0604020202020204" pitchFamily="34" charset="0"/>
                <a:cs typeface="Arial" panose="020B0604020202020204" pitchFamily="34" charset="0"/>
              </a:rPr>
              <a:t>.</a:t>
            </a:r>
          </a:p>
          <a:p>
            <a:pPr algn="r"/>
            <a:endParaRPr lang="es-CR" sz="1000" dirty="0">
              <a:latin typeface="Arial" panose="020B0604020202020204" pitchFamily="34" charset="0"/>
              <a:cs typeface="Arial" panose="020B0604020202020204" pitchFamily="34" charset="0"/>
            </a:endParaRPr>
          </a:p>
        </p:txBody>
      </p:sp>
      <p:sp>
        <p:nvSpPr>
          <p:cNvPr id="33" name="TextBox 30">
            <a:extLst>
              <a:ext uri="{FF2B5EF4-FFF2-40B4-BE49-F238E27FC236}">
                <a16:creationId xmlns:a16="http://schemas.microsoft.com/office/drawing/2014/main" id="{A30D19B8-70D8-4347-B491-0100AABEE0E8}"/>
              </a:ext>
            </a:extLst>
          </p:cNvPr>
          <p:cNvSpPr txBox="1"/>
          <p:nvPr/>
        </p:nvSpPr>
        <p:spPr>
          <a:xfrm>
            <a:off x="3581501" y="3259902"/>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endParaRPr lang="en-US" sz="1800" dirty="0">
              <a:latin typeface="Arial" panose="020B0604020202020204" pitchFamily="34" charset="0"/>
              <a:cs typeface="Arial" panose="020B0604020202020204" pitchFamily="34" charset="0"/>
            </a:endParaRPr>
          </a:p>
          <a:p>
            <a:pPr algn="r"/>
            <a:r>
              <a:rPr lang="en-US" sz="1800" dirty="0">
                <a:latin typeface="Arial" panose="020B0604020202020204" pitchFamily="34" charset="0"/>
                <a:cs typeface="Arial" panose="020B0604020202020204" pitchFamily="34" charset="0"/>
              </a:rPr>
              <a:t>To honor MelquisedecLisbet Sincerely- being honest in everything we do and say and to always be faithful.</a:t>
            </a:r>
          </a:p>
          <a:p>
            <a:pPr algn="r"/>
            <a:endParaRPr lang="en-US" dirty="0">
              <a:latin typeface="Arial" panose="020B0604020202020204" pitchFamily="34" charset="0"/>
              <a:cs typeface="Arial" panose="020B0604020202020204" pitchFamily="34" charset="0"/>
            </a:endParaRPr>
          </a:p>
        </p:txBody>
      </p:sp>
      <p:sp>
        <p:nvSpPr>
          <p:cNvPr id="34" name="TextBox 31">
            <a:extLst>
              <a:ext uri="{FF2B5EF4-FFF2-40B4-BE49-F238E27FC236}">
                <a16:creationId xmlns:a16="http://schemas.microsoft.com/office/drawing/2014/main" id="{ED2694A3-9FCE-4EF2-AD22-218270A87123}"/>
              </a:ext>
            </a:extLst>
          </p:cNvPr>
          <p:cNvSpPr txBox="1"/>
          <p:nvPr/>
        </p:nvSpPr>
        <p:spPr>
          <a:xfrm>
            <a:off x="57896" y="3259902"/>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endParaRPr lang="es-CR"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2000" dirty="0">
                <a:latin typeface="Arial" panose="020B0604020202020204" pitchFamily="34" charset="0"/>
                <a:cs typeface="Arial" panose="020B0604020202020204" pitchFamily="34" charset="0"/>
              </a:rPr>
              <a:t>Being transparent- not hiding anything and speaking the Truth</a:t>
            </a:r>
          </a:p>
          <a:p>
            <a:pPr marL="171450" indent="-1714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algn="r"/>
            <a:endParaRPr lang="es-CR" sz="1400" dirty="0">
              <a:latin typeface="Arial" panose="020B0604020202020204" pitchFamily="34" charset="0"/>
              <a:cs typeface="Arial" panose="020B0604020202020204" pitchFamily="34" charset="0"/>
            </a:endParaRPr>
          </a:p>
        </p:txBody>
      </p:sp>
      <p:sp>
        <p:nvSpPr>
          <p:cNvPr id="35" name="TextBox 32">
            <a:extLst>
              <a:ext uri="{FF2B5EF4-FFF2-40B4-BE49-F238E27FC236}">
                <a16:creationId xmlns:a16="http://schemas.microsoft.com/office/drawing/2014/main" id="{CF11FEA6-C486-4045-A78A-B4029FCA8515}"/>
              </a:ext>
            </a:extLst>
          </p:cNvPr>
          <p:cNvSpPr txBox="1"/>
          <p:nvPr/>
        </p:nvSpPr>
        <p:spPr>
          <a:xfrm>
            <a:off x="3581501" y="7257626"/>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r>
              <a:rPr lang="en-US" sz="1800" dirty="0">
                <a:latin typeface="Arial" panose="020B0604020202020204" pitchFamily="34" charset="0"/>
                <a:cs typeface="Arial" panose="020B0604020202020204" pitchFamily="34" charset="0"/>
              </a:rPr>
              <a:t>To be Friendly, Sublime, Excellent- having this manner with everyone always, no matter the situation or their behavior.</a:t>
            </a:r>
          </a:p>
          <a:p>
            <a:pPr algn="ctr"/>
            <a:endParaRPr lang="en-US" sz="1800" dirty="0">
              <a:latin typeface="Arial" panose="020B0604020202020204" pitchFamily="34" charset="0"/>
              <a:cs typeface="Arial" panose="020B0604020202020204" pitchFamily="34" charset="0"/>
            </a:endParaRPr>
          </a:p>
        </p:txBody>
      </p:sp>
      <p:sp>
        <p:nvSpPr>
          <p:cNvPr id="36" name="TextBox 33">
            <a:extLst>
              <a:ext uri="{FF2B5EF4-FFF2-40B4-BE49-F238E27FC236}">
                <a16:creationId xmlns:a16="http://schemas.microsoft.com/office/drawing/2014/main" id="{2A794C59-0630-47E6-ADA9-875E526E204E}"/>
              </a:ext>
            </a:extLst>
          </p:cNvPr>
          <p:cNvSpPr txBox="1"/>
          <p:nvPr/>
        </p:nvSpPr>
        <p:spPr>
          <a:xfrm>
            <a:off x="57896" y="7282170"/>
            <a:ext cx="3218601" cy="1723549"/>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r>
              <a:rPr lang="en-US" sz="1800" dirty="0">
                <a:latin typeface="Arial" panose="020B0604020202020204" pitchFamily="34" charset="0"/>
                <a:cs typeface="Arial" panose="020B0604020202020204" pitchFamily="34" charset="0"/>
              </a:rPr>
              <a:t>To live in absolute Holiness- being holy like MelquisedecLisbet are, in our behavior, speech and thoughts</a:t>
            </a:r>
            <a:r>
              <a:rPr lang="es-CR" sz="1800" dirty="0">
                <a:latin typeface="Arial" panose="020B0604020202020204" pitchFamily="34" charset="0"/>
                <a:cs typeface="Arial" panose="020B0604020202020204" pitchFamily="34" charset="0"/>
              </a:rPr>
              <a:t>.</a:t>
            </a:r>
          </a:p>
          <a:p>
            <a:pPr algn="r"/>
            <a:endParaRPr lang="es-C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313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FA1D63FD-F3F6-4C37-8B35-6CDF0D4191C6}"/>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7182" y="-1610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6" name="Rectangle 5">
            <a:extLst>
              <a:ext uri="{FF2B5EF4-FFF2-40B4-BE49-F238E27FC236}">
                <a16:creationId xmlns:a16="http://schemas.microsoft.com/office/drawing/2014/main" id="{591B4224-26DB-4C4C-B657-432CB61484C8}"/>
              </a:ext>
            </a:extLst>
          </p:cNvPr>
          <p:cNvSpPr/>
          <p:nvPr/>
        </p:nvSpPr>
        <p:spPr>
          <a:xfrm>
            <a:off x="1412776" y="706889"/>
            <a:ext cx="4277525" cy="338554"/>
          </a:xfrm>
          <a:prstGeom prst="rect">
            <a:avLst/>
          </a:prstGeom>
        </p:spPr>
        <p:txBody>
          <a:bodyPr wrap="square">
            <a:spAutoFit/>
          </a:bodyPr>
          <a:lstStyle/>
          <a:p>
            <a:pPr algn="ctr"/>
            <a:r>
              <a:rPr lang="en-US" sz="1600" dirty="0">
                <a:latin typeface="Century Gothic" panose="020B0502020202020204" pitchFamily="34" charset="0"/>
              </a:rPr>
              <a:t>Lesson #386 Reverent Fear</a:t>
            </a:r>
          </a:p>
        </p:txBody>
      </p:sp>
      <p:sp>
        <p:nvSpPr>
          <p:cNvPr id="8" name="TextBox 16">
            <a:extLst>
              <a:ext uri="{FF2B5EF4-FFF2-40B4-BE49-F238E27FC236}">
                <a16:creationId xmlns:a16="http://schemas.microsoft.com/office/drawing/2014/main" id="{D9020DDB-308B-4DB0-AABE-5AD108B4E632}"/>
              </a:ext>
            </a:extLst>
          </p:cNvPr>
          <p:cNvSpPr txBox="1"/>
          <p:nvPr/>
        </p:nvSpPr>
        <p:spPr>
          <a:xfrm>
            <a:off x="57899" y="1662851"/>
            <a:ext cx="3218601" cy="1723549"/>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endParaRPr lang="es-CR"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Christ Lisbet and She is the end of death- She teaches us how to obtain eternal life</a:t>
            </a:r>
          </a:p>
          <a:p>
            <a:endParaRPr lang="en-US" sz="1800" dirty="0">
              <a:latin typeface="Arial" panose="020B0604020202020204" pitchFamily="34" charset="0"/>
              <a:cs typeface="Arial" panose="020B0604020202020204" pitchFamily="34" charset="0"/>
            </a:endParaRPr>
          </a:p>
          <a:p>
            <a:pPr algn="r"/>
            <a:endParaRPr lang="es-CR" sz="1600" dirty="0">
              <a:latin typeface="Arial" panose="020B0604020202020204" pitchFamily="34" charset="0"/>
              <a:cs typeface="Arial" panose="020B0604020202020204" pitchFamily="34" charset="0"/>
            </a:endParaRPr>
          </a:p>
        </p:txBody>
      </p:sp>
      <p:sp>
        <p:nvSpPr>
          <p:cNvPr id="9" name="TextBox 25">
            <a:extLst>
              <a:ext uri="{FF2B5EF4-FFF2-40B4-BE49-F238E27FC236}">
                <a16:creationId xmlns:a16="http://schemas.microsoft.com/office/drawing/2014/main" id="{B40DA92D-9B77-41E4-9650-7431B18CF459}"/>
              </a:ext>
            </a:extLst>
          </p:cNvPr>
          <p:cNvSpPr txBox="1"/>
          <p:nvPr/>
        </p:nvSpPr>
        <p:spPr>
          <a:xfrm>
            <a:off x="3581502" y="1624686"/>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A daily exercise that is demanding but gives good rewards– it asks a lot of us but gives us a lot back.</a:t>
            </a:r>
          </a:p>
          <a:p>
            <a:pPr algn="r"/>
            <a:endParaRPr lang="es-CR" sz="1800" dirty="0">
              <a:latin typeface="Arial" panose="020B0604020202020204" pitchFamily="34" charset="0"/>
              <a:cs typeface="Arial" panose="020B0604020202020204" pitchFamily="34" charset="0"/>
            </a:endParaRPr>
          </a:p>
        </p:txBody>
      </p:sp>
      <p:sp>
        <p:nvSpPr>
          <p:cNvPr id="10" name="TextBox 27">
            <a:extLst>
              <a:ext uri="{FF2B5EF4-FFF2-40B4-BE49-F238E27FC236}">
                <a16:creationId xmlns:a16="http://schemas.microsoft.com/office/drawing/2014/main" id="{473EC17B-8A92-4E0D-BE5F-1B6CCB816255}"/>
              </a:ext>
            </a:extLst>
          </p:cNvPr>
          <p:cNvSpPr txBox="1"/>
          <p:nvPr/>
        </p:nvSpPr>
        <p:spPr>
          <a:xfrm>
            <a:off x="3581500" y="5764278"/>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endParaRPr lang="es-CR" sz="1800" dirty="0">
              <a:latin typeface="Arial" panose="020B0604020202020204" pitchFamily="34" charset="0"/>
              <a:cs typeface="Arial" panose="020B0604020202020204" pitchFamily="34" charset="0"/>
            </a:endParaRPr>
          </a:p>
          <a:p>
            <a:endParaRPr lang="es-CR" dirty="0">
              <a:latin typeface="Arial" panose="020B0604020202020204" pitchFamily="34" charset="0"/>
              <a:cs typeface="Arial" panose="020B0604020202020204" pitchFamily="34" charset="0"/>
            </a:endParaRPr>
          </a:p>
          <a:p>
            <a:endParaRPr lang="es-CR" sz="1800" dirty="0">
              <a:latin typeface="Arial" panose="020B0604020202020204" pitchFamily="34" charset="0"/>
              <a:cs typeface="Arial" panose="020B0604020202020204" pitchFamily="34" charset="0"/>
            </a:endParaRPr>
          </a:p>
          <a:p>
            <a:endParaRPr lang="es-CR" dirty="0">
              <a:latin typeface="Arial" panose="020B0604020202020204" pitchFamily="34" charset="0"/>
              <a:cs typeface="Arial" panose="020B0604020202020204" pitchFamily="34" charset="0"/>
            </a:endParaRPr>
          </a:p>
          <a:p>
            <a:endParaRPr lang="es-CR" sz="1800" dirty="0">
              <a:latin typeface="Arial" panose="020B0604020202020204" pitchFamily="34" charset="0"/>
              <a:cs typeface="Arial" panose="020B0604020202020204" pitchFamily="34" charset="0"/>
            </a:endParaRPr>
          </a:p>
          <a:p>
            <a:endParaRPr lang="es-CR" sz="1800" dirty="0">
              <a:latin typeface="Arial" panose="020B0604020202020204" pitchFamily="34" charset="0"/>
              <a:cs typeface="Arial" panose="020B0604020202020204" pitchFamily="34" charset="0"/>
            </a:endParaRPr>
          </a:p>
        </p:txBody>
      </p:sp>
      <p:sp>
        <p:nvSpPr>
          <p:cNvPr id="11" name="TextBox 29">
            <a:extLst>
              <a:ext uri="{FF2B5EF4-FFF2-40B4-BE49-F238E27FC236}">
                <a16:creationId xmlns:a16="http://schemas.microsoft.com/office/drawing/2014/main" id="{5601901E-08EC-4790-88A3-75BB0F4B5BCC}"/>
              </a:ext>
            </a:extLst>
          </p:cNvPr>
          <p:cNvSpPr txBox="1"/>
          <p:nvPr/>
        </p:nvSpPr>
        <p:spPr>
          <a:xfrm>
            <a:off x="57896" y="5764987"/>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Constantly finding approval from our Parents MelquisedecLisbet- to always be pleasing to Them</a:t>
            </a:r>
          </a:p>
          <a:p>
            <a:endParaRPr lang="en-US" sz="1800" dirty="0">
              <a:latin typeface="Arial" panose="020B0604020202020204" pitchFamily="34" charset="0"/>
              <a:cs typeface="Arial" panose="020B0604020202020204" pitchFamily="34" charset="0"/>
            </a:endParaRPr>
          </a:p>
        </p:txBody>
      </p:sp>
      <p:sp>
        <p:nvSpPr>
          <p:cNvPr id="12" name="TextBox 30">
            <a:extLst>
              <a:ext uri="{FF2B5EF4-FFF2-40B4-BE49-F238E27FC236}">
                <a16:creationId xmlns:a16="http://schemas.microsoft.com/office/drawing/2014/main" id="{A30D19B8-70D8-4347-B491-0100AABEE0E8}"/>
              </a:ext>
            </a:extLst>
          </p:cNvPr>
          <p:cNvSpPr txBox="1"/>
          <p:nvPr/>
        </p:nvSpPr>
        <p:spPr>
          <a:xfrm>
            <a:off x="3581501" y="3694482"/>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1800" dirty="0">
                <a:latin typeface="Arial" panose="020B0604020202020204" pitchFamily="34" charset="0"/>
                <a:cs typeface="Arial" panose="020B0604020202020204" pitchFamily="34" charset="0"/>
              </a:rPr>
              <a:t>To obey Their commandments daily- we need to do everything that They ask of us faithfully each day .</a:t>
            </a:r>
          </a:p>
          <a:p>
            <a:pPr algn="r"/>
            <a:endParaRPr lang="es-CR" sz="1800" dirty="0">
              <a:latin typeface="Arial" panose="020B0604020202020204" pitchFamily="34" charset="0"/>
              <a:cs typeface="Arial" panose="020B0604020202020204" pitchFamily="34" charset="0"/>
            </a:endParaRPr>
          </a:p>
        </p:txBody>
      </p:sp>
      <p:sp>
        <p:nvSpPr>
          <p:cNvPr id="13" name="TextBox 31">
            <a:extLst>
              <a:ext uri="{FF2B5EF4-FFF2-40B4-BE49-F238E27FC236}">
                <a16:creationId xmlns:a16="http://schemas.microsoft.com/office/drawing/2014/main" id="{ED2694A3-9FCE-4EF2-AD22-218270A87123}"/>
              </a:ext>
            </a:extLst>
          </p:cNvPr>
          <p:cNvSpPr txBox="1"/>
          <p:nvPr/>
        </p:nvSpPr>
        <p:spPr>
          <a:xfrm>
            <a:off x="57896" y="3694482"/>
            <a:ext cx="3218601" cy="1808187"/>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1400" dirty="0">
                <a:latin typeface="Arial" panose="020B0604020202020204" pitchFamily="34" charset="0"/>
                <a:cs typeface="Arial" panose="020B0604020202020204" pitchFamily="34" charset="0"/>
              </a:rPr>
              <a:t>Not being just “you” anymore and letting MelquisedecLisbet perfect you – They have already started the good works by creating the spiritual man in us and if we don’t interfere, then They can keep perfecting us until They fulfill Their purpose in us</a:t>
            </a:r>
            <a:r>
              <a:rPr lang="es-CR" sz="1350" dirty="0">
                <a:latin typeface="Arial" panose="020B0604020202020204" pitchFamily="34" charset="0"/>
                <a:cs typeface="Arial" panose="020B0604020202020204" pitchFamily="34" charset="0"/>
              </a:rPr>
              <a:t>.</a:t>
            </a:r>
          </a:p>
          <a:p>
            <a:endParaRPr lang="es-CR" sz="1350" dirty="0">
              <a:latin typeface="Arial" panose="020B0604020202020204" pitchFamily="34" charset="0"/>
              <a:cs typeface="Arial" panose="020B0604020202020204" pitchFamily="34" charset="0"/>
            </a:endParaRPr>
          </a:p>
        </p:txBody>
      </p:sp>
      <p:pic>
        <p:nvPicPr>
          <p:cNvPr id="15" name="Picture 2">
            <a:extLst>
              <a:ext uri="{FF2B5EF4-FFF2-40B4-BE49-F238E27FC236}">
                <a16:creationId xmlns:a16="http://schemas.microsoft.com/office/drawing/2014/main" id="{84458115-F7CA-49CB-80E1-5B9ADF2211CB}"/>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801441" y="6207861"/>
            <a:ext cx="2778718" cy="867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84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a:extLst>
              <a:ext uri="{FF2B5EF4-FFF2-40B4-BE49-F238E27FC236}">
                <a16:creationId xmlns:a16="http://schemas.microsoft.com/office/drawing/2014/main" id="{6C7621C5-AA2C-4A11-8F9C-1141D2A662DA}"/>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7182" y="35271"/>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26" name="Rectangle 25">
            <a:extLst>
              <a:ext uri="{FF2B5EF4-FFF2-40B4-BE49-F238E27FC236}">
                <a16:creationId xmlns:a16="http://schemas.microsoft.com/office/drawing/2014/main" id="{3395A642-8A6A-44CB-9712-5C67C582D22B}"/>
              </a:ext>
            </a:extLst>
          </p:cNvPr>
          <p:cNvSpPr/>
          <p:nvPr/>
        </p:nvSpPr>
        <p:spPr>
          <a:xfrm>
            <a:off x="1412776" y="706889"/>
            <a:ext cx="4277525"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a:t>
            </a:r>
            <a:r>
              <a:rPr lang="es-ES" sz="1600" dirty="0">
                <a:latin typeface="Century Gothic" panose="020B0502020202020204" pitchFamily="34" charset="0"/>
              </a:rPr>
              <a:t>386 </a:t>
            </a:r>
            <a:r>
              <a:rPr lang="es-ES" sz="1600" dirty="0" err="1">
                <a:latin typeface="Century Gothic" panose="020B0502020202020204" pitchFamily="34" charset="0"/>
              </a:rPr>
              <a:t>Reverent</a:t>
            </a:r>
            <a:r>
              <a:rPr lang="es-ES" sz="1600" dirty="0">
                <a:latin typeface="Century Gothic" panose="020B0502020202020204" pitchFamily="34" charset="0"/>
              </a:rPr>
              <a:t> </a:t>
            </a:r>
            <a:r>
              <a:rPr lang="es-ES" sz="1600" dirty="0" err="1">
                <a:latin typeface="Century Gothic" panose="020B0502020202020204" pitchFamily="34" charset="0"/>
              </a:rPr>
              <a:t>Fear</a:t>
            </a:r>
            <a:endParaRPr lang="es-CR" sz="1600" dirty="0">
              <a:latin typeface="Century Gothic" panose="020B0502020202020204" pitchFamily="34" charset="0"/>
            </a:endParaRPr>
          </a:p>
        </p:txBody>
      </p:sp>
      <p:sp>
        <p:nvSpPr>
          <p:cNvPr id="27" name="TextBox 16">
            <a:extLst>
              <a:ext uri="{FF2B5EF4-FFF2-40B4-BE49-F238E27FC236}">
                <a16:creationId xmlns:a16="http://schemas.microsoft.com/office/drawing/2014/main" id="{D9020DDB-308B-4DB0-AABE-5AD108B4E632}"/>
              </a:ext>
            </a:extLst>
          </p:cNvPr>
          <p:cNvSpPr txBox="1"/>
          <p:nvPr/>
        </p:nvSpPr>
        <p:spPr>
          <a:xfrm>
            <a:off x="57899" y="1228271"/>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endParaRPr lang="es-CR"/>
          </a:p>
          <a:p>
            <a:pPr algn="ctr"/>
            <a:endParaRPr lang="es-CR"/>
          </a:p>
          <a:p>
            <a:pPr algn="ctr"/>
            <a:endParaRPr lang="es-CR"/>
          </a:p>
          <a:p>
            <a:pPr algn="ctr"/>
            <a:endParaRPr lang="es-CR"/>
          </a:p>
          <a:p>
            <a:pPr algn="ctr"/>
            <a:endParaRPr lang="es-CR"/>
          </a:p>
          <a:p>
            <a:pPr algn="ctr"/>
            <a:endParaRPr lang="es-CR"/>
          </a:p>
        </p:txBody>
      </p:sp>
      <p:sp>
        <p:nvSpPr>
          <p:cNvPr id="28" name="TextBox 25">
            <a:extLst>
              <a:ext uri="{FF2B5EF4-FFF2-40B4-BE49-F238E27FC236}">
                <a16:creationId xmlns:a16="http://schemas.microsoft.com/office/drawing/2014/main" id="{B40DA92D-9B77-41E4-9650-7431B18CF459}"/>
              </a:ext>
            </a:extLst>
          </p:cNvPr>
          <p:cNvSpPr txBox="1"/>
          <p:nvPr/>
        </p:nvSpPr>
        <p:spPr>
          <a:xfrm>
            <a:off x="3581502" y="1190106"/>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r>
              <a:rPr lang="en-US" sz="1800" dirty="0">
                <a:latin typeface="Arial" panose="020B0604020202020204" pitchFamily="34" charset="0"/>
                <a:cs typeface="Arial" panose="020B0604020202020204" pitchFamily="34" charset="0"/>
              </a:rPr>
              <a:t>Having MelquisedecLisbet living in our mind – if They live there, it is because we have believed in Them and have let Them </a:t>
            </a:r>
            <a:r>
              <a:rPr lang="en-US" dirty="0">
                <a:latin typeface="Arial" panose="020B0604020202020204" pitchFamily="34" charset="0"/>
                <a:cs typeface="Arial" panose="020B0604020202020204" pitchFamily="34" charset="0"/>
              </a:rPr>
              <a:t>__________</a:t>
            </a:r>
            <a:r>
              <a:rPr lang="en-US" sz="1800" dirty="0">
                <a:latin typeface="Arial" panose="020B0604020202020204" pitchFamily="34" charset="0"/>
                <a:cs typeface="Arial" panose="020B0604020202020204" pitchFamily="34" charset="0"/>
              </a:rPr>
              <a:t> us with their cleaning soap</a:t>
            </a:r>
            <a:endParaRPr lang="es-CR" sz="1800" dirty="0">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C826C7BC-C053-4A2B-9CC8-83E07394D4A4}"/>
              </a:ext>
            </a:extLst>
          </p:cNvPr>
          <p:cNvSpPr/>
          <p:nvPr/>
        </p:nvSpPr>
        <p:spPr>
          <a:xfrm>
            <a:off x="616880" y="1190106"/>
            <a:ext cx="2100639" cy="1323439"/>
          </a:xfrm>
          <a:prstGeom prst="rect">
            <a:avLst/>
          </a:prstGeom>
          <a:noFill/>
        </p:spPr>
        <p:txBody>
          <a:bodyPr wrap="none" lIns="91440" tIns="45720" rIns="91440" bIns="4572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r>
              <a:rPr lang="es-CR" sz="4000" b="1" cap="none" spc="0" dirty="0" err="1">
                <a:ln w="6600">
                  <a:solidFill>
                    <a:schemeClr val="accent2"/>
                  </a:solidFill>
                  <a:prstDash val="solid"/>
                </a:ln>
                <a:solidFill>
                  <a:srgbClr val="FFFFFF"/>
                </a:solidFill>
                <a:effectLst>
                  <a:outerShdw dist="38100" dir="2700000" algn="tl" rotWithShape="0">
                    <a:schemeClr val="accent2"/>
                  </a:outerShdw>
                </a:effectLst>
              </a:rPr>
              <a:t>Reverent</a:t>
            </a:r>
            <a:endParaRPr lang="es-CR" sz="4000" b="1" cap="none" spc="0" dirty="0">
              <a:ln w="6600">
                <a:solidFill>
                  <a:schemeClr val="accent2"/>
                </a:solidFill>
                <a:prstDash val="solid"/>
              </a:ln>
              <a:solidFill>
                <a:srgbClr val="FFFFFF"/>
              </a:solidFill>
              <a:effectLst>
                <a:outerShdw dist="38100" dir="2700000" algn="tl" rotWithShape="0">
                  <a:schemeClr val="accent2"/>
                </a:outerShdw>
              </a:effectLst>
            </a:endParaRPr>
          </a:p>
          <a:p>
            <a:pPr algn="ctr"/>
            <a:r>
              <a:rPr lang="es-CR" sz="4000" b="1" dirty="0" err="1">
                <a:ln w="6600">
                  <a:solidFill>
                    <a:schemeClr val="accent2"/>
                  </a:solidFill>
                  <a:prstDash val="solid"/>
                </a:ln>
                <a:solidFill>
                  <a:srgbClr val="FFFFFF"/>
                </a:solidFill>
                <a:effectLst>
                  <a:outerShdw dist="38100" dir="2700000" algn="tl" rotWithShape="0">
                    <a:schemeClr val="accent2"/>
                  </a:outerShdw>
                </a:effectLst>
              </a:rPr>
              <a:t>Fear</a:t>
            </a:r>
            <a:endParaRPr lang="es-CR" sz="4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pic>
        <p:nvPicPr>
          <p:cNvPr id="30" name="Picture 29">
            <a:extLst>
              <a:ext uri="{FF2B5EF4-FFF2-40B4-BE49-F238E27FC236}">
                <a16:creationId xmlns:a16="http://schemas.microsoft.com/office/drawing/2014/main" id="{0808E774-161C-42A4-A0BE-DEAD4F4976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9240" y="2489622"/>
            <a:ext cx="835915" cy="406998"/>
          </a:xfrm>
          <a:prstGeom prst="rect">
            <a:avLst/>
          </a:prstGeom>
        </p:spPr>
      </p:pic>
      <p:sp>
        <p:nvSpPr>
          <p:cNvPr id="31" name="TextBox 27">
            <a:extLst>
              <a:ext uri="{FF2B5EF4-FFF2-40B4-BE49-F238E27FC236}">
                <a16:creationId xmlns:a16="http://schemas.microsoft.com/office/drawing/2014/main" id="{473EC17B-8A92-4E0D-BE5F-1B6CCB816255}"/>
              </a:ext>
            </a:extLst>
          </p:cNvPr>
          <p:cNvSpPr txBox="1"/>
          <p:nvPr/>
        </p:nvSpPr>
        <p:spPr>
          <a:xfrm>
            <a:off x="3581500" y="5329698"/>
            <a:ext cx="3218601" cy="1677382"/>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r>
              <a:rPr lang="en-US" sz="1800" dirty="0">
                <a:latin typeface="Arial" panose="020B0604020202020204" pitchFamily="34" charset="0"/>
                <a:cs typeface="Arial" panose="020B0604020202020204" pitchFamily="34" charset="0"/>
              </a:rPr>
              <a:t>To Obey and Respect the Brave Lioness– By following Her instructions, not doubting Her and fulfilling our </a:t>
            </a:r>
            <a:r>
              <a:rPr lang="en-US" dirty="0">
                <a:latin typeface="Arial" panose="020B0604020202020204" pitchFamily="34" charset="0"/>
                <a:cs typeface="Arial" panose="020B0604020202020204" pitchFamily="34" charset="0"/>
              </a:rPr>
              <a:t>________</a:t>
            </a:r>
            <a:r>
              <a:rPr lang="en-US" sz="1800" dirty="0">
                <a:latin typeface="Arial" panose="020B0604020202020204" pitchFamily="34" charset="0"/>
                <a:cs typeface="Arial" panose="020B0604020202020204" pitchFamily="34" charset="0"/>
              </a:rPr>
              <a:t>/promises to Them. </a:t>
            </a:r>
          </a:p>
          <a:p>
            <a:pPr algn="r"/>
            <a:endParaRPr lang="es-CR" sz="1300" dirty="0">
              <a:latin typeface="Arial" panose="020B0604020202020204" pitchFamily="34" charset="0"/>
              <a:cs typeface="Arial" panose="020B0604020202020204" pitchFamily="34" charset="0"/>
            </a:endParaRPr>
          </a:p>
        </p:txBody>
      </p:sp>
      <p:sp>
        <p:nvSpPr>
          <p:cNvPr id="32" name="TextBox 29">
            <a:extLst>
              <a:ext uri="{FF2B5EF4-FFF2-40B4-BE49-F238E27FC236}">
                <a16:creationId xmlns:a16="http://schemas.microsoft.com/office/drawing/2014/main" id="{5601901E-08EC-4790-88A3-75BB0F4B5BCC}"/>
              </a:ext>
            </a:extLst>
          </p:cNvPr>
          <p:cNvSpPr txBox="1"/>
          <p:nvPr/>
        </p:nvSpPr>
        <p:spPr>
          <a:xfrm>
            <a:off x="57896" y="5330407"/>
            <a:ext cx="3218601" cy="1723549"/>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endParaRPr lang="en-US" sz="1600" dirty="0">
              <a:latin typeface="Arial" panose="020B0604020202020204" pitchFamily="34" charset="0"/>
              <a:cs typeface="Arial" panose="020B0604020202020204" pitchFamily="34" charset="0"/>
            </a:endParaRPr>
          </a:p>
          <a:p>
            <a:pPr algn="r"/>
            <a:r>
              <a:rPr lang="en-US" sz="1600" dirty="0">
                <a:latin typeface="Arial" panose="020B0604020202020204" pitchFamily="34" charset="0"/>
                <a:cs typeface="Arial" panose="020B0604020202020204" pitchFamily="34" charset="0"/>
              </a:rPr>
              <a:t>To Love Truly – To ___________ how our Spiritual Parents have taught us. With genuine and pure love and we show that through our daily actions</a:t>
            </a:r>
            <a:r>
              <a:rPr lang="es-CR" sz="1600" dirty="0">
                <a:latin typeface="Arial" panose="020B0604020202020204" pitchFamily="34" charset="0"/>
                <a:cs typeface="Arial" panose="020B0604020202020204" pitchFamily="34" charset="0"/>
              </a:rPr>
              <a:t>.</a:t>
            </a:r>
          </a:p>
          <a:p>
            <a:pPr algn="r"/>
            <a:endParaRPr lang="es-CR" sz="1000" dirty="0">
              <a:latin typeface="Arial" panose="020B0604020202020204" pitchFamily="34" charset="0"/>
              <a:cs typeface="Arial" panose="020B0604020202020204" pitchFamily="34" charset="0"/>
            </a:endParaRPr>
          </a:p>
        </p:txBody>
      </p:sp>
      <p:sp>
        <p:nvSpPr>
          <p:cNvPr id="33" name="TextBox 30">
            <a:extLst>
              <a:ext uri="{FF2B5EF4-FFF2-40B4-BE49-F238E27FC236}">
                <a16:creationId xmlns:a16="http://schemas.microsoft.com/office/drawing/2014/main" id="{A30D19B8-70D8-4347-B491-0100AABEE0E8}"/>
              </a:ext>
            </a:extLst>
          </p:cNvPr>
          <p:cNvSpPr txBox="1"/>
          <p:nvPr/>
        </p:nvSpPr>
        <p:spPr>
          <a:xfrm>
            <a:off x="3581501" y="3259902"/>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endParaRPr lang="en-US" sz="1800" dirty="0">
              <a:latin typeface="Arial" panose="020B0604020202020204" pitchFamily="34" charset="0"/>
              <a:cs typeface="Arial" panose="020B0604020202020204" pitchFamily="34" charset="0"/>
            </a:endParaRPr>
          </a:p>
          <a:p>
            <a:pPr algn="r"/>
            <a:r>
              <a:rPr lang="en-US" sz="1800" dirty="0">
                <a:latin typeface="Arial" panose="020B0604020202020204" pitchFamily="34" charset="0"/>
                <a:cs typeface="Arial" panose="020B0604020202020204" pitchFamily="34" charset="0"/>
              </a:rPr>
              <a:t>To honor MelquisedecLisbet Sincerely- being _____________ in everything we do and say and to always be faithful.</a:t>
            </a:r>
          </a:p>
        </p:txBody>
      </p:sp>
      <p:sp>
        <p:nvSpPr>
          <p:cNvPr id="34" name="TextBox 31">
            <a:extLst>
              <a:ext uri="{FF2B5EF4-FFF2-40B4-BE49-F238E27FC236}">
                <a16:creationId xmlns:a16="http://schemas.microsoft.com/office/drawing/2014/main" id="{ED2694A3-9FCE-4EF2-AD22-218270A87123}"/>
              </a:ext>
            </a:extLst>
          </p:cNvPr>
          <p:cNvSpPr txBox="1"/>
          <p:nvPr/>
        </p:nvSpPr>
        <p:spPr>
          <a:xfrm>
            <a:off x="57896" y="3259902"/>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endParaRPr lang="es-CR" sz="14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Being transparent- not hiding anything and speaking the ____________</a:t>
            </a: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35" name="TextBox 32">
            <a:extLst>
              <a:ext uri="{FF2B5EF4-FFF2-40B4-BE49-F238E27FC236}">
                <a16:creationId xmlns:a16="http://schemas.microsoft.com/office/drawing/2014/main" id="{CF11FEA6-C486-4045-A78A-B4029FCA8515}"/>
              </a:ext>
            </a:extLst>
          </p:cNvPr>
          <p:cNvSpPr txBox="1"/>
          <p:nvPr/>
        </p:nvSpPr>
        <p:spPr>
          <a:xfrm>
            <a:off x="3581501" y="7257626"/>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endParaRPr lang="en-US" sz="1800" dirty="0">
              <a:latin typeface="Arial" panose="020B0604020202020204" pitchFamily="34" charset="0"/>
              <a:cs typeface="Arial" panose="020B0604020202020204" pitchFamily="34" charset="0"/>
            </a:endParaRPr>
          </a:p>
          <a:p>
            <a:pPr algn="ctr"/>
            <a:r>
              <a:rPr lang="en-US" sz="1800" dirty="0">
                <a:latin typeface="Arial" panose="020B0604020202020204" pitchFamily="34" charset="0"/>
                <a:cs typeface="Arial" panose="020B0604020202020204" pitchFamily="34" charset="0"/>
              </a:rPr>
              <a:t>To be ________________, Sublime, Excellent- having this manner with everyone always, no matter the situation or their behavior.</a:t>
            </a:r>
          </a:p>
        </p:txBody>
      </p:sp>
      <p:sp>
        <p:nvSpPr>
          <p:cNvPr id="36" name="TextBox 33">
            <a:extLst>
              <a:ext uri="{FF2B5EF4-FFF2-40B4-BE49-F238E27FC236}">
                <a16:creationId xmlns:a16="http://schemas.microsoft.com/office/drawing/2014/main" id="{2A794C59-0630-47E6-ADA9-875E526E204E}"/>
              </a:ext>
            </a:extLst>
          </p:cNvPr>
          <p:cNvSpPr txBox="1"/>
          <p:nvPr/>
        </p:nvSpPr>
        <p:spPr>
          <a:xfrm>
            <a:off x="57896" y="7282170"/>
            <a:ext cx="3218601" cy="1723549"/>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r>
              <a:rPr lang="en-US" sz="1800" dirty="0">
                <a:latin typeface="Arial" panose="020B0604020202020204" pitchFamily="34" charset="0"/>
                <a:cs typeface="Arial" panose="020B0604020202020204" pitchFamily="34" charset="0"/>
              </a:rPr>
              <a:t>To live in absolute Holiness- being holy like MelquisedecLisbet are, in our </a:t>
            </a:r>
            <a:r>
              <a:rPr lang="en-US" dirty="0">
                <a:latin typeface="Arial" panose="020B0604020202020204" pitchFamily="34" charset="0"/>
                <a:cs typeface="Arial" panose="020B0604020202020204" pitchFamily="34" charset="0"/>
              </a:rPr>
              <a:t>_________________</a:t>
            </a:r>
            <a:r>
              <a:rPr lang="en-US" sz="1800" dirty="0">
                <a:latin typeface="Arial" panose="020B0604020202020204" pitchFamily="34" charset="0"/>
                <a:cs typeface="Arial" panose="020B0604020202020204" pitchFamily="34" charset="0"/>
              </a:rPr>
              <a:t>, speech and thoughts</a:t>
            </a:r>
            <a:r>
              <a:rPr lang="es-CR" sz="1800" dirty="0">
                <a:latin typeface="Arial" panose="020B0604020202020204" pitchFamily="34" charset="0"/>
                <a:cs typeface="Arial" panose="020B0604020202020204" pitchFamily="34" charset="0"/>
              </a:rPr>
              <a:t>.</a:t>
            </a:r>
          </a:p>
          <a:p>
            <a:pPr algn="r"/>
            <a:endParaRPr lang="es-C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37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FA1D63FD-F3F6-4C37-8B35-6CDF0D4191C6}"/>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7182" y="-1610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6" name="Rectangle 5">
            <a:extLst>
              <a:ext uri="{FF2B5EF4-FFF2-40B4-BE49-F238E27FC236}">
                <a16:creationId xmlns:a16="http://schemas.microsoft.com/office/drawing/2014/main" id="{591B4224-26DB-4C4C-B657-432CB61484C8}"/>
              </a:ext>
            </a:extLst>
          </p:cNvPr>
          <p:cNvSpPr/>
          <p:nvPr/>
        </p:nvSpPr>
        <p:spPr>
          <a:xfrm>
            <a:off x="1412776" y="706889"/>
            <a:ext cx="4277525" cy="338554"/>
          </a:xfrm>
          <a:prstGeom prst="rect">
            <a:avLst/>
          </a:prstGeom>
        </p:spPr>
        <p:txBody>
          <a:bodyPr wrap="square">
            <a:spAutoFit/>
          </a:bodyPr>
          <a:lstStyle/>
          <a:p>
            <a:pPr algn="ctr"/>
            <a:r>
              <a:rPr lang="en-US" sz="1600" dirty="0">
                <a:latin typeface="Century Gothic" panose="020B0502020202020204" pitchFamily="34" charset="0"/>
              </a:rPr>
              <a:t>Lesson #386 Reverent Fear</a:t>
            </a:r>
          </a:p>
        </p:txBody>
      </p:sp>
      <p:sp>
        <p:nvSpPr>
          <p:cNvPr id="8" name="TextBox 16">
            <a:extLst>
              <a:ext uri="{FF2B5EF4-FFF2-40B4-BE49-F238E27FC236}">
                <a16:creationId xmlns:a16="http://schemas.microsoft.com/office/drawing/2014/main" id="{D9020DDB-308B-4DB0-AABE-5AD108B4E632}"/>
              </a:ext>
            </a:extLst>
          </p:cNvPr>
          <p:cNvSpPr txBox="1"/>
          <p:nvPr/>
        </p:nvSpPr>
        <p:spPr>
          <a:xfrm>
            <a:off x="57899" y="1662851"/>
            <a:ext cx="3218601" cy="1723549"/>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endParaRPr lang="es-CR"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Christ Lisbet and She is the end of death- She __________________us how to obtain eternal life</a:t>
            </a:r>
          </a:p>
          <a:p>
            <a:pPr algn="r"/>
            <a:endParaRPr lang="es-CR" sz="1600" dirty="0">
              <a:latin typeface="Arial" panose="020B0604020202020204" pitchFamily="34" charset="0"/>
              <a:cs typeface="Arial" panose="020B0604020202020204" pitchFamily="34" charset="0"/>
            </a:endParaRPr>
          </a:p>
        </p:txBody>
      </p:sp>
      <p:sp>
        <p:nvSpPr>
          <p:cNvPr id="9" name="TextBox 25">
            <a:extLst>
              <a:ext uri="{FF2B5EF4-FFF2-40B4-BE49-F238E27FC236}">
                <a16:creationId xmlns:a16="http://schemas.microsoft.com/office/drawing/2014/main" id="{B40DA92D-9B77-41E4-9650-7431B18CF459}"/>
              </a:ext>
            </a:extLst>
          </p:cNvPr>
          <p:cNvSpPr txBox="1"/>
          <p:nvPr/>
        </p:nvSpPr>
        <p:spPr>
          <a:xfrm>
            <a:off x="3581502" y="1624686"/>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A _____________ exercise that is demanding but gives good rewards– it asks a lot of us but gives us a lot back.</a:t>
            </a:r>
          </a:p>
          <a:p>
            <a:pPr algn="r"/>
            <a:endParaRPr lang="es-CR" sz="1800" dirty="0">
              <a:latin typeface="Arial" panose="020B0604020202020204" pitchFamily="34" charset="0"/>
              <a:cs typeface="Arial" panose="020B0604020202020204" pitchFamily="34" charset="0"/>
            </a:endParaRPr>
          </a:p>
        </p:txBody>
      </p:sp>
      <p:sp>
        <p:nvSpPr>
          <p:cNvPr id="10" name="TextBox 27">
            <a:extLst>
              <a:ext uri="{FF2B5EF4-FFF2-40B4-BE49-F238E27FC236}">
                <a16:creationId xmlns:a16="http://schemas.microsoft.com/office/drawing/2014/main" id="{473EC17B-8A92-4E0D-BE5F-1B6CCB816255}"/>
              </a:ext>
            </a:extLst>
          </p:cNvPr>
          <p:cNvSpPr txBox="1"/>
          <p:nvPr/>
        </p:nvSpPr>
        <p:spPr>
          <a:xfrm>
            <a:off x="3581500" y="5764278"/>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endParaRPr lang="es-CR" sz="1800" dirty="0">
              <a:latin typeface="Arial" panose="020B0604020202020204" pitchFamily="34" charset="0"/>
              <a:cs typeface="Arial" panose="020B0604020202020204" pitchFamily="34" charset="0"/>
            </a:endParaRPr>
          </a:p>
          <a:p>
            <a:endParaRPr lang="es-CR" dirty="0">
              <a:latin typeface="Arial" panose="020B0604020202020204" pitchFamily="34" charset="0"/>
              <a:cs typeface="Arial" panose="020B0604020202020204" pitchFamily="34" charset="0"/>
            </a:endParaRPr>
          </a:p>
          <a:p>
            <a:endParaRPr lang="es-CR" sz="1800" dirty="0">
              <a:latin typeface="Arial" panose="020B0604020202020204" pitchFamily="34" charset="0"/>
              <a:cs typeface="Arial" panose="020B0604020202020204" pitchFamily="34" charset="0"/>
            </a:endParaRPr>
          </a:p>
          <a:p>
            <a:endParaRPr lang="es-CR" dirty="0">
              <a:latin typeface="Arial" panose="020B0604020202020204" pitchFamily="34" charset="0"/>
              <a:cs typeface="Arial" panose="020B0604020202020204" pitchFamily="34" charset="0"/>
            </a:endParaRPr>
          </a:p>
          <a:p>
            <a:endParaRPr lang="es-CR" sz="1800" dirty="0">
              <a:latin typeface="Arial" panose="020B0604020202020204" pitchFamily="34" charset="0"/>
              <a:cs typeface="Arial" panose="020B0604020202020204" pitchFamily="34" charset="0"/>
            </a:endParaRPr>
          </a:p>
          <a:p>
            <a:endParaRPr lang="es-CR" sz="1800" dirty="0">
              <a:latin typeface="Arial" panose="020B0604020202020204" pitchFamily="34" charset="0"/>
              <a:cs typeface="Arial" panose="020B0604020202020204" pitchFamily="34" charset="0"/>
            </a:endParaRPr>
          </a:p>
        </p:txBody>
      </p:sp>
      <p:sp>
        <p:nvSpPr>
          <p:cNvPr id="11" name="TextBox 29">
            <a:extLst>
              <a:ext uri="{FF2B5EF4-FFF2-40B4-BE49-F238E27FC236}">
                <a16:creationId xmlns:a16="http://schemas.microsoft.com/office/drawing/2014/main" id="{5601901E-08EC-4790-88A3-75BB0F4B5BCC}"/>
              </a:ext>
            </a:extLst>
          </p:cNvPr>
          <p:cNvSpPr txBox="1"/>
          <p:nvPr/>
        </p:nvSpPr>
        <p:spPr>
          <a:xfrm>
            <a:off x="57896" y="5764987"/>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Constantly finding approval from our Parents ______________________- to always be pleasing to Them</a:t>
            </a:r>
            <a:r>
              <a:rPr lang="en-US" dirty="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
        <p:nvSpPr>
          <p:cNvPr id="12" name="TextBox 30">
            <a:extLst>
              <a:ext uri="{FF2B5EF4-FFF2-40B4-BE49-F238E27FC236}">
                <a16:creationId xmlns:a16="http://schemas.microsoft.com/office/drawing/2014/main" id="{A30D19B8-70D8-4347-B491-0100AABEE0E8}"/>
              </a:ext>
            </a:extLst>
          </p:cNvPr>
          <p:cNvSpPr txBox="1"/>
          <p:nvPr/>
        </p:nvSpPr>
        <p:spPr>
          <a:xfrm>
            <a:off x="3581501" y="3694482"/>
            <a:ext cx="3218601" cy="1754326"/>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1800" dirty="0">
                <a:latin typeface="Arial" panose="020B0604020202020204" pitchFamily="34" charset="0"/>
                <a:cs typeface="Arial" panose="020B0604020202020204" pitchFamily="34" charset="0"/>
              </a:rPr>
              <a:t>To obey Their commandments daily- we need to do everything that They ask of us ___________________ each day.</a:t>
            </a:r>
          </a:p>
        </p:txBody>
      </p:sp>
      <p:sp>
        <p:nvSpPr>
          <p:cNvPr id="13" name="TextBox 31">
            <a:extLst>
              <a:ext uri="{FF2B5EF4-FFF2-40B4-BE49-F238E27FC236}">
                <a16:creationId xmlns:a16="http://schemas.microsoft.com/office/drawing/2014/main" id="{ED2694A3-9FCE-4EF2-AD22-218270A87123}"/>
              </a:ext>
            </a:extLst>
          </p:cNvPr>
          <p:cNvSpPr txBox="1"/>
          <p:nvPr/>
        </p:nvSpPr>
        <p:spPr>
          <a:xfrm>
            <a:off x="57896" y="3694482"/>
            <a:ext cx="3218601" cy="1815882"/>
          </a:xfrm>
          <a:prstGeom prst="rect">
            <a:avLst/>
          </a:prstGeom>
          <a:noFill/>
          <a:ln w="28575">
            <a:solidFill>
              <a:schemeClr val="tx1"/>
            </a:solidFill>
            <a:prstDash val="dash"/>
          </a:ln>
        </p:spPr>
        <p:txBody>
          <a:bodyPr wrap="square" rtlCol="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1400" dirty="0">
                <a:latin typeface="Arial" panose="020B0604020202020204" pitchFamily="34" charset="0"/>
                <a:cs typeface="Arial" panose="020B0604020202020204" pitchFamily="34" charset="0"/>
              </a:rPr>
              <a:t>Not being just “you” anymore and letting MelquisedecLisbet perfect you – ___________ have already started the good works by creating the spiritual man in us and if we don’t interfere, then They can keep perfecting us until They ______________ Their purpose in us</a:t>
            </a:r>
            <a:r>
              <a:rPr lang="es-CR" sz="1350" dirty="0">
                <a:latin typeface="Arial" panose="020B0604020202020204" pitchFamily="34" charset="0"/>
                <a:cs typeface="Arial" panose="020B0604020202020204" pitchFamily="34" charset="0"/>
              </a:rPr>
              <a:t>.</a:t>
            </a:r>
          </a:p>
        </p:txBody>
      </p:sp>
      <p:pic>
        <p:nvPicPr>
          <p:cNvPr id="15" name="Picture 2">
            <a:extLst>
              <a:ext uri="{FF2B5EF4-FFF2-40B4-BE49-F238E27FC236}">
                <a16:creationId xmlns:a16="http://schemas.microsoft.com/office/drawing/2014/main" id="{84458115-F7CA-49CB-80E1-5B9ADF2211CB}"/>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801441" y="6207861"/>
            <a:ext cx="2778718" cy="867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8812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1228860</TotalTime>
  <Words>1285</Words>
  <Application>Microsoft Office PowerPoint</Application>
  <PresentationFormat>On-screen Show (4:3)</PresentationFormat>
  <Paragraphs>117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8899</cp:revision>
  <cp:lastPrinted>2015-12-22T05:03:42Z</cp:lastPrinted>
  <dcterms:created xsi:type="dcterms:W3CDTF">2011-04-01T14:17:38Z</dcterms:created>
  <dcterms:modified xsi:type="dcterms:W3CDTF">2022-04-01T18:56:11Z</dcterms:modified>
</cp:coreProperties>
</file>