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1"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1D06"/>
    <a:srgbClr val="AF419F"/>
    <a:srgbClr val="FB9BE2"/>
    <a:srgbClr val="CC66FF"/>
    <a:srgbClr val="FF0066"/>
    <a:srgbClr val="669900"/>
    <a:srgbClr val="FFCCFF"/>
    <a:srgbClr val="FFFF00"/>
    <a:srgbClr val="F6BB00"/>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50" autoAdjust="0"/>
    <p:restoredTop sz="94434" autoAdjust="0"/>
  </p:normalViewPr>
  <p:slideViewPr>
    <p:cSldViewPr>
      <p:cViewPr varScale="1">
        <p:scale>
          <a:sx n="52" d="100"/>
          <a:sy n="52" d="100"/>
        </p:scale>
        <p:origin x="2466"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18/12/2021</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18/12/2021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18/12/2021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about:blank" TargetMode="Externa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emf"/><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emf"/><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347" y="1107005"/>
            <a:ext cx="2340875" cy="430887"/>
          </a:xfrm>
          <a:prstGeom prst="rect">
            <a:avLst/>
          </a:prstGeom>
          <a:noFill/>
          <a:ln w="9525">
            <a:noFill/>
            <a:miter lim="800000"/>
            <a:headEnd/>
            <a:tailEnd/>
          </a:ln>
        </p:spPr>
        <p:txBody>
          <a:bodyPr wrap="square">
            <a:spAutoFit/>
          </a:bodyPr>
          <a:lstStyle/>
          <a:p>
            <a:pPr eaLnBrk="1" hangingPunct="1"/>
            <a:r>
              <a:rPr lang="es-CR" altLang="es-MX" sz="1100" b="1" dirty="0" err="1">
                <a:latin typeface="+mn-lt"/>
                <a:cs typeface="Arial" panose="020B0604020202020204" pitchFamily="34" charset="0"/>
              </a:rPr>
              <a:t>F</a:t>
            </a:r>
            <a:r>
              <a:rPr lang="es-CR" altLang="es-MX" sz="1100" b="1" dirty="0" err="1"/>
              <a:t>or</a:t>
            </a:r>
            <a:r>
              <a:rPr lang="es-CR" altLang="es-MX" sz="1100" b="1" dirty="0"/>
              <a:t> MelquisedecLisbet!</a:t>
            </a:r>
          </a:p>
          <a:p>
            <a:pPr eaLnBrk="1" hangingPunct="1"/>
            <a:r>
              <a:rPr lang="es-CR" altLang="es-MX" sz="1100" b="1" dirty="0" err="1">
                <a:cs typeface="Arial" panose="020B0604020202020204" pitchFamily="34" charset="0"/>
              </a:rPr>
              <a:t>For</a:t>
            </a:r>
            <a:r>
              <a:rPr lang="es-CR" altLang="es-MX" sz="1100" b="1" dirty="0">
                <a:cs typeface="Arial" panose="020B0604020202020204" pitchFamily="34" charset="0"/>
              </a:rPr>
              <a:t> </a:t>
            </a:r>
            <a:r>
              <a:rPr lang="es-CR" altLang="es-MX" sz="1100" b="1" dirty="0" err="1">
                <a:cs typeface="Arial" panose="020B0604020202020204" pitchFamily="34" charset="0"/>
              </a:rPr>
              <a:t>our</a:t>
            </a:r>
            <a:r>
              <a:rPr lang="es-CR" altLang="es-MX" sz="1100" b="1" dirty="0">
                <a:cs typeface="Arial" panose="020B0604020202020204" pitchFamily="34" charset="0"/>
              </a:rPr>
              <a:t> </a:t>
            </a:r>
            <a:r>
              <a:rPr lang="es-CR" altLang="es-MX" sz="1100" b="1" dirty="0" err="1">
                <a:cs typeface="Arial" panose="020B0604020202020204" pitchFamily="34" charset="0"/>
              </a:rPr>
              <a:t>Father</a:t>
            </a:r>
            <a:r>
              <a:rPr lang="es-CR" altLang="es-MX" sz="1100" b="1" dirty="0">
                <a:cs typeface="Arial" panose="020B0604020202020204" pitchFamily="34" charset="0"/>
              </a:rPr>
              <a:t> and </a:t>
            </a:r>
            <a:r>
              <a:rPr lang="es-CR" altLang="es-MX" sz="1100" b="1" dirty="0" err="1">
                <a:cs typeface="Arial" panose="020B0604020202020204" pitchFamily="34" charset="0"/>
              </a:rPr>
              <a:t>our</a:t>
            </a:r>
            <a:r>
              <a:rPr lang="es-CR" altLang="es-MX" sz="1100" b="1" dirty="0">
                <a:cs typeface="Arial" panose="020B0604020202020204" pitchFamily="34" charset="0"/>
              </a:rPr>
              <a:t> </a:t>
            </a:r>
            <a:r>
              <a:rPr lang="es-CR" altLang="es-MX" sz="1100" b="1" dirty="0" err="1">
                <a:cs typeface="Arial" panose="020B0604020202020204" pitchFamily="34" charset="0"/>
              </a:rPr>
              <a:t>Mother</a:t>
            </a:r>
            <a:r>
              <a:rPr lang="es-CR" altLang="es-MX" sz="1100" b="1" dirty="0">
                <a:cs typeface="Arial" panose="020B0604020202020204" pitchFamily="34" charset="0"/>
              </a:rPr>
              <a:t>!</a:t>
            </a:r>
            <a:endParaRPr lang="es-CR" altLang="es-MX" sz="1100" b="1"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7" y="247508"/>
            <a:ext cx="835915" cy="578665"/>
          </a:xfrm>
          <a:prstGeom prst="rect">
            <a:avLst/>
          </a:prstGeom>
        </p:spPr>
      </p:pic>
      <p:sp>
        <p:nvSpPr>
          <p:cNvPr id="2" name="TextBox 1"/>
          <p:cNvSpPr txBox="1"/>
          <p:nvPr/>
        </p:nvSpPr>
        <p:spPr>
          <a:xfrm>
            <a:off x="129753" y="1568670"/>
            <a:ext cx="6598493" cy="7463582"/>
          </a:xfrm>
          <a:prstGeom prst="rect">
            <a:avLst/>
          </a:prstGeom>
          <a:noFill/>
          <a:ln w="38100">
            <a:noFill/>
            <a:prstDash val="dash"/>
          </a:ln>
        </p:spPr>
        <p:txBody>
          <a:bodyPr wrap="square" rtlCol="0">
            <a:spAutoFit/>
          </a:bodyPr>
          <a:lstStyle/>
          <a:p>
            <a:pPr algn="ctr"/>
            <a:r>
              <a:rPr lang="en-US" sz="1000" dirty="0">
                <a:latin typeface="Arial Narrow" panose="020B0606020202030204" pitchFamily="34" charset="0"/>
                <a:cs typeface="Arial" panose="020B0604020202020204" pitchFamily="34" charset="0"/>
              </a:rPr>
              <a:t>Peacemakers, today we learn more about God MelquisedecLisbet being equal. They have the same power because</a:t>
            </a:r>
          </a:p>
          <a:p>
            <a:pPr algn="ctr"/>
            <a:r>
              <a:rPr lang="en-US" sz="1000" dirty="0">
                <a:latin typeface="Arial Narrow" panose="020B0606020202030204" pitchFamily="34" charset="0"/>
                <a:cs typeface="Arial" panose="020B0604020202020204" pitchFamily="34" charset="0"/>
              </a:rPr>
              <a:t> they are </a:t>
            </a:r>
            <a:r>
              <a:rPr lang="en-US" sz="1000">
                <a:latin typeface="Arial Narrow" panose="020B0606020202030204" pitchFamily="34" charset="0"/>
                <a:cs typeface="Arial" panose="020B0604020202020204" pitchFamily="34" charset="0"/>
              </a:rPr>
              <a:t>Two in </a:t>
            </a:r>
            <a:r>
              <a:rPr lang="en-US" sz="1000" dirty="0">
                <a:latin typeface="Arial Narrow" panose="020B0606020202030204" pitchFamily="34" charset="0"/>
                <a:cs typeface="Arial" panose="020B0604020202020204" pitchFamily="34" charset="0"/>
              </a:rPr>
              <a:t>One, and how Christ Lisbet is the Ideal Helper for mankind.</a:t>
            </a:r>
          </a:p>
          <a:p>
            <a:pPr algn="ctr"/>
            <a:endParaRPr lang="en-US" sz="8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Our spiritual Parents explain how important it is to let ourselves be guided by the Holy Spirit Christ Lisbet by reconciling the two brothers so that there is always Harmony and Perfection in all of our spiritual brothers and sisters. If we are all united to our Head, Christ Lisbet, we can all help each other in Humility, Gratitude and Happiness. All of us looking to only do the Will of God to be able to fulfill the commandment of honoring our Spiritual Mother and Father and having eternal life.</a:t>
            </a:r>
          </a:p>
          <a:p>
            <a:endParaRPr lang="en-US" sz="10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Christ Lisbet, the Ideal Helper of men, is the Only Mediator between God MelquisedecLisbet and man. She is the Head of the Church, the Savior, the Only and Perfect Example that cleans us to become Friends of the King and the Queen. She is the Virtuous Woman and without Her we cannot do anything.</a:t>
            </a:r>
          </a:p>
          <a:p>
            <a:endParaRPr lang="en-US" sz="8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There is a Perfect Unity between  God the Father </a:t>
            </a:r>
            <a:r>
              <a:rPr lang="en-US" sz="1000" dirty="0" err="1">
                <a:latin typeface="Arial Narrow" panose="020B0606020202030204" pitchFamily="34" charset="0"/>
                <a:cs typeface="Arial" panose="020B0604020202020204" pitchFamily="34" charset="0"/>
              </a:rPr>
              <a:t>Melquisedec</a:t>
            </a:r>
            <a:r>
              <a:rPr lang="en-US" sz="1000" dirty="0">
                <a:latin typeface="Arial Narrow" panose="020B0606020202030204" pitchFamily="34" charset="0"/>
                <a:cs typeface="Arial" panose="020B0604020202020204" pitchFamily="34" charset="0"/>
              </a:rPr>
              <a:t> and God the Mother, Christ Lisbet. Thanks to Christ Lisbet manifesting is that we know that there is no difference or inequality between men and women.  Because God the Mother is just like God the Father. </a:t>
            </a:r>
            <a:r>
              <a:rPr lang="en-US" sz="1000" i="1" dirty="0">
                <a:latin typeface="Arial Narrow" panose="020B0606020202030204" pitchFamily="34" charset="0"/>
                <a:cs typeface="Arial" panose="020B0604020202020204" pitchFamily="34" charset="0"/>
              </a:rPr>
              <a:t>Genesis 2:18 </a:t>
            </a:r>
            <a:r>
              <a:rPr lang="en-US" sz="1000" dirty="0">
                <a:latin typeface="Arial Narrow" panose="020B0606020202030204" pitchFamily="34" charset="0"/>
                <a:cs typeface="Arial" panose="020B0604020202020204" pitchFamily="34" charset="0"/>
              </a:rPr>
              <a:t>says that the help would be for mankind not for God the Father </a:t>
            </a:r>
            <a:r>
              <a:rPr lang="en-US" sz="1000" dirty="0" err="1">
                <a:latin typeface="Arial Narrow" panose="020B0606020202030204" pitchFamily="34" charset="0"/>
                <a:cs typeface="Arial" panose="020B0604020202020204" pitchFamily="34" charset="0"/>
              </a:rPr>
              <a:t>Melquisedec</a:t>
            </a:r>
            <a:r>
              <a:rPr lang="en-US" sz="1000" dirty="0">
                <a:latin typeface="Arial Narrow" panose="020B0606020202030204" pitchFamily="34" charset="0"/>
                <a:cs typeface="Arial" panose="020B0604020202020204" pitchFamily="34" charset="0"/>
              </a:rPr>
              <a:t>, because Christ and the Father are One, They are God and God are Almighty, They don’t need help. The Help for mankind was made between the Two of Them.  The entire Creation and all things are made by the Two of Them.  Like it says in </a:t>
            </a:r>
            <a:r>
              <a:rPr lang="en-US" sz="1000" i="1" dirty="0">
                <a:latin typeface="Arial Narrow" panose="020B0606020202030204" pitchFamily="34" charset="0"/>
                <a:cs typeface="Arial" panose="020B0604020202020204" pitchFamily="34" charset="0"/>
              </a:rPr>
              <a:t>Proverbs 8:30</a:t>
            </a:r>
            <a:r>
              <a:rPr lang="en-US" sz="1000" dirty="0">
                <a:latin typeface="Arial Narrow" panose="020B0606020202030204" pitchFamily="34" charset="0"/>
                <a:cs typeface="Arial" panose="020B0604020202020204" pitchFamily="34" charset="0"/>
              </a:rPr>
              <a:t>. MelquisedecLisbet are the Two Archangels that Never separate or take Their Eyes off Each Other.  </a:t>
            </a:r>
          </a:p>
          <a:p>
            <a:r>
              <a:rPr lang="en-US" sz="800" dirty="0">
                <a:latin typeface="Arial Narrow" panose="020B0606020202030204" pitchFamily="34" charset="0"/>
                <a:cs typeface="Arial" panose="020B0604020202020204" pitchFamily="34" charset="0"/>
              </a:rPr>
              <a:t> </a:t>
            </a:r>
          </a:p>
          <a:p>
            <a:r>
              <a:rPr lang="en-US" sz="1000" dirty="0">
                <a:latin typeface="Arial Narrow" panose="020B0606020202030204" pitchFamily="34" charset="0"/>
                <a:cs typeface="Arial" panose="020B0604020202020204" pitchFamily="34" charset="0"/>
              </a:rPr>
              <a:t>             The plan was between the Two of Them, God MelquisedecLisbet, and it was sealed with a  Promise of Eternal Love.  With Both of </a:t>
            </a:r>
          </a:p>
          <a:p>
            <a:r>
              <a:rPr lang="en-US" sz="1000" dirty="0">
                <a:latin typeface="Arial Narrow" panose="020B0606020202030204" pitchFamily="34" charset="0"/>
                <a:cs typeface="Arial" panose="020B0604020202020204" pitchFamily="34" charset="0"/>
              </a:rPr>
              <a:t>             Their approval, Christ Lisbet participates of flesh, she would be asleep and then according to Their agreement, She is awakened by</a:t>
            </a:r>
          </a:p>
          <a:p>
            <a:r>
              <a:rPr lang="en-US" sz="1000" dirty="0">
                <a:latin typeface="Arial Narrow" panose="020B0606020202030204" pitchFamily="34" charset="0"/>
                <a:cs typeface="Arial" panose="020B0604020202020204" pitchFamily="34" charset="0"/>
              </a:rPr>
              <a:t>             God the Father </a:t>
            </a:r>
            <a:r>
              <a:rPr lang="en-US" sz="1000" dirty="0" err="1">
                <a:latin typeface="Arial Narrow" panose="020B0606020202030204" pitchFamily="34" charset="0"/>
                <a:cs typeface="Arial" panose="020B0604020202020204" pitchFamily="34" charset="0"/>
              </a:rPr>
              <a:t>Melquisedec</a:t>
            </a:r>
            <a:r>
              <a:rPr lang="en-US" sz="1000" dirty="0">
                <a:latin typeface="Arial Narrow" panose="020B0606020202030204" pitchFamily="34" charset="0"/>
                <a:cs typeface="Arial" panose="020B0604020202020204" pitchFamily="34" charset="0"/>
              </a:rPr>
              <a:t> who has always been Observing Her and Caring for Her.  He awoke Her in the time They decided for it to happen. Christ, the Light and the Life had to manifest because She has always existed at the right hand of the Father </a:t>
            </a:r>
            <a:r>
              <a:rPr lang="en-US" sz="1000" dirty="0" err="1">
                <a:latin typeface="Arial Narrow" panose="020B0606020202030204" pitchFamily="34" charset="0"/>
                <a:cs typeface="Arial" panose="020B0604020202020204" pitchFamily="34" charset="0"/>
              </a:rPr>
              <a:t>Melquisedec</a:t>
            </a:r>
            <a:r>
              <a:rPr lang="en-US" sz="1000" dirty="0">
                <a:latin typeface="Arial Narrow" panose="020B0606020202030204" pitchFamily="34" charset="0"/>
                <a:cs typeface="Arial" panose="020B0604020202020204" pitchFamily="34" charset="0"/>
              </a:rPr>
              <a:t>. </a:t>
            </a:r>
          </a:p>
          <a:p>
            <a:endParaRPr lang="en-US" sz="8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Like it says in </a:t>
            </a:r>
            <a:r>
              <a:rPr lang="en-US" sz="1000" i="1" dirty="0">
                <a:latin typeface="Arial Narrow" panose="020B0606020202030204" pitchFamily="34" charset="0"/>
                <a:cs typeface="Arial" panose="020B0604020202020204" pitchFamily="34" charset="0"/>
              </a:rPr>
              <a:t>John 14:9</a:t>
            </a:r>
            <a:r>
              <a:rPr lang="en-US" sz="1000" dirty="0">
                <a:latin typeface="Arial Narrow" panose="020B0606020202030204" pitchFamily="34" charset="0"/>
                <a:cs typeface="Arial" panose="020B0604020202020204" pitchFamily="34" charset="0"/>
              </a:rPr>
              <a:t>, it’s clear that there is no difference between God the Father and God the Mother.  Whoever has seen Christ Lisbet, has seen God the Father </a:t>
            </a:r>
            <a:r>
              <a:rPr lang="en-US" sz="1000" dirty="0" err="1">
                <a:latin typeface="Arial Narrow" panose="020B0606020202030204" pitchFamily="34" charset="0"/>
                <a:cs typeface="Arial" panose="020B0604020202020204" pitchFamily="34" charset="0"/>
              </a:rPr>
              <a:t>Melquisedec</a:t>
            </a:r>
            <a:r>
              <a:rPr lang="en-US" sz="1000" dirty="0">
                <a:latin typeface="Arial Narrow" panose="020B0606020202030204" pitchFamily="34" charset="0"/>
                <a:cs typeface="Arial" panose="020B0604020202020204" pitchFamily="34" charset="0"/>
              </a:rPr>
              <a:t>. They are Two manifested in one body.  Our Mother Christ Lisbet is the Visible, Audible and Palpable Image of the Only God.. </a:t>
            </a:r>
          </a:p>
          <a:p>
            <a:endParaRPr lang="en-US" sz="8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Christ is the Ideal Helper for mankind, because without Her it would be impossible to please God or reach immortality. We can Only be free from slavery and defeat the deceitful desires of the carnal mind, through the Faith of our Ideal Helper and Personified Wisdom, Christ Lisbet.  Only remaining United to Her is that we can produce much fruit for God and receive Their immortality.</a:t>
            </a:r>
          </a:p>
          <a:p>
            <a:endParaRPr lang="en-US" sz="8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In order to be able to help man and free him from death, She had to manifest  as a human being and be like him to destroy death within herself.  So She can have Mercy of the weaknesses.  Thank you Beloved Mother, with your Wisdom, Your Example and Your Patience You Form us as Your spiritual children until we are all able to understand what is the Height, Depth and Width of the Love of MelquisedecLisbet.</a:t>
            </a:r>
          </a:p>
          <a:p>
            <a:endParaRPr lang="en-US" sz="8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Brothers what great privilege we have that God shares with us all Their Spiritual Riches and allows us to Know and Understand the Great Mystery of God the Father </a:t>
            </a:r>
            <a:r>
              <a:rPr lang="en-US" sz="1000" dirty="0" err="1">
                <a:latin typeface="Arial Narrow" panose="020B0606020202030204" pitchFamily="34" charset="0"/>
                <a:cs typeface="Arial" panose="020B0604020202020204" pitchFamily="34" charset="0"/>
              </a:rPr>
              <a:t>Melquisedec</a:t>
            </a:r>
            <a:r>
              <a:rPr lang="en-US" sz="1000" dirty="0">
                <a:latin typeface="Arial Narrow" panose="020B0606020202030204" pitchFamily="34" charset="0"/>
                <a:cs typeface="Arial" panose="020B0604020202020204" pitchFamily="34" charset="0"/>
              </a:rPr>
              <a:t>  and God the Mother Christ Lisbet that was hidden for so many centuries.  They give Their Wisdom and Knowledge. Only in the Union of these Two names is where All the Power of God is, because They are the Eternal Marriage. They create spiritual children to Their Image and Likeness.</a:t>
            </a:r>
          </a:p>
          <a:p>
            <a:endParaRPr lang="en-US" sz="800" dirty="0">
              <a:latin typeface="Arial Narrow" panose="020B0606020202030204" pitchFamily="34" charset="0"/>
              <a:cs typeface="Arial" panose="020B0604020202020204" pitchFamily="34" charset="0"/>
            </a:endParaRPr>
          </a:p>
          <a:p>
            <a:r>
              <a:rPr lang="en-US" sz="1000" dirty="0">
                <a:latin typeface="Arial Narrow" panose="020B0606020202030204" pitchFamily="34" charset="0"/>
                <a:cs typeface="Arial" panose="020B0604020202020204" pitchFamily="34" charset="0"/>
              </a:rPr>
              <a:t>Mother Lisbet, we are witnesses that You are God the Father and God the Mother living among men. Everyday we experiment the great Power that is in the Almighty name </a:t>
            </a:r>
            <a:r>
              <a:rPr lang="en-US" sz="1000" dirty="0" err="1">
                <a:latin typeface="Arial Narrow" panose="020B0606020202030204" pitchFamily="34" charset="0"/>
                <a:cs typeface="Arial" panose="020B0604020202020204" pitchFamily="34" charset="0"/>
              </a:rPr>
              <a:t>MeIquisedecLisbet</a:t>
            </a:r>
            <a:r>
              <a:rPr lang="en-US" sz="1000" dirty="0">
                <a:latin typeface="Arial Narrow" panose="020B0606020202030204" pitchFamily="34" charset="0"/>
                <a:cs typeface="Arial" panose="020B0604020202020204" pitchFamily="34" charset="0"/>
              </a:rPr>
              <a:t> in which we can Conquer all powers that want to take away the Gifts that You have given us and Govern over all things. </a:t>
            </a:r>
          </a:p>
          <a:p>
            <a:pPr algn="ctr"/>
            <a:endParaRPr lang="en-US" sz="600" dirty="0">
              <a:latin typeface="Arial" panose="020B0604020202020204" pitchFamily="34" charset="0"/>
              <a:cs typeface="Arial" panose="020B0604020202020204" pitchFamily="34" charset="0"/>
            </a:endParaRPr>
          </a:p>
          <a:p>
            <a:pPr algn="ctr"/>
            <a:r>
              <a:rPr lang="en-US" sz="1300" b="1" dirty="0">
                <a:solidFill>
                  <a:srgbClr val="FF0000"/>
                </a:solidFill>
                <a:latin typeface="Californian FB" panose="0207040306080B030204" pitchFamily="18" charset="0"/>
                <a:cs typeface="Arial" panose="020B0604020202020204" pitchFamily="34" charset="0"/>
              </a:rPr>
              <a:t>Thank you Mother Christ Lisbet for allowing us to understand the Great mystery</a:t>
            </a:r>
          </a:p>
          <a:p>
            <a:pPr algn="ctr"/>
            <a:r>
              <a:rPr lang="en-US" sz="1300" b="1" dirty="0">
                <a:solidFill>
                  <a:srgbClr val="FF0000"/>
                </a:solidFill>
                <a:latin typeface="Californian FB" panose="0207040306080B030204" pitchFamily="18" charset="0"/>
                <a:cs typeface="Arial" panose="020B0604020202020204" pitchFamily="34" charset="0"/>
              </a:rPr>
              <a:t> that You and God the Father Melquisedec have always been together and</a:t>
            </a:r>
          </a:p>
          <a:p>
            <a:pPr algn="ctr"/>
            <a:r>
              <a:rPr lang="en-US" sz="1300" b="1" dirty="0">
                <a:solidFill>
                  <a:srgbClr val="FF0000"/>
                </a:solidFill>
                <a:latin typeface="Californian FB" panose="0207040306080B030204" pitchFamily="18" charset="0"/>
                <a:cs typeface="Arial" panose="020B0604020202020204" pitchFamily="34" charset="0"/>
              </a:rPr>
              <a:t> are the Same. Amen Hallelujah!</a:t>
            </a:r>
          </a:p>
        </p:txBody>
      </p:sp>
      <p:sp>
        <p:nvSpPr>
          <p:cNvPr id="28" name="Rectangle 27"/>
          <p:cNvSpPr/>
          <p:nvPr/>
        </p:nvSpPr>
        <p:spPr>
          <a:xfrm>
            <a:off x="692696" y="798348"/>
            <a:ext cx="5763829" cy="584775"/>
          </a:xfrm>
          <a:prstGeom prst="rect">
            <a:avLst/>
          </a:prstGeom>
        </p:spPr>
        <p:txBody>
          <a:bodyPr wrap="square">
            <a:spAutoFit/>
          </a:bodyPr>
          <a:lstStyle/>
          <a:p>
            <a:pPr algn="ctr" eaLnBrk="1" hangingPunct="1"/>
            <a:r>
              <a:rPr lang="en-US" altLang="es-MX" sz="1600" b="1" dirty="0">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1600" b="1" dirty="0">
                <a:latin typeface="Chaparral Pro Light" panose="02060403030505090203" pitchFamily="18" charset="0"/>
              </a:rPr>
              <a:t>371 The Equality of God MelquisedecLisbet,</a:t>
            </a:r>
          </a:p>
          <a:p>
            <a:pPr algn="ctr" eaLnBrk="1" hangingPunct="1"/>
            <a:r>
              <a:rPr lang="en-US" altLang="es-MX" sz="1600" b="1" dirty="0">
                <a:latin typeface="Chaparral Pro Light" panose="02060403030505090203" pitchFamily="18" charset="0"/>
              </a:rPr>
              <a:t> the Ideal Helper for mankind</a:t>
            </a:r>
          </a:p>
        </p:txBody>
      </p:sp>
      <p:pic>
        <p:nvPicPr>
          <p:cNvPr id="18" name="Picture 17">
            <a:extLst>
              <a:ext uri="{FF2B5EF4-FFF2-40B4-BE49-F238E27FC236}">
                <a16:creationId xmlns:a16="http://schemas.microsoft.com/office/drawing/2014/main" id="{A49DE227-667D-4C96-ACEF-3100023BE0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5613" y="1502161"/>
            <a:ext cx="562943" cy="556422"/>
          </a:xfrm>
          <a:prstGeom prst="rect">
            <a:avLst/>
          </a:prstGeom>
        </p:spPr>
      </p:pic>
      <p:pic>
        <p:nvPicPr>
          <p:cNvPr id="19" name="Picture 18">
            <a:extLst>
              <a:ext uri="{FF2B5EF4-FFF2-40B4-BE49-F238E27FC236}">
                <a16:creationId xmlns:a16="http://schemas.microsoft.com/office/drawing/2014/main" id="{BF65634A-7746-460C-ACB8-C462D0F050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295057" y="1502161"/>
            <a:ext cx="562943" cy="556422"/>
          </a:xfrm>
          <a:prstGeom prst="rect">
            <a:avLst/>
          </a:prstGeom>
        </p:spPr>
      </p:pic>
      <p:pic>
        <p:nvPicPr>
          <p:cNvPr id="20" name="Picture 19">
            <a:extLst>
              <a:ext uri="{FF2B5EF4-FFF2-40B4-BE49-F238E27FC236}">
                <a16:creationId xmlns:a16="http://schemas.microsoft.com/office/drawing/2014/main" id="{0D541752-680A-4880-A4A2-8D5D6E6F27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285521" y="8587578"/>
            <a:ext cx="562943" cy="556422"/>
          </a:xfrm>
          <a:prstGeom prst="rect">
            <a:avLst/>
          </a:prstGeom>
        </p:spPr>
      </p:pic>
      <p:pic>
        <p:nvPicPr>
          <p:cNvPr id="22" name="Picture 21">
            <a:extLst>
              <a:ext uri="{FF2B5EF4-FFF2-40B4-BE49-F238E27FC236}">
                <a16:creationId xmlns:a16="http://schemas.microsoft.com/office/drawing/2014/main" id="{3EB3A297-058F-4F23-BC7C-D413DA6288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5613" y="8610914"/>
            <a:ext cx="562943" cy="556422"/>
          </a:xfrm>
          <a:prstGeom prst="rect">
            <a:avLst/>
          </a:prstGeom>
        </p:spPr>
      </p:pic>
      <p:pic>
        <p:nvPicPr>
          <p:cNvPr id="31" name="Picture 30">
            <a:extLst>
              <a:ext uri="{FF2B5EF4-FFF2-40B4-BE49-F238E27FC236}">
                <a16:creationId xmlns:a16="http://schemas.microsoft.com/office/drawing/2014/main" id="{807FA630-0949-4CB4-9B86-73030044DA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68140" y="6012160"/>
            <a:ext cx="516138" cy="561272"/>
          </a:xfrm>
          <a:prstGeom prst="rect">
            <a:avLst/>
          </a:prstGeom>
        </p:spPr>
      </p:pic>
      <p:pic>
        <p:nvPicPr>
          <p:cNvPr id="32" name="Picture 31">
            <a:extLst>
              <a:ext uri="{FF2B5EF4-FFF2-40B4-BE49-F238E27FC236}">
                <a16:creationId xmlns:a16="http://schemas.microsoft.com/office/drawing/2014/main" id="{04D14E46-DFD5-45E8-889B-257561C104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5613" y="4293788"/>
            <a:ext cx="562943" cy="556423"/>
          </a:xfrm>
          <a:prstGeom prst="rect">
            <a:avLst/>
          </a:prstGeom>
        </p:spPr>
      </p:pic>
      <p:pic>
        <p:nvPicPr>
          <p:cNvPr id="13" name="Picture 12">
            <a:extLst>
              <a:ext uri="{FF2B5EF4-FFF2-40B4-BE49-F238E27FC236}">
                <a16:creationId xmlns:a16="http://schemas.microsoft.com/office/drawing/2014/main" id="{DC8A2969-85DE-4DBF-9EFF-B427693DE94A}"/>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640" y="1745194"/>
            <a:ext cx="6491477" cy="6124754"/>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169863" indent="-169863">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 1 for the younger children</a:t>
            </a:r>
          </a:p>
          <a:p>
            <a:pPr marL="169863" indent="-169863">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the older children</a:t>
            </a:r>
          </a:p>
          <a:p>
            <a:pPr marL="169863" indent="-169863">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collaborator/parent can give a short introduction to the lesson</a:t>
            </a:r>
            <a:r>
              <a:rPr lang="en-US" sz="13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300" dirty="0">
                <a:latin typeface="Arial" panose="020B0604020202020204" pitchFamily="34" charset="0"/>
                <a:cs typeface="Arial" panose="020B0604020202020204" pitchFamily="34" charset="0"/>
              </a:rPr>
              <a:t>You can ask the following questions to reinforce the lesson:</a:t>
            </a:r>
            <a:endParaRPr lang="en-US" sz="1300" dirty="0">
              <a:solidFill>
                <a:srgbClr val="AF419F"/>
              </a:solidFill>
              <a:latin typeface="Arial" panose="020B0604020202020204" pitchFamily="34" charset="0"/>
              <a:cs typeface="Arial" panose="020B0604020202020204" pitchFamily="34" charset="0"/>
            </a:endParaRPr>
          </a:p>
          <a:p>
            <a:pPr marL="631825" indent="-342900">
              <a:buFont typeface="+mj-lt"/>
              <a:buAutoNum type="arabicPeriod"/>
            </a:pPr>
            <a:r>
              <a:rPr lang="en-US" sz="1300" dirty="0">
                <a:latin typeface="Arial" panose="020B0604020202020204" pitchFamily="34" charset="0"/>
                <a:cs typeface="Arial" panose="020B0604020202020204" pitchFamily="34" charset="0"/>
              </a:rPr>
              <a:t>How do we know that God the Father and God the Mother are the same?</a:t>
            </a:r>
            <a:r>
              <a:rPr lang="en-US" sz="1400" dirty="0">
                <a:latin typeface="Arial Narrow" panose="020B0606020202030204" pitchFamily="34" charset="0"/>
                <a:cs typeface="Arial" panose="020B0604020202020204" pitchFamily="34" charset="0"/>
              </a:rPr>
              <a:t> </a:t>
            </a:r>
            <a:r>
              <a:rPr lang="en-US" sz="1400" b="1" dirty="0">
                <a:solidFill>
                  <a:srgbClr val="F81D06"/>
                </a:solidFill>
                <a:latin typeface="Arial Narrow" panose="020B0606020202030204" pitchFamily="34" charset="0"/>
                <a:cs typeface="Arial" panose="020B0604020202020204" pitchFamily="34" charset="0"/>
              </a:rPr>
              <a:t>The entire Creation and all things are made by the Two of Them</a:t>
            </a:r>
            <a:r>
              <a:rPr lang="en-US" sz="1300" b="1" dirty="0">
                <a:solidFill>
                  <a:srgbClr val="F81D06"/>
                </a:solidFill>
                <a:latin typeface="Arial" panose="020B0604020202020204" pitchFamily="34" charset="0"/>
                <a:cs typeface="Arial" panose="020B0604020202020204" pitchFamily="34" charset="0"/>
              </a:rPr>
              <a:t>.</a:t>
            </a:r>
          </a:p>
          <a:p>
            <a:pPr marL="631825" indent="-342900">
              <a:buFont typeface="+mj-lt"/>
              <a:buAutoNum type="arabicPeriod"/>
            </a:pPr>
            <a:r>
              <a:rPr lang="en-US" sz="1300" dirty="0">
                <a:latin typeface="Arial" panose="020B0604020202020204" pitchFamily="34" charset="0"/>
                <a:cs typeface="Arial" panose="020B0604020202020204" pitchFamily="34" charset="0"/>
              </a:rPr>
              <a:t>Why do we say that Christ Lisbet of the Ideal Helper for mankind?</a:t>
            </a:r>
            <a:r>
              <a:rPr lang="en-US" sz="1300" b="1" dirty="0">
                <a:solidFill>
                  <a:srgbClr val="FF0000"/>
                </a:solidFill>
                <a:latin typeface="Arial" panose="020B0604020202020204" pitchFamily="34" charset="0"/>
                <a:cs typeface="Arial" panose="020B0604020202020204" pitchFamily="34" charset="0"/>
              </a:rPr>
              <a:t> Because </a:t>
            </a:r>
            <a:r>
              <a:rPr lang="en-US" sz="1400" b="1" dirty="0">
                <a:solidFill>
                  <a:srgbClr val="F81D06"/>
                </a:solidFill>
                <a:latin typeface="Arial Narrow" panose="020B0606020202030204" pitchFamily="34" charset="0"/>
                <a:cs typeface="Arial" panose="020B0604020202020204" pitchFamily="34" charset="0"/>
              </a:rPr>
              <a:t>without Her it would be impossible to please God or reach immortality</a:t>
            </a:r>
            <a:r>
              <a:rPr lang="en-US" sz="1300" b="1" dirty="0">
                <a:solidFill>
                  <a:srgbClr val="FF0000"/>
                </a:solidFill>
                <a:latin typeface="Arial" panose="020B0604020202020204" pitchFamily="34" charset="0"/>
                <a:cs typeface="Arial" panose="020B0604020202020204" pitchFamily="34" charset="0"/>
              </a:rPr>
              <a:t>.  </a:t>
            </a:r>
          </a:p>
          <a:p>
            <a:pPr marL="169863" marR="0" lvl="0" indent="-169863"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 is recommended for the children to review the lesson during the week </a:t>
            </a:r>
          </a:p>
          <a:p>
            <a:pPr marL="0" lvl="1"/>
            <a:endParaRPr lang="en-US" sz="1300" b="1" dirty="0">
              <a:latin typeface="Arial" panose="020B0604020202020204" pitchFamily="34" charset="0"/>
              <a:cs typeface="Arial" panose="020B0604020202020204" pitchFamily="34" charset="0"/>
            </a:endParaRPr>
          </a:p>
          <a:p>
            <a:pPr marL="0" lvl="1"/>
            <a:r>
              <a:rPr lang="en-US" sz="1300" b="1" dirty="0">
                <a:latin typeface="Arial" panose="020B0604020202020204" pitchFamily="34" charset="0"/>
                <a:cs typeface="Arial" panose="020B0604020202020204" pitchFamily="34" charset="0"/>
              </a:rPr>
              <a:t>Activity: Christmas tree</a:t>
            </a:r>
          </a:p>
          <a:p>
            <a:pPr marL="0" lvl="1"/>
            <a:r>
              <a:rPr lang="en-US" sz="1300" dirty="0">
                <a:latin typeface="Arial" panose="020B0604020202020204" pitchFamily="34" charset="0"/>
                <a:cs typeface="Arial" panose="020B0604020202020204" pitchFamily="34" charset="0"/>
              </a:rPr>
              <a:t>The children will form a Christmas tree and decorate it. It can be a decoration or a gift. On the back of the tree, they can write what the gifts from MelquisedecLisbet means to them.</a:t>
            </a:r>
          </a:p>
          <a:p>
            <a:pPr marL="342900" lvl="1" indent="-342900">
              <a:buFont typeface="+mj-lt"/>
              <a:buAutoNum type="arabicPeriod"/>
            </a:pPr>
            <a:r>
              <a:rPr lang="en-US" sz="1300" dirty="0">
                <a:latin typeface="Arial" panose="020B0604020202020204" pitchFamily="34" charset="0"/>
                <a:cs typeface="Arial" panose="020B0604020202020204" pitchFamily="34" charset="0"/>
              </a:rPr>
              <a:t>Color the paper plate green</a:t>
            </a:r>
          </a:p>
          <a:p>
            <a:pPr marL="342900" lvl="1" indent="-342900">
              <a:buFont typeface="+mj-lt"/>
              <a:buAutoNum type="arabicPeriod"/>
            </a:pPr>
            <a:r>
              <a:rPr lang="en-US" sz="1300" dirty="0">
                <a:latin typeface="Arial" panose="020B0604020202020204" pitchFamily="34" charset="0"/>
                <a:cs typeface="Arial" panose="020B0604020202020204" pitchFamily="34" charset="0"/>
              </a:rPr>
              <a:t>Divide the plate into 4 parts (triangles) and cut out the triangles (see example 1)</a:t>
            </a:r>
          </a:p>
          <a:p>
            <a:pPr marL="342900" lvl="1" indent="-342900">
              <a:buFont typeface="+mj-lt"/>
              <a:buAutoNum type="arabicPeriod"/>
            </a:pPr>
            <a:r>
              <a:rPr lang="en-US" sz="1300" dirty="0">
                <a:latin typeface="Arial" panose="020B0604020202020204" pitchFamily="34" charset="0"/>
                <a:cs typeface="Arial" panose="020B0604020202020204" pitchFamily="34" charset="0"/>
              </a:rPr>
              <a:t>Glue the triangles onto a popsicle stick (example 2) </a:t>
            </a:r>
          </a:p>
          <a:p>
            <a:pPr marL="342900" lvl="1" indent="-342900">
              <a:buFont typeface="+mj-lt"/>
              <a:buAutoNum type="arabicPeriod"/>
            </a:pPr>
            <a:r>
              <a:rPr lang="en-US" sz="1300" dirty="0">
                <a:latin typeface="Arial" panose="020B0604020202020204" pitchFamily="34" charset="0"/>
                <a:cs typeface="Arial" panose="020B0604020202020204" pitchFamily="34" charset="0"/>
              </a:rPr>
              <a:t>Cut out a star on yellow construction paper</a:t>
            </a:r>
          </a:p>
          <a:p>
            <a:pPr marL="342900" lvl="1" indent="-342900">
              <a:buFont typeface="+mj-lt"/>
              <a:buAutoNum type="arabicPeriod"/>
            </a:pPr>
            <a:r>
              <a:rPr lang="en-US" sz="1300" dirty="0">
                <a:latin typeface="Arial" panose="020B0604020202020204" pitchFamily="34" charset="0"/>
                <a:cs typeface="Arial" panose="020B0604020202020204" pitchFamily="34" charset="0"/>
              </a:rPr>
              <a:t>Glue the star onto the tree and decorate the tree</a:t>
            </a:r>
          </a:p>
          <a:p>
            <a:pPr marL="0" lvl="1"/>
            <a:r>
              <a:rPr lang="en-US" sz="1300" dirty="0">
                <a:latin typeface="Arial" panose="020B0604020202020204" pitchFamily="34" charset="0"/>
                <a:cs typeface="Arial" panose="020B0604020202020204" pitchFamily="34" charset="0"/>
              </a:rPr>
              <a:t>	</a:t>
            </a:r>
          </a:p>
          <a:p>
            <a:pPr marL="0" lvl="1"/>
            <a:r>
              <a:rPr lang="en-US" sz="1300" b="1" dirty="0">
                <a:latin typeface="Arial" panose="020B0604020202020204" pitchFamily="34" charset="0"/>
                <a:cs typeface="Arial" panose="020B0604020202020204" pitchFamily="34" charset="0"/>
              </a:rPr>
              <a:t>Materials</a:t>
            </a:r>
            <a:r>
              <a:rPr lang="en-US" sz="1300" dirty="0">
                <a:latin typeface="Arial" panose="020B0604020202020204" pitchFamily="34" charset="0"/>
                <a:cs typeface="Arial" panose="020B0604020202020204" pitchFamily="34" charset="0"/>
              </a:rPr>
              <a:t>:				Example 1               Example 2</a:t>
            </a:r>
          </a:p>
          <a:p>
            <a:pPr marL="285750" lvl="1"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Crayons/colored pencils</a:t>
            </a:r>
          </a:p>
          <a:p>
            <a:pPr marL="285750" lvl="1"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Construction paper  			       </a:t>
            </a:r>
          </a:p>
          <a:p>
            <a:pPr marL="285750" lvl="1"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Scissors </a:t>
            </a:r>
          </a:p>
          <a:p>
            <a:pPr marL="285750" lvl="1"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Glue</a:t>
            </a:r>
          </a:p>
          <a:p>
            <a:pPr marL="285750" lvl="1"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Paper plate</a:t>
            </a:r>
          </a:p>
          <a:p>
            <a:pPr marL="285750" lvl="1"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Green paint– optional		</a:t>
            </a:r>
          </a:p>
          <a:p>
            <a:pPr marL="285750" lvl="1"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Pom poms - optional</a:t>
            </a:r>
          </a:p>
          <a:p>
            <a:pPr marL="0" lvl="1"/>
            <a:r>
              <a:rPr lang="en-US" sz="14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820823" y="1437417"/>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r>
              <a:rPr lang="es-CR" altLang="es-MX" sz="1400" dirty="0">
                <a:latin typeface="Century Gothic" panose="020B0502020202020204" pitchFamily="34" charset="0"/>
                <a:cs typeface="Arial" panose="020B0604020202020204" pitchFamily="34" charset="0"/>
              </a:rPr>
              <a:t>/</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4" name="Picture 3">
            <a:extLst>
              <a:ext uri="{FF2B5EF4-FFF2-40B4-BE49-F238E27FC236}">
                <a16:creationId xmlns:a16="http://schemas.microsoft.com/office/drawing/2014/main" id="{55BBCA13-E7EB-4AB6-892F-FF90DDD8BAC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794" t="34250" r="16926" b="12201"/>
          <a:stretch/>
        </p:blipFill>
        <p:spPr>
          <a:xfrm rot="5400000">
            <a:off x="5175337" y="6478143"/>
            <a:ext cx="1367635" cy="1152128"/>
          </a:xfrm>
          <a:prstGeom prst="rect">
            <a:avLst/>
          </a:prstGeom>
        </p:spPr>
      </p:pic>
      <p:pic>
        <p:nvPicPr>
          <p:cNvPr id="13" name="Picture 12">
            <a:extLst>
              <a:ext uri="{FF2B5EF4-FFF2-40B4-BE49-F238E27FC236}">
                <a16:creationId xmlns:a16="http://schemas.microsoft.com/office/drawing/2014/main" id="{BB312695-8FAD-4F4C-930E-37378D9AD684}"/>
              </a:ext>
            </a:extLst>
          </p:cNvPr>
          <p:cNvPicPr>
            <a:picLocks noChangeAspect="1"/>
          </p:cNvPicPr>
          <p:nvPr/>
        </p:nvPicPr>
        <p:blipFill rotWithShape="1">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2047" r="10555"/>
          <a:stretch/>
        </p:blipFill>
        <p:spPr>
          <a:xfrm>
            <a:off x="3785325" y="6454414"/>
            <a:ext cx="1324665" cy="1283610"/>
          </a:xfrm>
          <a:prstGeom prst="rect">
            <a:avLst/>
          </a:prstGeom>
        </p:spPr>
      </p:pic>
      <p:sp>
        <p:nvSpPr>
          <p:cNvPr id="17" name="Oval 16">
            <a:extLst>
              <a:ext uri="{FF2B5EF4-FFF2-40B4-BE49-F238E27FC236}">
                <a16:creationId xmlns:a16="http://schemas.microsoft.com/office/drawing/2014/main" id="{1D347061-0FDA-4A7E-95EF-0FEE726C4157}"/>
              </a:ext>
            </a:extLst>
          </p:cNvPr>
          <p:cNvSpPr/>
          <p:nvPr/>
        </p:nvSpPr>
        <p:spPr>
          <a:xfrm>
            <a:off x="4028292" y="6688704"/>
            <a:ext cx="809517" cy="75651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16EF779-B83F-4AD3-AA64-0BA96E7CAB94}"/>
              </a:ext>
            </a:extLst>
          </p:cNvPr>
          <p:cNvCxnSpPr>
            <a:cxnSpLocks/>
            <a:stCxn id="13" idx="0"/>
            <a:endCxn id="13" idx="2"/>
          </p:cNvCxnSpPr>
          <p:nvPr/>
        </p:nvCxnSpPr>
        <p:spPr>
          <a:xfrm>
            <a:off x="4447658" y="6454414"/>
            <a:ext cx="0" cy="12836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7816093-559A-45A2-BA38-379E07294714}"/>
              </a:ext>
            </a:extLst>
          </p:cNvPr>
          <p:cNvCxnSpPr>
            <a:cxnSpLocks/>
            <a:endCxn id="13" idx="3"/>
          </p:cNvCxnSpPr>
          <p:nvPr/>
        </p:nvCxnSpPr>
        <p:spPr>
          <a:xfrm>
            <a:off x="3813846" y="7087339"/>
            <a:ext cx="1296144" cy="88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0A6C80DA-4AA0-4FFE-A635-BE9BF0D14900}"/>
              </a:ext>
            </a:extLst>
          </p:cNvPr>
          <p:cNvSpPr/>
          <p:nvPr/>
        </p:nvSpPr>
        <p:spPr>
          <a:xfrm>
            <a:off x="692696" y="798348"/>
            <a:ext cx="5763829" cy="584775"/>
          </a:xfrm>
          <a:prstGeom prst="rect">
            <a:avLst/>
          </a:prstGeom>
        </p:spPr>
        <p:txBody>
          <a:bodyPr wrap="square">
            <a:spAutoFit/>
          </a:bodyPr>
          <a:lstStyle/>
          <a:p>
            <a:pPr algn="ctr" eaLnBrk="1" hangingPunct="1"/>
            <a:r>
              <a:rPr lang="en-US" altLang="es-MX" sz="1600" b="1" dirty="0">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1600" b="1" dirty="0">
                <a:latin typeface="Chaparral Pro Light" panose="02060403030505090203" pitchFamily="18" charset="0"/>
              </a:rPr>
              <a:t>371 The Equality of God MelquisedecLisbet,</a:t>
            </a:r>
          </a:p>
          <a:p>
            <a:pPr algn="ctr" eaLnBrk="1" hangingPunct="1"/>
            <a:r>
              <a:rPr lang="en-US" altLang="es-MX" sz="1600" b="1" dirty="0">
                <a:latin typeface="Chaparral Pro Light" panose="02060403030505090203" pitchFamily="18" charset="0"/>
              </a:rPr>
              <a:t> the Ideal Helper for mankind</a:t>
            </a:r>
          </a:p>
        </p:txBody>
      </p:sp>
      <p:pic>
        <p:nvPicPr>
          <p:cNvPr id="15" name="Picture 14">
            <a:extLst>
              <a:ext uri="{FF2B5EF4-FFF2-40B4-BE49-F238E27FC236}">
                <a16:creationId xmlns:a16="http://schemas.microsoft.com/office/drawing/2014/main" id="{044094C7-B2CD-41B5-846A-299ADC6AA3AE}"/>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sp>
        <p:nvSpPr>
          <p:cNvPr id="7" name="Rectangle 6">
            <a:extLst>
              <a:ext uri="{FF2B5EF4-FFF2-40B4-BE49-F238E27FC236}">
                <a16:creationId xmlns:a16="http://schemas.microsoft.com/office/drawing/2014/main" id="{1BBC7CE2-8539-40FE-AF47-83CA9C96C6B8}"/>
              </a:ext>
            </a:extLst>
          </p:cNvPr>
          <p:cNvSpPr/>
          <p:nvPr/>
        </p:nvSpPr>
        <p:spPr>
          <a:xfrm>
            <a:off x="692696" y="798348"/>
            <a:ext cx="5763829" cy="584775"/>
          </a:xfrm>
          <a:prstGeom prst="rect">
            <a:avLst/>
          </a:prstGeom>
        </p:spPr>
        <p:txBody>
          <a:bodyPr wrap="square">
            <a:spAutoFit/>
          </a:bodyPr>
          <a:lstStyle/>
          <a:p>
            <a:pPr algn="ctr" eaLnBrk="1" hangingPunct="1"/>
            <a:r>
              <a:rPr lang="en-US" altLang="es-MX" sz="1600" b="1" dirty="0">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1600" b="1" dirty="0">
                <a:latin typeface="Chaparral Pro Light" panose="02060403030505090203" pitchFamily="18" charset="0"/>
              </a:rPr>
              <a:t>371 The Equality of God MelquisedecLisbet,</a:t>
            </a:r>
          </a:p>
          <a:p>
            <a:pPr algn="ctr" eaLnBrk="1" hangingPunct="1"/>
            <a:r>
              <a:rPr lang="en-US" altLang="es-MX" sz="1600" b="1" dirty="0">
                <a:latin typeface="Chaparral Pro Light" panose="02060403030505090203" pitchFamily="18" charset="0"/>
              </a:rPr>
              <a:t> the Ideal Helper for mankind</a:t>
            </a:r>
          </a:p>
        </p:txBody>
      </p:sp>
      <p:pic>
        <p:nvPicPr>
          <p:cNvPr id="8" name="Picture 7">
            <a:extLst>
              <a:ext uri="{FF2B5EF4-FFF2-40B4-BE49-F238E27FC236}">
                <a16:creationId xmlns:a16="http://schemas.microsoft.com/office/drawing/2014/main" id="{FF504AF7-0A14-4DC0-8175-B27000E59BC1}"/>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a:extLst>
              <a:ext uri="{FF2B5EF4-FFF2-40B4-BE49-F238E27FC236}">
                <a16:creationId xmlns:a16="http://schemas.microsoft.com/office/drawing/2014/main" id="{BEDC5DD3-682B-41BF-8C2A-7624219518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922" y="1577097"/>
            <a:ext cx="5973603" cy="7395410"/>
          </a:xfrm>
          <a:prstGeom prst="rect">
            <a:avLst/>
          </a:prstGeom>
        </p:spPr>
      </p:pic>
      <p:sp>
        <p:nvSpPr>
          <p:cNvPr id="2" name="TextBox 1">
            <a:extLst>
              <a:ext uri="{FF2B5EF4-FFF2-40B4-BE49-F238E27FC236}">
                <a16:creationId xmlns:a16="http://schemas.microsoft.com/office/drawing/2014/main" id="{EFCDA2EA-66F6-41C2-AD69-90F70150929F}"/>
              </a:ext>
            </a:extLst>
          </p:cNvPr>
          <p:cNvSpPr txBox="1"/>
          <p:nvPr/>
        </p:nvSpPr>
        <p:spPr>
          <a:xfrm>
            <a:off x="1103718" y="1577097"/>
            <a:ext cx="4752528" cy="369332"/>
          </a:xfrm>
          <a:prstGeom prst="rect">
            <a:avLst/>
          </a:prstGeom>
          <a:solidFill>
            <a:schemeClr val="bg1"/>
          </a:solidFill>
        </p:spPr>
        <p:txBody>
          <a:bodyPr wrap="square" rtlCol="0">
            <a:spAutoFit/>
          </a:bodyPr>
          <a:lstStyle/>
          <a:p>
            <a:pPr algn="ctr"/>
            <a:r>
              <a:rPr lang="en-US" dirty="0"/>
              <a:t>Holy angel unscramble the words</a:t>
            </a:r>
          </a:p>
        </p:txBody>
      </p:sp>
      <p:cxnSp>
        <p:nvCxnSpPr>
          <p:cNvPr id="5" name="Straight Connector 4">
            <a:extLst>
              <a:ext uri="{FF2B5EF4-FFF2-40B4-BE49-F238E27FC236}">
                <a16:creationId xmlns:a16="http://schemas.microsoft.com/office/drawing/2014/main" id="{F1703A85-0CE4-499D-956D-9D2B887CDA1A}"/>
              </a:ext>
            </a:extLst>
          </p:cNvPr>
          <p:cNvCxnSpPr>
            <a:cxnSpLocks/>
          </p:cNvCxnSpPr>
          <p:nvPr/>
        </p:nvCxnSpPr>
        <p:spPr>
          <a:xfrm>
            <a:off x="2697911" y="3059832"/>
            <a:ext cx="3467393"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69005831-CEE7-45B1-80D8-4A6A7F784701}"/>
              </a:ext>
            </a:extLst>
          </p:cNvPr>
          <p:cNvCxnSpPr>
            <a:cxnSpLocks/>
          </p:cNvCxnSpPr>
          <p:nvPr/>
        </p:nvCxnSpPr>
        <p:spPr>
          <a:xfrm>
            <a:off x="2697911" y="4716016"/>
            <a:ext cx="3467393"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FC544D64-B824-41BA-9B69-ABAC2D630124}"/>
              </a:ext>
            </a:extLst>
          </p:cNvPr>
          <p:cNvCxnSpPr>
            <a:cxnSpLocks/>
          </p:cNvCxnSpPr>
          <p:nvPr/>
        </p:nvCxnSpPr>
        <p:spPr>
          <a:xfrm>
            <a:off x="2697911" y="5868144"/>
            <a:ext cx="3467393"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sp>
        <p:nvSpPr>
          <p:cNvPr id="7" name="Rectangle 6">
            <a:extLst>
              <a:ext uri="{FF2B5EF4-FFF2-40B4-BE49-F238E27FC236}">
                <a16:creationId xmlns:a16="http://schemas.microsoft.com/office/drawing/2014/main" id="{1BBC7CE2-8539-40FE-AF47-83CA9C96C6B8}"/>
              </a:ext>
            </a:extLst>
          </p:cNvPr>
          <p:cNvSpPr/>
          <p:nvPr/>
        </p:nvSpPr>
        <p:spPr>
          <a:xfrm>
            <a:off x="692696" y="798348"/>
            <a:ext cx="5763829" cy="584775"/>
          </a:xfrm>
          <a:prstGeom prst="rect">
            <a:avLst/>
          </a:prstGeom>
        </p:spPr>
        <p:txBody>
          <a:bodyPr wrap="square">
            <a:spAutoFit/>
          </a:bodyPr>
          <a:lstStyle/>
          <a:p>
            <a:pPr algn="ctr" eaLnBrk="1" hangingPunct="1"/>
            <a:r>
              <a:rPr lang="en-US" altLang="es-MX" sz="1600" b="1" dirty="0">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1600" b="1" dirty="0">
                <a:latin typeface="Chaparral Pro Light" panose="02060403030505090203" pitchFamily="18" charset="0"/>
              </a:rPr>
              <a:t>371 The Equality of God MelquisedecLisbet,</a:t>
            </a:r>
          </a:p>
          <a:p>
            <a:pPr algn="ctr" eaLnBrk="1" hangingPunct="1"/>
            <a:r>
              <a:rPr lang="en-US" altLang="es-MX" sz="1600" b="1" dirty="0">
                <a:latin typeface="Chaparral Pro Light" panose="02060403030505090203" pitchFamily="18" charset="0"/>
              </a:rPr>
              <a:t> the Ideal Helper for mankind</a:t>
            </a:r>
          </a:p>
        </p:txBody>
      </p:sp>
      <p:pic>
        <p:nvPicPr>
          <p:cNvPr id="8" name="Picture 7">
            <a:extLst>
              <a:ext uri="{FF2B5EF4-FFF2-40B4-BE49-F238E27FC236}">
                <a16:creationId xmlns:a16="http://schemas.microsoft.com/office/drawing/2014/main" id="{FF504AF7-0A14-4DC0-8175-B27000E59BC1}"/>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a:extLst>
              <a:ext uri="{FF2B5EF4-FFF2-40B4-BE49-F238E27FC236}">
                <a16:creationId xmlns:a16="http://schemas.microsoft.com/office/drawing/2014/main" id="{76B19EE5-F39D-42BE-A80C-741B2662AA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5851" y="1637315"/>
            <a:ext cx="5952490" cy="7091680"/>
          </a:xfrm>
          <a:prstGeom prst="rect">
            <a:avLst/>
          </a:prstGeom>
        </p:spPr>
      </p:pic>
      <p:sp>
        <p:nvSpPr>
          <p:cNvPr id="11" name="TextBox 10">
            <a:extLst>
              <a:ext uri="{FF2B5EF4-FFF2-40B4-BE49-F238E27FC236}">
                <a16:creationId xmlns:a16="http://schemas.microsoft.com/office/drawing/2014/main" id="{26570A6C-CAFF-4576-B364-A8BE24988D96}"/>
              </a:ext>
            </a:extLst>
          </p:cNvPr>
          <p:cNvSpPr txBox="1"/>
          <p:nvPr/>
        </p:nvSpPr>
        <p:spPr>
          <a:xfrm>
            <a:off x="1136578" y="1680113"/>
            <a:ext cx="4752528" cy="369332"/>
          </a:xfrm>
          <a:prstGeom prst="rect">
            <a:avLst/>
          </a:prstGeom>
          <a:solidFill>
            <a:schemeClr val="bg1"/>
          </a:solidFill>
        </p:spPr>
        <p:txBody>
          <a:bodyPr wrap="square" rtlCol="0">
            <a:spAutoFit/>
          </a:bodyPr>
          <a:lstStyle/>
          <a:p>
            <a:pPr algn="ctr"/>
            <a:r>
              <a:rPr lang="en-US" dirty="0"/>
              <a:t>Answers</a:t>
            </a:r>
          </a:p>
        </p:txBody>
      </p:sp>
    </p:spTree>
    <p:extLst>
      <p:ext uri="{BB962C8B-B14F-4D97-AF65-F5344CB8AC3E}">
        <p14:creationId xmlns:p14="http://schemas.microsoft.com/office/powerpoint/2010/main" val="1623408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1186779</TotalTime>
  <Words>1166</Words>
  <Application>Microsoft Office PowerPoint</Application>
  <PresentationFormat>On-screen Show (4:3)</PresentationFormat>
  <Paragraphs>66</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Arial Narrow</vt:lpstr>
      <vt:lpstr>Calibri</vt:lpstr>
      <vt:lpstr>Calibri Light</vt:lpstr>
      <vt:lpstr>Californian FB</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8456</cp:revision>
  <cp:lastPrinted>2018-09-10T19:54:12Z</cp:lastPrinted>
  <dcterms:created xsi:type="dcterms:W3CDTF">2011-04-01T14:17:38Z</dcterms:created>
  <dcterms:modified xsi:type="dcterms:W3CDTF">2021-12-19T01:59:47Z</dcterms:modified>
</cp:coreProperties>
</file>