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5"/>
  </p:notesMasterIdLst>
  <p:sldIdLst>
    <p:sldId id="270" r:id="rId2"/>
    <p:sldId id="276" r:id="rId3"/>
    <p:sldId id="280" r:id="rId4"/>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0066"/>
    <a:srgbClr val="669900"/>
    <a:srgbClr val="FFCCFF"/>
    <a:srgbClr val="F81D06"/>
    <a:srgbClr val="FB9BE2"/>
    <a:srgbClr val="FFFF00"/>
    <a:srgbClr val="F6BB00"/>
    <a:srgbClr val="2006BA"/>
    <a:srgbClr val="AF4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0" autoAdjust="0"/>
    <p:restoredTop sz="94434" autoAdjust="0"/>
  </p:normalViewPr>
  <p:slideViewPr>
    <p:cSldViewPr>
      <p:cViewPr varScale="1">
        <p:scale>
          <a:sx n="64" d="100"/>
          <a:sy n="64" d="100"/>
        </p:scale>
        <p:origin x="2044" y="4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3/10/2020</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3/10/2020</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3/10/2020</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a:blip r:embed="rId3">
            <a:extLst>
              <a:ext uri="{28A0092B-C50C-407E-A947-70E740481C1C}">
                <a14:useLocalDpi xmlns:a14="http://schemas.microsoft.com/office/drawing/2010/main" val="0"/>
              </a:ext>
            </a:extLst>
          </a:blip>
          <a:stretch>
            <a:fillRect/>
          </a:stretch>
        </p:blipFill>
        <p:spPr>
          <a:xfrm>
            <a:off x="0" y="8100392"/>
            <a:ext cx="6858000" cy="1031758"/>
          </a:xfrm>
          <a:prstGeom prst="rect">
            <a:avLst/>
          </a:prstGeom>
        </p:spPr>
      </p:pic>
      <p:sp>
        <p:nvSpPr>
          <p:cNvPr id="21" name="2 CuadroTexto"/>
          <p:cNvSpPr txBox="1">
            <a:spLocks noChangeArrowheads="1"/>
          </p:cNvSpPr>
          <p:nvPr/>
        </p:nvSpPr>
        <p:spPr bwMode="auto">
          <a:xfrm>
            <a:off x="0" y="1084468"/>
            <a:ext cx="2340875" cy="430887"/>
          </a:xfrm>
          <a:prstGeom prst="rect">
            <a:avLst/>
          </a:prstGeom>
          <a:noFill/>
          <a:ln w="9525">
            <a:noFill/>
            <a:miter lim="800000"/>
            <a:headEnd/>
            <a:tailEnd/>
          </a:ln>
        </p:spPr>
        <p:txBody>
          <a:bodyPr wrap="square">
            <a:spAutoFit/>
          </a:bodyPr>
          <a:lstStyle/>
          <a:p>
            <a:pPr eaLnBrk="1" hangingPunct="1"/>
            <a:r>
              <a:rPr lang="en-US" altLang="es-MX" sz="1100" b="1" dirty="0">
                <a:latin typeface="+mn-lt"/>
                <a:cs typeface="Arial" panose="020B0604020202020204" pitchFamily="34" charset="0"/>
              </a:rPr>
              <a:t>F</a:t>
            </a:r>
            <a:r>
              <a:rPr lang="en-US" altLang="es-MX" sz="1100" b="1" dirty="0"/>
              <a:t>or MelquisedecLisbet!</a:t>
            </a:r>
          </a:p>
          <a:p>
            <a:pPr eaLnBrk="1" hangingPunct="1"/>
            <a:r>
              <a:rPr lang="en-US" altLang="es-MX" sz="1100" b="1" dirty="0">
                <a:cs typeface="Arial" panose="020B0604020202020204" pitchFamily="34" charset="0"/>
              </a:rPr>
              <a:t>F</a:t>
            </a:r>
            <a:r>
              <a:rPr lang="en-US" altLang="es-MX" sz="1100" b="1" dirty="0"/>
              <a:t>or our Father and our Mother!</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5276" y="190996"/>
            <a:ext cx="835915" cy="578665"/>
          </a:xfrm>
          <a:prstGeom prst="rect">
            <a:avLst/>
          </a:prstGeom>
        </p:spPr>
      </p:pic>
      <p:sp>
        <p:nvSpPr>
          <p:cNvPr id="28" name="Rectangle 27"/>
          <p:cNvSpPr/>
          <p:nvPr/>
        </p:nvSpPr>
        <p:spPr>
          <a:xfrm>
            <a:off x="1124744" y="755576"/>
            <a:ext cx="4608512" cy="707886"/>
          </a:xfrm>
          <a:prstGeom prst="rect">
            <a:avLst/>
          </a:prstGeom>
        </p:spPr>
        <p:txBody>
          <a:bodyPr wrap="square">
            <a:spAutoFit/>
          </a:bodyPr>
          <a:lstStyle/>
          <a:p>
            <a:pPr algn="ctr" eaLnBrk="1" hangingPunct="1"/>
            <a:r>
              <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Lesson #</a:t>
            </a:r>
            <a:r>
              <a:rPr lang="en-US" altLang="es-MX" sz="2000" b="1" u="sng" dirty="0">
                <a:latin typeface="Chaparral Pro Light" panose="02060403030505090203" pitchFamily="18" charset="0"/>
              </a:rPr>
              <a:t>308 MelquisedecLisbet are the Eternal Life</a:t>
            </a:r>
            <a:endPar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1" name="Picture 10">
            <a:extLst>
              <a:ext uri="{FF2B5EF4-FFF2-40B4-BE49-F238E27FC236}">
                <a16:creationId xmlns:a16="http://schemas.microsoft.com/office/drawing/2014/main" id="{924ACFE0-A1D8-4783-871F-A35810057338}"/>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88641" y="1648226"/>
            <a:ext cx="6502550" cy="7109639"/>
          </a:xfrm>
          <a:prstGeom prst="rect">
            <a:avLst/>
          </a:prstGeom>
          <a:noFill/>
          <a:ln w="38100">
            <a:noFill/>
            <a:prstDash val="lgDash"/>
          </a:ln>
        </p:spPr>
        <p:txBody>
          <a:bodyPr wrap="square" rtlCol="0">
            <a:spAutoFit/>
          </a:bodyPr>
          <a:lstStyle/>
          <a:p>
            <a:pPr algn="ctr"/>
            <a:r>
              <a:rPr lang="en-US" sz="1100" dirty="0">
                <a:latin typeface="Arial" panose="020B0604020202020204" pitchFamily="34" charset="0"/>
                <a:cs typeface="Arial" panose="020B0604020202020204" pitchFamily="34" charset="0"/>
              </a:rPr>
              <a:t>Faithful brothers and sisters, today we will see how </a:t>
            </a:r>
            <a:r>
              <a:rPr lang="en-US" sz="1100" dirty="0" err="1">
                <a:latin typeface="Arial" panose="020B0604020202020204" pitchFamily="34" charset="0"/>
                <a:cs typeface="Arial" panose="020B0604020202020204" pitchFamily="34" charset="0"/>
              </a:rPr>
              <a:t>MelquisedecLisbet</a:t>
            </a:r>
            <a:r>
              <a:rPr lang="en-US" sz="1100" dirty="0">
                <a:latin typeface="Arial" panose="020B0604020202020204" pitchFamily="34" charset="0"/>
                <a:cs typeface="Arial" panose="020B0604020202020204" pitchFamily="34" charset="0"/>
              </a:rPr>
              <a:t> are the </a:t>
            </a:r>
          </a:p>
          <a:p>
            <a:pPr algn="ctr"/>
            <a:r>
              <a:rPr lang="en-US" sz="1100" dirty="0">
                <a:latin typeface="Arial" panose="020B0604020202020204" pitchFamily="34" charset="0"/>
                <a:cs typeface="Arial" panose="020B0604020202020204" pitchFamily="34" charset="0"/>
              </a:rPr>
              <a:t>Eternal Life and what we should do to obtain it. Thanks to the spiritual resurrection and</a:t>
            </a:r>
          </a:p>
          <a:p>
            <a:pPr algn="ctr"/>
            <a:r>
              <a:rPr lang="en-US" sz="1100" dirty="0">
                <a:latin typeface="Arial" panose="020B0604020202020204" pitchFamily="34" charset="0"/>
                <a:cs typeface="Arial" panose="020B0604020202020204" pitchFamily="34" charset="0"/>
              </a:rPr>
              <a:t> the death on the cross of Christ Lisbet, we are no longer condemned to </a:t>
            </a:r>
          </a:p>
          <a:p>
            <a:pPr algn="ctr"/>
            <a:r>
              <a:rPr lang="en-US" sz="1100" dirty="0">
                <a:latin typeface="Arial" panose="020B0604020202020204" pitchFamily="34" charset="0"/>
                <a:cs typeface="Arial" panose="020B0604020202020204" pitchFamily="34" charset="0"/>
              </a:rPr>
              <a:t>physical death because She conquered over the carnal death through Her knowledge.</a:t>
            </a:r>
          </a:p>
          <a:p>
            <a:pPr algn="ct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Christ Lisbet is the Salvation. She is the First Immortal that gives us Her victory to be able to triumph over death and so we can enjoy Her inheritance of Eternal Life and Immortality. Christ Lisbet exhorts us in </a:t>
            </a:r>
            <a:r>
              <a:rPr lang="en-US" sz="1100" i="1" dirty="0">
                <a:latin typeface="Arial" panose="020B0604020202020204" pitchFamily="34" charset="0"/>
                <a:cs typeface="Arial" panose="020B0604020202020204" pitchFamily="34" charset="0"/>
              </a:rPr>
              <a:t>Romans 8:13</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Today we give testimony, with our good works, that the Spirit of Holiness, Christ Lisbet, lives in us, Her children. We no longer live according to the carnal mind</a:t>
            </a:r>
            <a:r>
              <a:rPr lang="en-US" sz="1100" dirty="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MelquisedecLisbet</a:t>
            </a:r>
            <a:r>
              <a:rPr lang="en-US" sz="1100" dirty="0">
                <a:latin typeface="Arial" panose="020B0604020202020204" pitchFamily="34" charset="0"/>
                <a:cs typeface="Arial" panose="020B0604020202020204" pitchFamily="34" charset="0"/>
              </a:rPr>
              <a:t> judge among Their people, with Their Justice from Heaven, because They are present teaching us to listen, value, and put in practice the Truth that comes from the mouth of our Spiritual Holy Mother </a:t>
            </a:r>
            <a:r>
              <a:rPr lang="en-US" sz="1100" u="sng" dirty="0">
                <a:latin typeface="Arial" panose="020B0604020202020204" pitchFamily="34" charset="0"/>
                <a:cs typeface="Arial" panose="020B0604020202020204" pitchFamily="34" charset="0"/>
              </a:rPr>
              <a:t>so that in us physical death will no longer reign</a:t>
            </a:r>
            <a:r>
              <a:rPr lang="en-US" sz="1100" dirty="0">
                <a:latin typeface="Arial" panose="020B0604020202020204" pitchFamily="34" charset="0"/>
                <a:cs typeface="Arial" panose="020B0604020202020204" pitchFamily="34" charset="0"/>
              </a:rPr>
              <a:t> but instead, in </a:t>
            </a:r>
            <a:r>
              <a:rPr lang="en-US" sz="1100" u="sng" dirty="0">
                <a:latin typeface="Arial" panose="020B0604020202020204" pitchFamily="34" charset="0"/>
                <a:cs typeface="Arial" panose="020B0604020202020204" pitchFamily="34" charset="0"/>
              </a:rPr>
              <a:t>the Holiness of Her Eternal Life</a:t>
            </a:r>
            <a:r>
              <a:rPr lang="en-US" sz="1100" dirty="0">
                <a:latin typeface="Arial" panose="020B0604020202020204" pitchFamily="34" charset="0"/>
                <a:cs typeface="Arial" panose="020B0604020202020204" pitchFamily="34" charset="0"/>
              </a:rPr>
              <a:t>. Christ is present to free everyone from physical death. </a:t>
            </a:r>
            <a:r>
              <a:rPr lang="en-US" sz="1100" b="1" dirty="0">
                <a:latin typeface="Arial" panose="020B0604020202020204" pitchFamily="34" charset="0"/>
                <a:cs typeface="Arial" panose="020B0604020202020204" pitchFamily="34" charset="0"/>
              </a:rPr>
              <a:t>God the Father and God the Mother, </a:t>
            </a:r>
            <a:r>
              <a:rPr lang="en-US" sz="1100" b="1" dirty="0" err="1">
                <a:latin typeface="Arial" panose="020B0604020202020204" pitchFamily="34" charset="0"/>
                <a:cs typeface="Arial" panose="020B0604020202020204" pitchFamily="34" charset="0"/>
              </a:rPr>
              <a:t>MelquisedecLisbet</a:t>
            </a:r>
            <a:r>
              <a:rPr lang="en-US" sz="1100" b="1" dirty="0">
                <a:latin typeface="Arial" panose="020B0604020202020204" pitchFamily="34" charset="0"/>
                <a:cs typeface="Arial" panose="020B0604020202020204" pitchFamily="34" charset="0"/>
              </a:rPr>
              <a:t>  are Eternal Life itself and Their Holy Order has been established in us, the ones that have resurrected along with Christ and carry our cross and follow Her faithfully by leaving behind our old ways of living.</a:t>
            </a:r>
            <a:r>
              <a:rPr lang="en-US" sz="1100" dirty="0">
                <a:latin typeface="Arial" panose="020B0604020202020204" pitchFamily="34" charset="0"/>
                <a:cs typeface="Arial" panose="020B0604020202020204" pitchFamily="34" charset="0"/>
              </a:rPr>
              <a:t>  </a:t>
            </a:r>
            <a:r>
              <a:rPr lang="en-US" sz="1100" dirty="0">
                <a:solidFill>
                  <a:srgbClr val="F6BB00"/>
                </a:solidFill>
                <a:latin typeface="Arial" panose="020B0604020202020204" pitchFamily="34" charset="0"/>
                <a:cs typeface="Arial" panose="020B0604020202020204" pitchFamily="34" charset="0"/>
              </a:rPr>
              <a:t>Clip</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Only God the Father Melquisedec and God the Mother Lisbet fulfill the message of Their Powerful Word.  </a:t>
            </a:r>
            <a:r>
              <a:rPr lang="en-US" sz="1100" u="sng" dirty="0">
                <a:latin typeface="Arial" panose="020B0604020202020204" pitchFamily="34" charset="0"/>
                <a:cs typeface="Arial" panose="020B0604020202020204" pitchFamily="34" charset="0"/>
              </a:rPr>
              <a:t>They produce in us Their Purity and  Perfection</a:t>
            </a:r>
            <a:r>
              <a:rPr lang="en-US" sz="1100" dirty="0">
                <a:latin typeface="Arial" panose="020B0604020202020204" pitchFamily="34" charset="0"/>
                <a:cs typeface="Arial" panose="020B0604020202020204" pitchFamily="34" charset="0"/>
              </a:rPr>
              <a:t>.  Only Christ Lisbet can transform us and give Eternal Life like it says in Philippians </a:t>
            </a:r>
            <a:r>
              <a:rPr lang="en-US" sz="1100" i="1" dirty="0">
                <a:latin typeface="Arial" panose="020B0604020202020204" pitchFamily="34" charset="0"/>
                <a:cs typeface="Arial" panose="020B0604020202020204" pitchFamily="34" charset="0"/>
              </a:rPr>
              <a:t>3:21</a:t>
            </a:r>
            <a:r>
              <a:rPr lang="en-US" sz="1100" dirty="0">
                <a:latin typeface="Arial" panose="020B0604020202020204" pitchFamily="34" charset="0"/>
                <a:cs typeface="Arial" panose="020B0604020202020204" pitchFamily="34" charset="0"/>
              </a:rPr>
              <a:t>. </a:t>
            </a:r>
          </a:p>
          <a:p>
            <a:pPr algn="ctr"/>
            <a:r>
              <a:rPr lang="en-US" sz="1100" dirty="0">
                <a:latin typeface="Arial" panose="020B0604020202020204" pitchFamily="34" charset="0"/>
                <a:cs typeface="Arial" panose="020B0604020202020204" pitchFamily="34" charset="0"/>
              </a:rPr>
              <a:t>Let’s review the meaning of the word Transform</a:t>
            </a:r>
          </a:p>
          <a:p>
            <a:pPr algn="ctr"/>
            <a:r>
              <a:rPr lang="en-US" sz="1100" dirty="0">
                <a:latin typeface="Arial" panose="020B0604020202020204" pitchFamily="34" charset="0"/>
                <a:cs typeface="Arial" panose="020B0604020202020204" pitchFamily="34" charset="0"/>
              </a:rPr>
              <a:t> </a:t>
            </a:r>
            <a:r>
              <a:rPr lang="en-US" sz="1100" b="1" i="1" dirty="0">
                <a:solidFill>
                  <a:schemeClr val="accent2">
                    <a:lumMod val="50000"/>
                  </a:schemeClr>
                </a:solidFill>
                <a:latin typeface="Arial" panose="020B0604020202020204" pitchFamily="34" charset="0"/>
                <a:cs typeface="Arial" panose="020B0604020202020204" pitchFamily="34" charset="0"/>
              </a:rPr>
              <a:t>Transform: Is the result of a change process of a person or thing </a:t>
            </a:r>
          </a:p>
          <a:p>
            <a:pPr algn="ctr"/>
            <a:r>
              <a:rPr lang="en-US" sz="1100" b="1" i="1" dirty="0">
                <a:solidFill>
                  <a:schemeClr val="accent2">
                    <a:lumMod val="50000"/>
                  </a:schemeClr>
                </a:solidFill>
                <a:latin typeface="Arial" panose="020B0604020202020204" pitchFamily="34" charset="0"/>
                <a:cs typeface="Arial" panose="020B0604020202020204" pitchFamily="34" charset="0"/>
              </a:rPr>
              <a:t>What happens when a thing, fact or idea is converted into another.</a:t>
            </a:r>
          </a:p>
          <a:p>
            <a:pPr algn="ctr"/>
            <a:endParaRPr lang="en-US" sz="1100" dirty="0">
              <a:latin typeface="Arial" panose="020B0604020202020204" pitchFamily="34" charset="0"/>
              <a:cs typeface="Arial" panose="020B0604020202020204" pitchFamily="34" charset="0"/>
            </a:endParaRPr>
          </a:p>
          <a:p>
            <a:r>
              <a:rPr lang="en-US" sz="1100" u="sng" dirty="0">
                <a:latin typeface="Arial" panose="020B0604020202020204" pitchFamily="34" charset="0"/>
                <a:cs typeface="Arial" panose="020B0604020202020204" pitchFamily="34" charset="0"/>
              </a:rPr>
              <a:t>Only God Mother Christ Lisbet can transform our lives for the better</a:t>
            </a:r>
            <a:r>
              <a:rPr lang="en-US" sz="1100" dirty="0">
                <a:latin typeface="Arial" panose="020B0604020202020204" pitchFamily="34" charset="0"/>
                <a:cs typeface="Arial" panose="020B0604020202020204" pitchFamily="34" charset="0"/>
              </a:rPr>
              <a:t>.  We are so privileged to receive Her Word, that today dwells in our minds.  That is why we testify, because we live the good changes of Gods Powerful Word.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Brothers, Christ is the first to resurrect and become immortal and for believing and choosing to live Her Word of Holy Life, She made us Her faithful children, her shining stars to be luminaries in a world of darkness, we are the salt of the earth.</a:t>
            </a:r>
          </a:p>
          <a:p>
            <a:endParaRPr lang="en-US" sz="1100" dirty="0">
              <a:latin typeface="Arial" panose="020B0604020202020204" pitchFamily="34" charset="0"/>
              <a:cs typeface="Arial" panose="020B0604020202020204" pitchFamily="34" charset="0"/>
            </a:endParaRPr>
          </a:p>
          <a:p>
            <a:r>
              <a:rPr lang="en-US" sz="1100" u="sng" dirty="0">
                <a:latin typeface="Arial" panose="020B0604020202020204" pitchFamily="34" charset="0"/>
                <a:cs typeface="Arial" panose="020B0604020202020204" pitchFamily="34" charset="0"/>
              </a:rPr>
              <a:t>Blessed are we that have allowed our clothes to be washed, to have the right to the Tree of Life, Christ Lisbet</a:t>
            </a:r>
            <a:r>
              <a:rPr lang="en-US" sz="1100" dirty="0">
                <a:latin typeface="Arial" panose="020B0604020202020204" pitchFamily="34" charset="0"/>
                <a:cs typeface="Arial" panose="020B0604020202020204" pitchFamily="34" charset="0"/>
              </a:rPr>
              <a:t>.  Through the</a:t>
            </a:r>
            <a:r>
              <a:rPr lang="en-US" sz="1100" u="sng" dirty="0">
                <a:latin typeface="Arial" panose="020B0604020202020204" pitchFamily="34" charset="0"/>
                <a:cs typeface="Arial" panose="020B0604020202020204" pitchFamily="34" charset="0"/>
              </a:rPr>
              <a:t> Sovereign Love of our Spiritual Mother, is that we are cleansed and perfected</a:t>
            </a:r>
            <a:r>
              <a:rPr lang="en-US" sz="1100" dirty="0">
                <a:latin typeface="Arial" panose="020B0604020202020204" pitchFamily="34" charset="0"/>
                <a:cs typeface="Arial" panose="020B0604020202020204" pitchFamily="34" charset="0"/>
              </a:rPr>
              <a:t> to be just like the Only Begotten Wife of God. Christ Lisbet came with Her Wisdom to Save everyone who believes and follows Her. She walks among her faithful people showing Her Power. </a:t>
            </a:r>
            <a:r>
              <a:rPr lang="en-US" sz="1100" u="sng" dirty="0">
                <a:latin typeface="Arial" panose="020B0604020202020204" pitchFamily="34" charset="0"/>
                <a:cs typeface="Arial" panose="020B0604020202020204" pitchFamily="34" charset="0"/>
              </a:rPr>
              <a:t>She teaches us how to live in Her Repose, Peace and Eternal Life</a:t>
            </a:r>
            <a:r>
              <a:rPr lang="en-US" sz="1100" dirty="0">
                <a:latin typeface="Arial" panose="020B0604020202020204" pitchFamily="34" charset="0"/>
                <a:cs typeface="Arial" panose="020B0604020202020204" pitchFamily="34" charset="0"/>
              </a:rPr>
              <a:t>.</a:t>
            </a:r>
            <a:endParaRPr lang="en-US" sz="1100" dirty="0">
              <a:solidFill>
                <a:srgbClr val="F6BB00"/>
              </a:solidFill>
              <a:latin typeface="Arial" panose="020B0604020202020204" pitchFamily="34" charset="0"/>
              <a:cs typeface="Arial" panose="020B0604020202020204" pitchFamily="34" charset="0"/>
            </a:endParaRPr>
          </a:p>
          <a:p>
            <a:endParaRPr lang="en-US" sz="1000" dirty="0">
              <a:solidFill>
                <a:schemeClr val="accent2">
                  <a:lumMod val="50000"/>
                </a:schemeClr>
              </a:solidFill>
              <a:latin typeface="Arial" panose="020B0604020202020204" pitchFamily="34" charset="0"/>
              <a:cs typeface="Arial" panose="020B0604020202020204" pitchFamily="34" charset="0"/>
            </a:endParaRPr>
          </a:p>
          <a:p>
            <a:pPr algn="ctr"/>
            <a:r>
              <a:rPr lang="en-US" sz="1400" b="1" dirty="0">
                <a:solidFill>
                  <a:schemeClr val="accent2">
                    <a:lumMod val="50000"/>
                  </a:schemeClr>
                </a:solidFill>
                <a:latin typeface="Arial" panose="020B0604020202020204" pitchFamily="34" charset="0"/>
                <a:cs typeface="Arial" panose="020B0604020202020204" pitchFamily="34" charset="0"/>
              </a:rPr>
              <a:t>Thank you Christ Lisbet because today we see and hear You, and follow Your Instructions, You are the Open Door to Paradise.   Amen, Hallelujah!</a:t>
            </a:r>
          </a:p>
        </p:txBody>
      </p:sp>
      <p:pic>
        <p:nvPicPr>
          <p:cNvPr id="17" name="Picture 16"/>
          <p:cNvPicPr/>
          <p:nvPr/>
        </p:nvPicPr>
        <p:blipFill>
          <a:blip r:embed="rId7" cstate="print">
            <a:extLst>
              <a:ext uri="{28A0092B-C50C-407E-A947-70E740481C1C}">
                <a14:useLocalDpi xmlns:a14="http://schemas.microsoft.com/office/drawing/2010/main" val="0"/>
              </a:ext>
            </a:extLst>
          </a:blip>
          <a:stretch>
            <a:fillRect/>
          </a:stretch>
        </p:blipFill>
        <p:spPr>
          <a:xfrm>
            <a:off x="6309320" y="1485652"/>
            <a:ext cx="548680" cy="908267"/>
          </a:xfrm>
          <a:prstGeom prst="rect">
            <a:avLst/>
          </a:prstGeom>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1" y="1485653"/>
            <a:ext cx="548680" cy="908267"/>
          </a:xfrm>
          <a:prstGeom prst="rect">
            <a:avLst/>
          </a:prstGeom>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5724335" y="5287684"/>
            <a:ext cx="859325" cy="555973"/>
          </a:xfrm>
          <a:prstGeom prst="rect">
            <a:avLst/>
          </a:prstGeom>
        </p:spPr>
      </p:pic>
      <p:pic>
        <p:nvPicPr>
          <p:cNvPr id="20" name="Picture 19"/>
          <p:cNvPicPr/>
          <p:nvPr/>
        </p:nvPicPr>
        <p:blipFill>
          <a:blip r:embed="rId8" cstate="print">
            <a:extLst>
              <a:ext uri="{28A0092B-C50C-407E-A947-70E740481C1C}">
                <a14:useLocalDpi xmlns:a14="http://schemas.microsoft.com/office/drawing/2010/main" val="0"/>
              </a:ext>
            </a:extLst>
          </a:blip>
          <a:stretch>
            <a:fillRect/>
          </a:stretch>
        </p:blipFill>
        <p:spPr>
          <a:xfrm flipH="1">
            <a:off x="274341" y="5287683"/>
            <a:ext cx="859325" cy="555973"/>
          </a:xfrm>
          <a:prstGeom prst="rect">
            <a:avLst/>
          </a:prstGeom>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708" y="1962508"/>
            <a:ext cx="6450057" cy="6863417"/>
          </a:xfrm>
          <a:prstGeom prst="rect">
            <a:avLst/>
          </a:prstGeom>
          <a:noFill/>
        </p:spPr>
        <p:txBody>
          <a:bodyPr wrap="square" rtlCol="0">
            <a:spAutoFit/>
          </a:bodyPr>
          <a:lstStyle/>
          <a:p>
            <a:r>
              <a:rPr lang="en-US" sz="1000" b="1" dirty="0">
                <a:latin typeface="Arial Narrow" panose="020B060602020203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Make copies of pages 1 and 3 for the children</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The collaborator gives a brief introduction to the lesson and shares the following definition:</a:t>
            </a:r>
          </a:p>
          <a:p>
            <a:r>
              <a:rPr lang="en-US" sz="1000" dirty="0">
                <a:latin typeface="Arial" panose="020B0604020202020204" pitchFamily="34" charset="0"/>
                <a:cs typeface="Arial" panose="020B0604020202020204" pitchFamily="34" charset="0"/>
              </a:rPr>
              <a:t>        </a:t>
            </a:r>
            <a:r>
              <a:rPr lang="en-US" sz="1000" u="sng" dirty="0">
                <a:latin typeface="Arial" panose="020B0604020202020204" pitchFamily="34" charset="0"/>
                <a:cs typeface="Arial" panose="020B0604020202020204" pitchFamily="34" charset="0"/>
              </a:rPr>
              <a:t>Sovereign</a:t>
            </a:r>
            <a:r>
              <a:rPr lang="en-US" sz="1000" b="1" u="sng"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Supreme and powerful being.</a:t>
            </a:r>
          </a:p>
          <a:p>
            <a:pPr marL="169863" indent="-169863">
              <a:buFont typeface="Arial" panose="020B0604020202020204" pitchFamily="34" charset="0"/>
              <a:buChar char="•"/>
            </a:pPr>
            <a:r>
              <a:rPr lang="en-US" sz="1000" dirty="0">
                <a:latin typeface="Arial" panose="020B0604020202020204" pitchFamily="34" charset="0"/>
                <a:cs typeface="Arial" panose="020B0604020202020204" pitchFamily="34" charset="0"/>
              </a:rPr>
              <a:t>   You can ask the following questions to reinforce the topic: </a:t>
            </a:r>
            <a:endParaRPr lang="en-US" sz="1000" dirty="0">
              <a:solidFill>
                <a:srgbClr val="F6BB00"/>
              </a:solidFill>
              <a:latin typeface="Arial" panose="020B0604020202020204" pitchFamily="34" charset="0"/>
              <a:cs typeface="Arial" panose="020B0604020202020204" pitchFamily="34" charset="0"/>
            </a:endParaRPr>
          </a:p>
          <a:p>
            <a:pPr marL="169863" lvl="1" indent="-169863">
              <a:buFont typeface="+mj-lt"/>
              <a:buAutoNum type="arabicPeriod"/>
            </a:pPr>
            <a:r>
              <a:rPr lang="en-US" sz="1000" dirty="0">
                <a:latin typeface="Arial" panose="020B0604020202020204" pitchFamily="34" charset="0"/>
                <a:cs typeface="Arial" panose="020B0604020202020204" pitchFamily="34" charset="0"/>
              </a:rPr>
              <a:t>   Why do we say that MelquisedecLisbet are the Eternal Life? </a:t>
            </a:r>
          </a:p>
          <a:p>
            <a:pPr marL="285750" lvl="1" indent="3175">
              <a:buFont typeface="Arial" panose="020B0604020202020204" pitchFamily="34" charset="0"/>
              <a:buChar char="•"/>
            </a:pPr>
            <a:r>
              <a:rPr lang="en-US" sz="1000" dirty="0">
                <a:solidFill>
                  <a:srgbClr val="C00000"/>
                </a:solidFill>
                <a:latin typeface="Arial" panose="020B0604020202020204" pitchFamily="34" charset="0"/>
                <a:cs typeface="Arial" panose="020B0604020202020204" pitchFamily="34" charset="0"/>
              </a:rPr>
              <a:t>Because Christ Lisbet is the Salvation. She is the First Immortal that gives us Her victory to be able to triumph over death and so we can enjoy Her inheritance of Eternal Life and Immortality.  </a:t>
            </a:r>
          </a:p>
          <a:p>
            <a:pPr marL="285750" lvl="1" indent="3175">
              <a:buFont typeface="Arial" panose="020B0604020202020204" pitchFamily="34" charset="0"/>
              <a:buChar char="•"/>
            </a:pPr>
            <a:r>
              <a:rPr lang="en-US" sz="1000" dirty="0">
                <a:solidFill>
                  <a:srgbClr val="C00000"/>
                </a:solidFill>
                <a:latin typeface="Arial" panose="020B0604020202020204" pitchFamily="34" charset="0"/>
                <a:cs typeface="Arial" panose="020B0604020202020204" pitchFamily="34" charset="0"/>
              </a:rPr>
              <a:t>Because They are present teaching us to listen, value, and put in practice the Truth that comes from the mouth of our Spiritual Holy Mother so that in us physical death will no longer reign but instead, in the Holiness of Her Eternal Life.</a:t>
            </a:r>
          </a:p>
          <a:p>
            <a:pPr marL="285750" lvl="1" indent="3175">
              <a:buFont typeface="Arial" panose="020B0604020202020204" pitchFamily="34" charset="0"/>
              <a:buChar char="•"/>
            </a:pPr>
            <a:r>
              <a:rPr lang="en-US" sz="1000" dirty="0">
                <a:solidFill>
                  <a:srgbClr val="C00000"/>
                </a:solidFill>
                <a:latin typeface="Arial" panose="020B0604020202020204" pitchFamily="34" charset="0"/>
                <a:cs typeface="Arial" panose="020B0604020202020204" pitchFamily="34" charset="0"/>
              </a:rPr>
              <a:t>They produce in us Their Purification and Perfection. </a:t>
            </a:r>
          </a:p>
          <a:p>
            <a:pPr marL="0" lvl="1"/>
            <a:r>
              <a:rPr lang="en-US" sz="1000" dirty="0">
                <a:latin typeface="Arial" panose="020B0604020202020204" pitchFamily="34" charset="0"/>
                <a:cs typeface="Arial" panose="020B0604020202020204" pitchFamily="34" charset="0"/>
              </a:rPr>
              <a:t>2.     What do we need to do to obtain Eternal Life?</a:t>
            </a:r>
            <a:r>
              <a:rPr lang="en-US" sz="1000" dirty="0">
                <a:solidFill>
                  <a:srgbClr val="00B0F0"/>
                </a:solidFill>
                <a:latin typeface="Arial" panose="020B0604020202020204" pitchFamily="34" charset="0"/>
                <a:cs typeface="Arial" panose="020B0604020202020204" pitchFamily="34" charset="0"/>
              </a:rPr>
              <a:t> </a:t>
            </a:r>
          </a:p>
          <a:p>
            <a:pPr marL="285750" lvl="1" indent="3175">
              <a:buFont typeface="Arial" panose="020B0604020202020204" pitchFamily="34" charset="0"/>
              <a:buChar char="•"/>
            </a:pPr>
            <a:r>
              <a:rPr lang="en-US" sz="1000" dirty="0" err="1">
                <a:solidFill>
                  <a:srgbClr val="C00000"/>
                </a:solidFill>
                <a:latin typeface="Arial" panose="020B0604020202020204" pitchFamily="34" charset="0"/>
                <a:cs typeface="Arial" panose="020B0604020202020204" pitchFamily="34" charset="0"/>
              </a:rPr>
              <a:t>Ressurect</a:t>
            </a:r>
            <a:r>
              <a:rPr lang="en-US" sz="1000" dirty="0">
                <a:solidFill>
                  <a:srgbClr val="C00000"/>
                </a:solidFill>
                <a:latin typeface="Arial" panose="020B0604020202020204" pitchFamily="34" charset="0"/>
                <a:cs typeface="Arial" panose="020B0604020202020204" pitchFamily="34" charset="0"/>
              </a:rPr>
              <a:t> along with Christ and take your cross and follow faithfully by leaving behind your old way of life.</a:t>
            </a:r>
          </a:p>
          <a:p>
            <a:pPr marL="285750" lvl="1" indent="3175">
              <a:buFont typeface="Arial" panose="020B0604020202020204" pitchFamily="34" charset="0"/>
              <a:buChar char="•"/>
            </a:pPr>
            <a:r>
              <a:rPr lang="en-US" sz="1000" dirty="0">
                <a:solidFill>
                  <a:srgbClr val="C00000"/>
                </a:solidFill>
                <a:latin typeface="Arial" panose="020B0604020202020204" pitchFamily="34" charset="0"/>
                <a:cs typeface="Arial" panose="020B0604020202020204" pitchFamily="34" charset="0"/>
              </a:rPr>
              <a:t>Letting our clothes be cleaned</a:t>
            </a:r>
          </a:p>
          <a:p>
            <a:pPr marL="0" lvl="1"/>
            <a:endParaRPr lang="en-US" sz="1000" b="1" dirty="0">
              <a:latin typeface="Arial" panose="020B0604020202020204" pitchFamily="34" charset="0"/>
              <a:cs typeface="Arial" panose="020B0604020202020204" pitchFamily="34" charset="0"/>
            </a:endParaRPr>
          </a:p>
          <a:p>
            <a:pPr marL="0" lvl="1"/>
            <a:r>
              <a:rPr lang="en-US" sz="1000" b="1" dirty="0">
                <a:latin typeface="Arial" panose="020B0604020202020204" pitchFamily="34" charset="0"/>
                <a:cs typeface="Arial" panose="020B0604020202020204" pitchFamily="34" charset="0"/>
              </a:rPr>
              <a:t>Activity: MelquisedecLisbet transform me for Eternal Life</a:t>
            </a:r>
          </a:p>
          <a:p>
            <a:pPr marL="0" lvl="1"/>
            <a:r>
              <a:rPr lang="en-US" sz="1000" dirty="0">
                <a:latin typeface="Arial" panose="020B0604020202020204" pitchFamily="34" charset="0"/>
                <a:cs typeface="Arial" panose="020B0604020202020204" pitchFamily="34" charset="0"/>
              </a:rPr>
              <a:t>The children will make a beautiful butterfly, representing the transformation of the caterpillar into a beautiful butterfly. The same way we are transformed from a corrupt body to a body of Incorruption that has Eternal Life.</a:t>
            </a:r>
          </a:p>
          <a:p>
            <a:pPr marL="228600" lvl="1" indent="-228600">
              <a:buFont typeface="+mj-lt"/>
              <a:buAutoNum type="arabicPeriod"/>
            </a:pPr>
            <a:r>
              <a:rPr lang="en-US" sz="1000" dirty="0">
                <a:latin typeface="Arial" panose="020B0604020202020204" pitchFamily="34" charset="0"/>
                <a:cs typeface="Arial" panose="020B0604020202020204" pitchFamily="34" charset="0"/>
              </a:rPr>
              <a:t>Cut the plate by using the pattern on pg. 3</a:t>
            </a:r>
          </a:p>
          <a:p>
            <a:pPr marL="228600" lvl="1" indent="-228600">
              <a:buFont typeface="+mj-lt"/>
              <a:buAutoNum type="arabicPeriod"/>
            </a:pPr>
            <a:r>
              <a:rPr lang="en-US" sz="1000" dirty="0">
                <a:latin typeface="Arial" panose="020B0604020202020204" pitchFamily="34" charset="0"/>
                <a:cs typeface="Arial" panose="020B0604020202020204" pitchFamily="34" charset="0"/>
              </a:rPr>
              <a:t>Color each of the wings how ever you like</a:t>
            </a:r>
          </a:p>
          <a:p>
            <a:pPr marL="228600" lvl="1" indent="-228600">
              <a:buFont typeface="+mj-lt"/>
              <a:buAutoNum type="arabicPeriod"/>
            </a:pPr>
            <a:r>
              <a:rPr lang="en-US" sz="1000" dirty="0">
                <a:latin typeface="Arial" panose="020B0604020202020204" pitchFamily="34" charset="0"/>
                <a:cs typeface="Arial" panose="020B0604020202020204" pitchFamily="34" charset="0"/>
              </a:rPr>
              <a:t>You glue both wings together like the example shows</a:t>
            </a:r>
          </a:p>
          <a:p>
            <a:pPr marL="228600" lvl="1" indent="-228600">
              <a:buFont typeface="+mj-lt"/>
              <a:buAutoNum type="arabicPeriod"/>
            </a:pPr>
            <a:r>
              <a:rPr lang="en-US" sz="1000" dirty="0">
                <a:latin typeface="Arial" panose="020B0604020202020204" pitchFamily="34" charset="0"/>
                <a:cs typeface="Arial" panose="020B0604020202020204" pitchFamily="34" charset="0"/>
              </a:rPr>
              <a:t>You glue the cotton balls to the wooden stick</a:t>
            </a:r>
          </a:p>
          <a:p>
            <a:pPr marL="228600" lvl="1" indent="-228600">
              <a:buFont typeface="+mj-lt"/>
              <a:buAutoNum type="arabicPeriod"/>
            </a:pPr>
            <a:r>
              <a:rPr lang="en-US" sz="1000" dirty="0">
                <a:latin typeface="Arial" panose="020B0604020202020204" pitchFamily="34" charset="0"/>
                <a:cs typeface="Arial" panose="020B0604020202020204" pitchFamily="34" charset="0"/>
              </a:rPr>
              <a:t>You glue on the movable eyes to the first cotton ball (optional)</a:t>
            </a:r>
          </a:p>
          <a:p>
            <a:pPr marL="228600" lvl="1" indent="-228600">
              <a:buFont typeface="+mj-lt"/>
              <a:buAutoNum type="arabicPeriod"/>
            </a:pPr>
            <a:r>
              <a:rPr lang="en-US" sz="1000" dirty="0">
                <a:latin typeface="Arial" panose="020B0604020202020204" pitchFamily="34" charset="0"/>
                <a:cs typeface="Arial" panose="020B0604020202020204" pitchFamily="34" charset="0"/>
              </a:rPr>
              <a:t>You glue on the antennas like the example shows</a:t>
            </a:r>
          </a:p>
          <a:p>
            <a:pPr marL="228600" lvl="1" indent="-228600">
              <a:buFont typeface="+mj-lt"/>
              <a:buAutoNum type="arabicPeriod"/>
            </a:pPr>
            <a:r>
              <a:rPr lang="en-US" sz="1000" dirty="0">
                <a:latin typeface="Arial" panose="020B0604020202020204" pitchFamily="34" charset="0"/>
                <a:cs typeface="Arial" panose="020B0604020202020204" pitchFamily="34" charset="0"/>
              </a:rPr>
              <a:t>You glue the wooden stick to the wings like the example shows</a:t>
            </a:r>
          </a:p>
          <a:p>
            <a:pPr marL="0" lvl="1"/>
            <a:endParaRPr lang="en-US" sz="1000" dirty="0">
              <a:latin typeface="Arial" panose="020B0604020202020204" pitchFamily="34" charset="0"/>
              <a:cs typeface="Arial" panose="020B0604020202020204" pitchFamily="34" charset="0"/>
            </a:endParaRPr>
          </a:p>
          <a:p>
            <a:pPr marL="0" lvl="1"/>
            <a:endParaRPr lang="en-US" sz="1000" dirty="0">
              <a:latin typeface="Arial" panose="020B0604020202020204" pitchFamily="34" charset="0"/>
              <a:cs typeface="Arial" panose="020B0604020202020204" pitchFamily="34" charset="0"/>
            </a:endParaRPr>
          </a:p>
          <a:p>
            <a:pPr marL="0" lvl="1"/>
            <a:endParaRPr lang="en-US" sz="1000" dirty="0">
              <a:latin typeface="Arial" panose="020B0604020202020204" pitchFamily="34" charset="0"/>
              <a:cs typeface="Arial" panose="020B0604020202020204" pitchFamily="34" charset="0"/>
            </a:endParaRPr>
          </a:p>
          <a:p>
            <a:pPr marL="0" lvl="1"/>
            <a:endParaRPr lang="en-US" sz="1000" dirty="0">
              <a:latin typeface="Arial" panose="020B0604020202020204" pitchFamily="34" charset="0"/>
              <a:cs typeface="Arial" panose="020B0604020202020204" pitchFamily="34" charset="0"/>
            </a:endParaRPr>
          </a:p>
          <a:p>
            <a:pPr marL="0" lvl="1"/>
            <a:endParaRPr lang="en-US" sz="1000" dirty="0">
              <a:latin typeface="Arial" panose="020B0604020202020204" pitchFamily="34" charset="0"/>
              <a:cs typeface="Arial" panose="020B0604020202020204" pitchFamily="34" charset="0"/>
            </a:endParaRPr>
          </a:p>
          <a:p>
            <a:pPr marL="0" lvl="1"/>
            <a:endParaRPr lang="en-US" sz="1000" dirty="0">
              <a:latin typeface="Arial" panose="020B0604020202020204" pitchFamily="34" charset="0"/>
              <a:cs typeface="Arial" panose="020B0604020202020204" pitchFamily="34" charset="0"/>
            </a:endParaRPr>
          </a:p>
          <a:p>
            <a:pPr marL="0" lvl="1"/>
            <a:r>
              <a:rPr lang="en-US" sz="1000" b="1" dirty="0">
                <a:latin typeface="Arial" panose="020B0604020202020204" pitchFamily="34" charset="0"/>
                <a:cs typeface="Arial" panose="020B0604020202020204" pitchFamily="34" charset="0"/>
              </a:rPr>
              <a:t>Materials</a:t>
            </a:r>
            <a:r>
              <a:rPr lang="en-US" sz="10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Crayons/colored pencils</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Water paints (optional)	  		                 Example</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Glue</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Scissors</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Movable eyes (optional)</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1 small paper plate</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1 wooden stick</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1 pipe cleaner</a:t>
            </a:r>
          </a:p>
          <a:p>
            <a:pPr marL="285750" lvl="1"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3 small cotton balls and 1 medium cotton ball, in colors or you can paint them with water paint or markers.	</a:t>
            </a:r>
          </a:p>
        </p:txBody>
      </p:sp>
      <p:sp>
        <p:nvSpPr>
          <p:cNvPr id="7" name="68 Rectángulo"/>
          <p:cNvSpPr>
            <a:spLocks noChangeArrowheads="1"/>
          </p:cNvSpPr>
          <p:nvPr/>
        </p:nvSpPr>
        <p:spPr bwMode="auto">
          <a:xfrm>
            <a:off x="1799755" y="1372689"/>
            <a:ext cx="3258490" cy="307777"/>
          </a:xfrm>
          <a:prstGeom prst="rect">
            <a:avLst/>
          </a:prstGeom>
          <a:noFill/>
          <a:ln w="9525">
            <a:noFill/>
            <a:miter lim="800000"/>
            <a:headEnd/>
            <a:tailEnd/>
          </a:ln>
        </p:spPr>
        <p:txBody>
          <a:bodyPr wrap="square">
            <a:spAutoFit/>
          </a:bodyPr>
          <a:lstStyle/>
          <a:p>
            <a:pPr algn="ctr" eaLnBrk="1" hangingPunct="1"/>
            <a:r>
              <a:rPr lang="en-US" altLang="es-MX" sz="1400" dirty="0">
                <a:latin typeface="Century Gothic" panose="020B0502020202020204" pitchFamily="34" charset="0"/>
                <a:cs typeface="Arial" panose="020B0604020202020204" pitchFamily="34" charset="0"/>
              </a:rPr>
              <a:t>Page for the Parents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pic>
        <p:nvPicPr>
          <p:cNvPr id="14" name="Picture 13">
            <a:extLst>
              <a:ext uri="{FF2B5EF4-FFF2-40B4-BE49-F238E27FC236}">
                <a16:creationId xmlns:a16="http://schemas.microsoft.com/office/drawing/2014/main" id="{F770CEC9-DEDC-419E-B711-BA442A7A9711}"/>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24744" y="755576"/>
            <a:ext cx="4608512" cy="707886"/>
          </a:xfrm>
          <a:prstGeom prst="rect">
            <a:avLst/>
          </a:prstGeom>
        </p:spPr>
        <p:txBody>
          <a:bodyPr wrap="square">
            <a:spAutoFit/>
          </a:bodyPr>
          <a:lstStyle/>
          <a:p>
            <a:pPr algn="ctr" eaLnBrk="1" hangingPunct="1"/>
            <a:r>
              <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Lesson #</a:t>
            </a:r>
            <a:r>
              <a:rPr lang="en-US" altLang="es-MX" sz="2000" b="1" u="sng" dirty="0">
                <a:latin typeface="Chaparral Pro Light" panose="02060403030505090203" pitchFamily="18" charset="0"/>
              </a:rPr>
              <a:t>308 MelquisedecLisbet are the Eternal Life</a:t>
            </a:r>
            <a:endPar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421" y="5796136"/>
            <a:ext cx="1434952" cy="2448272"/>
          </a:xfrm>
          <a:prstGeom prst="rect">
            <a:avLst/>
          </a:prstGeom>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3" name="TextBox 2"/>
          <p:cNvSpPr txBox="1"/>
          <p:nvPr/>
        </p:nvSpPr>
        <p:spPr>
          <a:xfrm>
            <a:off x="1628800" y="7236296"/>
            <a:ext cx="216024"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668615" y="6866964"/>
            <a:ext cx="216024" cy="369332"/>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C38F99A0-C6C3-42DC-9414-B0DCFE3A40D5}"/>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236697" y="36737"/>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24744" y="755576"/>
            <a:ext cx="4608512" cy="707886"/>
          </a:xfrm>
          <a:prstGeom prst="rect">
            <a:avLst/>
          </a:prstGeom>
        </p:spPr>
        <p:txBody>
          <a:bodyPr wrap="square">
            <a:spAutoFit/>
          </a:bodyPr>
          <a:lstStyle/>
          <a:p>
            <a:pPr algn="ctr" eaLnBrk="1" hangingPunct="1"/>
            <a:r>
              <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rPr>
              <a:t>Lesson #</a:t>
            </a:r>
            <a:r>
              <a:rPr lang="en-US" altLang="es-MX" sz="2000" b="1" u="sng" dirty="0">
                <a:latin typeface="Chaparral Pro Light" panose="02060403030505090203" pitchFamily="18" charset="0"/>
              </a:rPr>
              <a:t>308 MelquisedecLisbet are the Eternal Life</a:t>
            </a:r>
            <a:endParaRPr lang="en-US" altLang="es-MX" sz="2000" b="1" u="sng" dirty="0">
              <a:latin typeface="Chaparral Pro Light" panose="02060403030505090203" pitchFamily="18" charset="0"/>
              <a:ea typeface="Kozuka Gothic Pr6N L" panose="020B0200000000000000" pitchFamily="34" charset="-128"/>
              <a:cs typeface="Gisha" panose="020B0502040204020203" pitchFamily="34" charset="-79"/>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2650" t="6601" r="21650" b="13601"/>
          <a:stretch/>
        </p:blipFill>
        <p:spPr>
          <a:xfrm rot="10800000">
            <a:off x="116632" y="1485652"/>
            <a:ext cx="3816424" cy="7237929"/>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b="68657"/>
          <a:stretch/>
        </p:blipFill>
        <p:spPr>
          <a:xfrm>
            <a:off x="4546745" y="4572000"/>
            <a:ext cx="2311255" cy="4320480"/>
          </a:xfrm>
          <a:prstGeom prst="rect">
            <a:avLst/>
          </a:prstGeom>
        </p:spPr>
      </p:pic>
    </p:spTree>
    <p:extLst>
      <p:ext uri="{BB962C8B-B14F-4D97-AF65-F5344CB8AC3E}">
        <p14:creationId xmlns:p14="http://schemas.microsoft.com/office/powerpoint/2010/main" val="15261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1151359</TotalTime>
  <Words>970</Words>
  <Application>Microsoft Office PowerPoint</Application>
  <PresentationFormat>On-screen Show (4:3)</PresentationFormat>
  <Paragraphs>66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Narrow</vt:lpstr>
      <vt:lpstr>Calibri</vt:lpstr>
      <vt:lpstr>Calibri Light</vt:lpstr>
      <vt:lpstr>Century Gothic</vt:lpstr>
      <vt:lpstr>Chaparral Pro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8446</cp:revision>
  <cp:lastPrinted>2018-09-10T19:54:12Z</cp:lastPrinted>
  <dcterms:created xsi:type="dcterms:W3CDTF">2011-04-01T14:17:38Z</dcterms:created>
  <dcterms:modified xsi:type="dcterms:W3CDTF">2020-10-04T01:47:26Z</dcterms:modified>
</cp:coreProperties>
</file>